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4.xml" ContentType="application/vnd.openxmlformats-officedocument.presentationml.notesSlide+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notesSlides/notesSlide7.xml" ContentType="application/vnd.openxmlformats-officedocument.presentationml.notesSlide+xml"/>
  <Override PartName="/ppt/charts/chart2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29.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charts/chart3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5" r:id="rId5"/>
    <p:sldMasterId id="2147483703" r:id="rId6"/>
    <p:sldMasterId id="2147483716" r:id="rId7"/>
    <p:sldMasterId id="2147483730" r:id="rId8"/>
    <p:sldMasterId id="2147483742" r:id="rId9"/>
    <p:sldMasterId id="2147483755" r:id="rId10"/>
    <p:sldMasterId id="2147483767" r:id="rId11"/>
  </p:sldMasterIdLst>
  <p:notesMasterIdLst>
    <p:notesMasterId r:id="rId56"/>
  </p:notesMasterIdLst>
  <p:sldIdLst>
    <p:sldId id="2635" r:id="rId12"/>
    <p:sldId id="2627" r:id="rId13"/>
    <p:sldId id="2301" r:id="rId14"/>
    <p:sldId id="2592" r:id="rId15"/>
    <p:sldId id="2585" r:id="rId16"/>
    <p:sldId id="2587" r:id="rId17"/>
    <p:sldId id="2586" r:id="rId18"/>
    <p:sldId id="2234" r:id="rId19"/>
    <p:sldId id="2628" r:id="rId20"/>
    <p:sldId id="2629" r:id="rId21"/>
    <p:sldId id="2449" r:id="rId22"/>
    <p:sldId id="2578" r:id="rId23"/>
    <p:sldId id="2630" r:id="rId24"/>
    <p:sldId id="2631" r:id="rId25"/>
    <p:sldId id="2580" r:id="rId26"/>
    <p:sldId id="2450" r:id="rId27"/>
    <p:sldId id="2594" r:id="rId28"/>
    <p:sldId id="2632" r:id="rId29"/>
    <p:sldId id="2596" r:id="rId30"/>
    <p:sldId id="2451" r:id="rId31"/>
    <p:sldId id="2581" r:id="rId32"/>
    <p:sldId id="2584" r:id="rId33"/>
    <p:sldId id="2617" r:id="rId34"/>
    <p:sldId id="2618" r:id="rId35"/>
    <p:sldId id="2633" r:id="rId36"/>
    <p:sldId id="2620" r:id="rId37"/>
    <p:sldId id="2602" r:id="rId38"/>
    <p:sldId id="2603" r:id="rId39"/>
    <p:sldId id="2589" r:id="rId40"/>
    <p:sldId id="2606" r:id="rId41"/>
    <p:sldId id="2607" r:id="rId42"/>
    <p:sldId id="2605" r:id="rId43"/>
    <p:sldId id="2609" r:id="rId44"/>
    <p:sldId id="2610" r:id="rId45"/>
    <p:sldId id="2634" r:id="rId46"/>
    <p:sldId id="2613" r:id="rId47"/>
    <p:sldId id="2621" r:id="rId48"/>
    <p:sldId id="2622" r:id="rId49"/>
    <p:sldId id="2623" r:id="rId50"/>
    <p:sldId id="2624" r:id="rId51"/>
    <p:sldId id="2626" r:id="rId52"/>
    <p:sldId id="2453" r:id="rId53"/>
    <p:sldId id="2625" r:id="rId54"/>
    <p:sldId id="269" r:id="rId5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im Dixon" initials="TD" lastIdx="40" clrIdx="6">
    <p:extLst>
      <p:ext uri="{19B8F6BF-5375-455C-9EA6-DF929625EA0E}">
        <p15:presenceInfo xmlns:p15="http://schemas.microsoft.com/office/powerpoint/2012/main" userId="71d35144b2bd30de" providerId="Windows Live"/>
      </p:ext>
    </p:extLst>
  </p:cmAuthor>
  <p:cmAuthor id="1" name="Timothy Dixon" initials="TD" lastIdx="1" clrIdx="0">
    <p:extLst>
      <p:ext uri="{19B8F6BF-5375-455C-9EA6-DF929625EA0E}">
        <p15:presenceInfo xmlns:p15="http://schemas.microsoft.com/office/powerpoint/2012/main" userId="S-1-5-21-1912555201-226284679-2662053949-2776" providerId="AD"/>
      </p:ext>
    </p:extLst>
  </p:cmAuthor>
  <p:cmAuthor id="8" name="Conor Flanagan" initials="CF" lastIdx="11" clrIdx="7">
    <p:extLst>
      <p:ext uri="{19B8F6BF-5375-455C-9EA6-DF929625EA0E}">
        <p15:presenceInfo xmlns:p15="http://schemas.microsoft.com/office/powerpoint/2012/main" userId="S::cflanagan@lakeresearch.com::b1fa2d0c-db8d-4e78-9c95-efd2c4277d19" providerId="AD"/>
      </p:ext>
    </p:extLst>
  </p:cmAuthor>
  <p:cmAuthor id="2" name="Michael Cronin" initials="MC" lastIdx="1" clrIdx="1">
    <p:extLst>
      <p:ext uri="{19B8F6BF-5375-455C-9EA6-DF929625EA0E}">
        <p15:presenceInfo xmlns:p15="http://schemas.microsoft.com/office/powerpoint/2012/main" userId="S-1-5-21-1912555201-226284679-2662053949-2819" providerId="AD"/>
      </p:ext>
    </p:extLst>
  </p:cmAuthor>
  <p:cmAuthor id="9" name="Aidan Holliday" initials="AH [2]" lastIdx="5" clrIdx="8">
    <p:extLst>
      <p:ext uri="{19B8F6BF-5375-455C-9EA6-DF929625EA0E}">
        <p15:presenceInfo xmlns:p15="http://schemas.microsoft.com/office/powerpoint/2012/main" userId="S::aholliday@lakeresearch.com::56baa6ad-755a-4bf7-b2d5-653688ef401e" providerId="AD"/>
      </p:ext>
    </p:extLst>
  </p:cmAuthor>
  <p:cmAuthor id="3" name="McCauley Pugh" initials="MP" lastIdx="1" clrIdx="2">
    <p:extLst>
      <p:ext uri="{19B8F6BF-5375-455C-9EA6-DF929625EA0E}">
        <p15:presenceInfo xmlns:p15="http://schemas.microsoft.com/office/powerpoint/2012/main" userId="S-1-5-21-1912555201-226284679-2662053949-2825" providerId="AD"/>
      </p:ext>
    </p:extLst>
  </p:cmAuthor>
  <p:cmAuthor id="10" name="Noh, Andrew" initials="NA" lastIdx="42" clrIdx="9">
    <p:extLst>
      <p:ext uri="{19B8F6BF-5375-455C-9EA6-DF929625EA0E}">
        <p15:presenceInfo xmlns:p15="http://schemas.microsoft.com/office/powerpoint/2012/main" userId="S::anoh@upenn.edu::baa23eb2-2179-4f18-a509-372d6d0b62af" providerId="AD"/>
      </p:ext>
    </p:extLst>
  </p:cmAuthor>
  <p:cmAuthor id="4" name="McCauley Pugh" initials="MP [2]" lastIdx="2" clrIdx="3">
    <p:extLst>
      <p:ext uri="{19B8F6BF-5375-455C-9EA6-DF929625EA0E}">
        <p15:presenceInfo xmlns:p15="http://schemas.microsoft.com/office/powerpoint/2012/main" userId="S::mpugh@lakeresearch.com::4b2211f6-d5f8-4e77-9430-43fd986f282e" providerId="AD"/>
      </p:ext>
    </p:extLst>
  </p:cmAuthor>
  <p:cmAuthor id="5" name="Aidan Holliday" initials="AH" lastIdx="94" clrIdx="4">
    <p:extLst>
      <p:ext uri="{19B8F6BF-5375-455C-9EA6-DF929625EA0E}">
        <p15:presenceInfo xmlns:p15="http://schemas.microsoft.com/office/powerpoint/2012/main" userId="Aidan Holliday" providerId="None"/>
      </p:ext>
    </p:extLst>
  </p:cmAuthor>
  <p:cmAuthor id="6" name="Alejandro Frydman" initials="AF" lastIdx="17" clrIdx="5">
    <p:extLst>
      <p:ext uri="{19B8F6BF-5375-455C-9EA6-DF929625EA0E}">
        <p15:presenceInfo xmlns:p15="http://schemas.microsoft.com/office/powerpoint/2012/main" userId="S::AFrydman@lakeresearch.com::8f205b38-b795-4587-9a1e-5be8c8bf45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DFFF"/>
    <a:srgbClr val="0070C0"/>
    <a:srgbClr val="0085B4"/>
    <a:srgbClr val="FF9999"/>
    <a:srgbClr val="DF7F7F"/>
    <a:srgbClr val="FDB5EF"/>
    <a:srgbClr val="EBEBFF"/>
    <a:srgbClr val="DBEEFD"/>
    <a:srgbClr val="FFFFFF"/>
    <a:srgbClr val="00A6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8" autoAdjust="0"/>
    <p:restoredTop sz="94694"/>
  </p:normalViewPr>
  <p:slideViewPr>
    <p:cSldViewPr snapToGrid="0">
      <p:cViewPr varScale="1">
        <p:scale>
          <a:sx n="55" d="100"/>
          <a:sy n="55" d="100"/>
        </p:scale>
        <p:origin x="103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4.xml"/><Relationship Id="rId1" Type="http://schemas.microsoft.com/office/2011/relationships/chartStyle" Target="style4.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6.xml"/><Relationship Id="rId1" Type="http://schemas.microsoft.com/office/2011/relationships/chartStyle" Target="style6.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7.xml"/><Relationship Id="rId1" Type="http://schemas.microsoft.com/office/2011/relationships/chartStyle" Target="style7.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8.xml"/><Relationship Id="rId1" Type="http://schemas.microsoft.com/office/2011/relationships/chartStyle" Target="style8.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3592203308344E-3"/>
          <c:y val="3.2731855139317201E-2"/>
          <c:w val="0.99705260247731875"/>
          <c:h val="0.77077007238098383"/>
        </c:manualLayout>
      </c:layout>
      <c:barChart>
        <c:barDir val="col"/>
        <c:grouping val="clustered"/>
        <c:varyColors val="0"/>
        <c:ser>
          <c:idx val="1"/>
          <c:order val="1"/>
          <c:tx>
            <c:strRef>
              <c:f>Sheet2!$A$3</c:f>
              <c:strCache>
                <c:ptCount val="1"/>
                <c:pt idx="0">
                  <c:v>Total</c:v>
                </c:pt>
              </c:strCache>
            </c:strRef>
          </c:tx>
          <c:spPr>
            <a:solidFill>
              <a:srgbClr val="AFDFFF"/>
            </a:solidFill>
            <a:ln w="3047">
              <a:noFill/>
              <a:prstDash val="solid"/>
            </a:ln>
          </c:spPr>
          <c:invertIfNegative val="0"/>
          <c:dPt>
            <c:idx val="1"/>
            <c:invertIfNegative val="0"/>
            <c:bubble3D val="0"/>
            <c:spPr>
              <a:solidFill>
                <a:srgbClr val="FF9999"/>
              </a:solidFill>
              <a:ln w="3047">
                <a:noFill/>
                <a:prstDash val="solid"/>
              </a:ln>
            </c:spPr>
            <c:extLst>
              <c:ext xmlns:c16="http://schemas.microsoft.com/office/drawing/2014/chart" uri="{C3380CC4-5D6E-409C-BE32-E72D297353CC}">
                <c16:uniqueId val="{00000001-D64C-4872-B9CD-7DFB02F9FBA3}"/>
              </c:ext>
            </c:extLst>
          </c:dPt>
          <c:dPt>
            <c:idx val="2"/>
            <c:invertIfNegative val="0"/>
            <c:bubble3D val="0"/>
            <c:spPr>
              <a:solidFill>
                <a:schemeClr val="bg1">
                  <a:lumMod val="75000"/>
                </a:schemeClr>
              </a:solidFill>
              <a:ln w="3047">
                <a:noFill/>
                <a:prstDash val="solid"/>
              </a:ln>
            </c:spPr>
            <c:extLst>
              <c:ext xmlns:c16="http://schemas.microsoft.com/office/drawing/2014/chart" uri="{C3380CC4-5D6E-409C-BE32-E72D297353CC}">
                <c16:uniqueId val="{00000003-D64C-4872-B9CD-7DFB02F9FBA3}"/>
              </c:ext>
            </c:extLst>
          </c:dPt>
          <c:dPt>
            <c:idx val="5"/>
            <c:invertIfNegative val="0"/>
            <c:bubble3D val="0"/>
            <c:spPr>
              <a:solidFill>
                <a:schemeClr val="accent6">
                  <a:lumMod val="75000"/>
                </a:schemeClr>
              </a:solidFill>
              <a:ln w="3047">
                <a:noFill/>
                <a:prstDash val="solid"/>
              </a:ln>
            </c:spPr>
            <c:extLst>
              <c:ext xmlns:c16="http://schemas.microsoft.com/office/drawing/2014/chart" uri="{C3380CC4-5D6E-409C-BE32-E72D297353CC}">
                <c16:uniqueId val="{00000008-D64C-4872-B9CD-7DFB02F9FBA3}"/>
              </c:ext>
            </c:extLst>
          </c:dPt>
          <c:dPt>
            <c:idx val="6"/>
            <c:invertIfNegative val="0"/>
            <c:bubble3D val="0"/>
            <c:spPr>
              <a:solidFill>
                <a:schemeClr val="tx2">
                  <a:lumMod val="20000"/>
                  <a:lumOff val="80000"/>
                </a:schemeClr>
              </a:solidFill>
              <a:ln w="3047">
                <a:noFill/>
                <a:prstDash val="solid"/>
              </a:ln>
            </c:spPr>
            <c:extLst>
              <c:ext xmlns:c16="http://schemas.microsoft.com/office/drawing/2014/chart" uri="{C3380CC4-5D6E-409C-BE32-E72D297353CC}">
                <c16:uniqueId val="{0000000A-D64C-4872-B9CD-7DFB02F9FBA3}"/>
              </c:ext>
            </c:extLst>
          </c:dPt>
          <c:dPt>
            <c:idx val="7"/>
            <c:invertIfNegative val="0"/>
            <c:bubble3D val="0"/>
            <c:spPr>
              <a:solidFill>
                <a:srgbClr val="FF9999"/>
              </a:solidFill>
              <a:ln w="3047">
                <a:noFill/>
                <a:prstDash val="solid"/>
              </a:ln>
            </c:spPr>
            <c:extLst>
              <c:ext xmlns:c16="http://schemas.microsoft.com/office/drawing/2014/chart" uri="{C3380CC4-5D6E-409C-BE32-E72D297353CC}">
                <c16:uniqueId val="{00000013-F169-4BFF-8EBF-4345C0105CDD}"/>
              </c:ext>
            </c:extLst>
          </c:dPt>
          <c:dPt>
            <c:idx val="8"/>
            <c:invertIfNegative val="0"/>
            <c:bubble3D val="0"/>
            <c:spPr>
              <a:solidFill>
                <a:schemeClr val="bg1">
                  <a:lumMod val="65000"/>
                </a:schemeClr>
              </a:solidFill>
              <a:ln w="3047">
                <a:noFill/>
                <a:prstDash val="solid"/>
              </a:ln>
            </c:spPr>
            <c:extLst>
              <c:ext xmlns:c16="http://schemas.microsoft.com/office/drawing/2014/chart" uri="{C3380CC4-5D6E-409C-BE32-E72D297353CC}">
                <c16:uniqueId val="{00000014-F169-4BFF-8EBF-4345C0105CDD}"/>
              </c:ext>
            </c:extLst>
          </c:dPt>
          <c:dLbls>
            <c:spPr>
              <a:noFill/>
              <a:ln w="24374">
                <a:noFill/>
              </a:ln>
            </c:spPr>
            <c:txPr>
              <a:bodyPr/>
              <a:lstStyle/>
              <a:p>
                <a:pPr>
                  <a:defRPr sz="2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Support</c:v>
                </c:pt>
                <c:pt idx="1">
                  <c:v>Oppose</c:v>
                </c:pt>
                <c:pt idx="2">
                  <c:v>Undecided</c:v>
                </c:pt>
              </c:strCache>
            </c:strRef>
          </c:cat>
          <c:val>
            <c:numRef>
              <c:f>Sheet2!$B$3:$D$3</c:f>
              <c:numCache>
                <c:formatCode>General</c:formatCode>
                <c:ptCount val="3"/>
                <c:pt idx="0">
                  <c:v>68</c:v>
                </c:pt>
                <c:pt idx="1">
                  <c:v>24</c:v>
                </c:pt>
                <c:pt idx="2">
                  <c:v>8</c:v>
                </c:pt>
              </c:numCache>
            </c:numRef>
          </c:val>
          <c:extLst>
            <c:ext xmlns:c16="http://schemas.microsoft.com/office/drawing/2014/chart" uri="{C3380CC4-5D6E-409C-BE32-E72D297353CC}">
              <c16:uniqueId val="{0000000B-D64C-4872-B9CD-7DFB02F9FBA3}"/>
            </c:ext>
          </c:extLst>
        </c:ser>
        <c:dLbls>
          <c:showLegendKey val="0"/>
          <c:showVal val="1"/>
          <c:showCatName val="0"/>
          <c:showSerName val="0"/>
          <c:showPercent val="0"/>
          <c:showBubbleSize val="0"/>
        </c:dLbls>
        <c:gapWidth val="60"/>
        <c:axId val="732139616"/>
        <c:axId val="736547272"/>
      </c:barChart>
      <c:barChart>
        <c:barDir val="col"/>
        <c:grouping val="clustered"/>
        <c:varyColors val="0"/>
        <c:ser>
          <c:idx val="0"/>
          <c:order val="0"/>
          <c:tx>
            <c:strRef>
              <c:f>Sheet2!$A$2</c:f>
              <c:strCache>
                <c:ptCount val="1"/>
                <c:pt idx="0">
                  <c:v>Strong</c:v>
                </c:pt>
              </c:strCache>
            </c:strRef>
          </c:tx>
          <c:spPr>
            <a:solidFill>
              <a:schemeClr val="accent1"/>
            </a:solidFill>
            <a:ln w="12187">
              <a:noFill/>
              <a:prstDash val="solid"/>
            </a:ln>
          </c:spPr>
          <c:invertIfNegative val="0"/>
          <c:dPt>
            <c:idx val="0"/>
            <c:invertIfNegative val="0"/>
            <c:bubble3D val="0"/>
            <c:spPr>
              <a:solidFill>
                <a:srgbClr val="0085B4"/>
              </a:solidFill>
              <a:ln w="12187">
                <a:noFill/>
                <a:prstDash val="solid"/>
              </a:ln>
            </c:spPr>
            <c:extLst>
              <c:ext xmlns:c16="http://schemas.microsoft.com/office/drawing/2014/chart" uri="{C3380CC4-5D6E-409C-BE32-E72D297353CC}">
                <c16:uniqueId val="{0000000D-D64C-4872-B9CD-7DFB02F9FBA3}"/>
              </c:ext>
            </c:extLst>
          </c:dPt>
          <c:dPt>
            <c:idx val="1"/>
            <c:invertIfNegative val="0"/>
            <c:bubble3D val="0"/>
            <c:spPr>
              <a:solidFill>
                <a:srgbClr val="FF0000"/>
              </a:solidFill>
              <a:ln w="12187">
                <a:noFill/>
                <a:prstDash val="solid"/>
              </a:ln>
            </c:spPr>
            <c:extLst>
              <c:ext xmlns:c16="http://schemas.microsoft.com/office/drawing/2014/chart" uri="{C3380CC4-5D6E-409C-BE32-E72D297353CC}">
                <c16:uniqueId val="{0000000E-D64C-4872-B9CD-7DFB02F9FBA3}"/>
              </c:ext>
            </c:extLst>
          </c:dPt>
          <c:dPt>
            <c:idx val="2"/>
            <c:invertIfNegative val="0"/>
            <c:bubble3D val="0"/>
            <c:spPr>
              <a:solidFill>
                <a:schemeClr val="accent5">
                  <a:lumMod val="75000"/>
                </a:schemeClr>
              </a:solidFill>
              <a:ln w="12187">
                <a:noFill/>
                <a:prstDash val="solid"/>
              </a:ln>
            </c:spPr>
            <c:extLst>
              <c:ext xmlns:c16="http://schemas.microsoft.com/office/drawing/2014/chart" uri="{C3380CC4-5D6E-409C-BE32-E72D297353CC}">
                <c16:uniqueId val="{00000013-D64C-4872-B9CD-7DFB02F9FBA3}"/>
              </c:ext>
            </c:extLst>
          </c:dPt>
          <c:dPt>
            <c:idx val="5"/>
            <c:invertIfNegative val="0"/>
            <c:bubble3D val="0"/>
            <c:extLst>
              <c:ext xmlns:c16="http://schemas.microsoft.com/office/drawing/2014/chart" uri="{C3380CC4-5D6E-409C-BE32-E72D297353CC}">
                <c16:uniqueId val="{00000011-D64C-4872-B9CD-7DFB02F9FBA3}"/>
              </c:ext>
            </c:extLst>
          </c:dPt>
          <c:dPt>
            <c:idx val="6"/>
            <c:invertIfNegative val="0"/>
            <c:bubble3D val="0"/>
            <c:spPr>
              <a:solidFill>
                <a:schemeClr val="tx2"/>
              </a:solidFill>
              <a:ln w="12187">
                <a:noFill/>
                <a:prstDash val="solid"/>
              </a:ln>
            </c:spPr>
            <c:extLst>
              <c:ext xmlns:c16="http://schemas.microsoft.com/office/drawing/2014/chart" uri="{C3380CC4-5D6E-409C-BE32-E72D297353CC}">
                <c16:uniqueId val="{00000012-D64C-4872-B9CD-7DFB02F9FBA3}"/>
              </c:ext>
            </c:extLst>
          </c:dPt>
          <c:dPt>
            <c:idx val="7"/>
            <c:invertIfNegative val="0"/>
            <c:bubble3D val="0"/>
            <c:spPr>
              <a:solidFill>
                <a:srgbClr val="FF0000"/>
              </a:solidFill>
              <a:ln w="12187">
                <a:noFill/>
                <a:prstDash val="solid"/>
              </a:ln>
            </c:spPr>
            <c:extLst>
              <c:ext xmlns:c16="http://schemas.microsoft.com/office/drawing/2014/chart" uri="{C3380CC4-5D6E-409C-BE32-E72D297353CC}">
                <c16:uniqueId val="{00000012-F169-4BFF-8EBF-4345C0105CDD}"/>
              </c:ext>
            </c:extLst>
          </c:dPt>
          <c:dLbls>
            <c:dLbl>
              <c:idx val="1"/>
              <c:layout>
                <c:manualLayout>
                  <c:x val="-1.2667241247410537E-3"/>
                  <c:y val="0.1050125810674215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64C-4872-B9CD-7DFB02F9FBA3}"/>
                </c:ext>
              </c:extLst>
            </c:dLbl>
            <c:dLbl>
              <c:idx val="6"/>
              <c:dLblPos val="ctr"/>
              <c:showLegendKey val="0"/>
              <c:showVal val="1"/>
              <c:showCatName val="0"/>
              <c:showSerName val="0"/>
              <c:showPercent val="0"/>
              <c:showBubbleSize val="0"/>
              <c:extLst>
                <c:ext xmlns:c15="http://schemas.microsoft.com/office/drawing/2012/chart" uri="{CE6537A1-D6FC-4f65-9D91-7224C49458BB}">
                  <c15:layout>
                    <c:manualLayout>
                      <c:w val="4.1430560086456701E-2"/>
                      <c:h val="8.1496281361463002E-2"/>
                    </c:manualLayout>
                  </c15:layout>
                </c:ext>
                <c:ext xmlns:c16="http://schemas.microsoft.com/office/drawing/2014/chart" uri="{C3380CC4-5D6E-409C-BE32-E72D297353CC}">
                  <c16:uniqueId val="{00000012-D64C-4872-B9CD-7DFB02F9FBA3}"/>
                </c:ext>
              </c:extLst>
            </c:dLbl>
            <c:spPr>
              <a:noFill/>
              <a:ln w="24374">
                <a:noFill/>
              </a:ln>
              <a:effectLst/>
            </c:spPr>
            <c:txPr>
              <a:bodyPr wrap="square" lIns="38100" tIns="19050" rIns="38100" bIns="19050" anchor="ctr">
                <a:spAutoFit/>
              </a:bodyPr>
              <a:lstStyle/>
              <a:p>
                <a:pPr>
                  <a:defRPr sz="2351"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Support</c:v>
                </c:pt>
                <c:pt idx="1">
                  <c:v>Oppose</c:v>
                </c:pt>
                <c:pt idx="2">
                  <c:v>Undecided</c:v>
                </c:pt>
              </c:strCache>
            </c:strRef>
          </c:cat>
          <c:val>
            <c:numRef>
              <c:f>Sheet2!$B$2:$D$2</c:f>
              <c:numCache>
                <c:formatCode>General</c:formatCode>
                <c:ptCount val="3"/>
                <c:pt idx="0">
                  <c:v>49</c:v>
                </c:pt>
                <c:pt idx="1">
                  <c:v>16</c:v>
                </c:pt>
              </c:numCache>
            </c:numRef>
          </c:val>
          <c:extLst>
            <c:ext xmlns:c16="http://schemas.microsoft.com/office/drawing/2014/chart" uri="{C3380CC4-5D6E-409C-BE32-E72D297353CC}">
              <c16:uniqueId val="{00000014-D64C-4872-B9CD-7DFB02F9FBA3}"/>
            </c:ext>
          </c:extLst>
        </c:ser>
        <c:dLbls>
          <c:showLegendKey val="0"/>
          <c:showVal val="1"/>
          <c:showCatName val="0"/>
          <c:showSerName val="0"/>
          <c:showPercent val="0"/>
          <c:showBubbleSize val="0"/>
        </c:dLbls>
        <c:gapWidth val="60"/>
        <c:axId val="736547664"/>
        <c:axId val="736548056"/>
      </c:barChart>
      <c:catAx>
        <c:axId val="73213961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800" b="1" i="0" u="none" strike="noStrike" baseline="0">
                <a:solidFill>
                  <a:schemeClr val="tx1"/>
                </a:solidFill>
                <a:latin typeface="Bahnschrift" panose="020B0502040204020203" pitchFamily="34" charset="0"/>
                <a:ea typeface="Calibri"/>
                <a:cs typeface="Calibri"/>
              </a:defRPr>
            </a:pPr>
            <a:endParaRPr lang="en-US"/>
          </a:p>
        </c:txPr>
        <c:crossAx val="736547272"/>
        <c:crosses val="autoZero"/>
        <c:auto val="1"/>
        <c:lblAlgn val="ctr"/>
        <c:lblOffset val="100"/>
        <c:tickLblSkip val="1"/>
        <c:tickMarkSkip val="1"/>
        <c:noMultiLvlLbl val="0"/>
      </c:catAx>
      <c:valAx>
        <c:axId val="736547272"/>
        <c:scaling>
          <c:orientation val="minMax"/>
          <c:max val="85"/>
          <c:min val="0"/>
        </c:scaling>
        <c:delete val="1"/>
        <c:axPos val="l"/>
        <c:numFmt formatCode="General" sourceLinked="1"/>
        <c:majorTickMark val="out"/>
        <c:minorTickMark val="none"/>
        <c:tickLblPos val="nextTo"/>
        <c:crossAx val="732139616"/>
        <c:crosses val="autoZero"/>
        <c:crossBetween val="between"/>
      </c:valAx>
      <c:catAx>
        <c:axId val="736547664"/>
        <c:scaling>
          <c:orientation val="minMax"/>
        </c:scaling>
        <c:delete val="1"/>
        <c:axPos val="b"/>
        <c:numFmt formatCode="General" sourceLinked="1"/>
        <c:majorTickMark val="out"/>
        <c:minorTickMark val="none"/>
        <c:tickLblPos val="nextTo"/>
        <c:crossAx val="736548056"/>
        <c:crosses val="autoZero"/>
        <c:auto val="1"/>
        <c:lblAlgn val="ctr"/>
        <c:lblOffset val="100"/>
        <c:noMultiLvlLbl val="0"/>
      </c:catAx>
      <c:valAx>
        <c:axId val="736548056"/>
        <c:scaling>
          <c:orientation val="minMax"/>
          <c:max val="50"/>
        </c:scaling>
        <c:delete val="1"/>
        <c:axPos val="r"/>
        <c:numFmt formatCode="General" sourceLinked="1"/>
        <c:majorTickMark val="out"/>
        <c:minorTickMark val="none"/>
        <c:tickLblPos val="nextTo"/>
        <c:crossAx val="736547664"/>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3592203308344E-3"/>
          <c:y val="3.2731855139317201E-2"/>
          <c:w val="0.99705260247731875"/>
          <c:h val="0.77077007238098383"/>
        </c:manualLayout>
      </c:layout>
      <c:barChart>
        <c:barDir val="col"/>
        <c:grouping val="clustered"/>
        <c:varyColors val="0"/>
        <c:ser>
          <c:idx val="1"/>
          <c:order val="1"/>
          <c:tx>
            <c:strRef>
              <c:f>Sheet2!$A$3</c:f>
              <c:strCache>
                <c:ptCount val="1"/>
                <c:pt idx="0">
                  <c:v>Total</c:v>
                </c:pt>
              </c:strCache>
            </c:strRef>
          </c:tx>
          <c:spPr>
            <a:solidFill>
              <a:srgbClr val="AFDFFF"/>
            </a:solidFill>
            <a:ln w="3047">
              <a:noFill/>
              <a:prstDash val="solid"/>
            </a:ln>
          </c:spPr>
          <c:invertIfNegative val="0"/>
          <c:dPt>
            <c:idx val="1"/>
            <c:invertIfNegative val="0"/>
            <c:bubble3D val="0"/>
            <c:spPr>
              <a:solidFill>
                <a:srgbClr val="FF9999"/>
              </a:solidFill>
              <a:ln w="3047">
                <a:noFill/>
                <a:prstDash val="solid"/>
              </a:ln>
            </c:spPr>
            <c:extLst>
              <c:ext xmlns:c16="http://schemas.microsoft.com/office/drawing/2014/chart" uri="{C3380CC4-5D6E-409C-BE32-E72D297353CC}">
                <c16:uniqueId val="{00000001-FCD3-4608-88B6-20667AA3E430}"/>
              </c:ext>
            </c:extLst>
          </c:dPt>
          <c:dPt>
            <c:idx val="2"/>
            <c:invertIfNegative val="0"/>
            <c:bubble3D val="0"/>
            <c:spPr>
              <a:solidFill>
                <a:schemeClr val="bg1">
                  <a:lumMod val="75000"/>
                </a:schemeClr>
              </a:solidFill>
              <a:ln w="3047">
                <a:noFill/>
                <a:prstDash val="solid"/>
              </a:ln>
            </c:spPr>
            <c:extLst>
              <c:ext xmlns:c16="http://schemas.microsoft.com/office/drawing/2014/chart" uri="{C3380CC4-5D6E-409C-BE32-E72D297353CC}">
                <c16:uniqueId val="{00000003-FCD3-4608-88B6-20667AA3E430}"/>
              </c:ext>
            </c:extLst>
          </c:dPt>
          <c:dPt>
            <c:idx val="5"/>
            <c:invertIfNegative val="0"/>
            <c:bubble3D val="0"/>
            <c:spPr>
              <a:solidFill>
                <a:schemeClr val="accent6">
                  <a:lumMod val="75000"/>
                </a:schemeClr>
              </a:solidFill>
              <a:ln w="3047">
                <a:noFill/>
                <a:prstDash val="solid"/>
              </a:ln>
            </c:spPr>
            <c:extLst>
              <c:ext xmlns:c16="http://schemas.microsoft.com/office/drawing/2014/chart" uri="{C3380CC4-5D6E-409C-BE32-E72D297353CC}">
                <c16:uniqueId val="{00000005-FCD3-4608-88B6-20667AA3E430}"/>
              </c:ext>
            </c:extLst>
          </c:dPt>
          <c:dPt>
            <c:idx val="6"/>
            <c:invertIfNegative val="0"/>
            <c:bubble3D val="0"/>
            <c:spPr>
              <a:solidFill>
                <a:schemeClr val="tx2">
                  <a:lumMod val="20000"/>
                  <a:lumOff val="80000"/>
                </a:schemeClr>
              </a:solidFill>
              <a:ln w="3047">
                <a:noFill/>
                <a:prstDash val="solid"/>
              </a:ln>
            </c:spPr>
            <c:extLst>
              <c:ext xmlns:c16="http://schemas.microsoft.com/office/drawing/2014/chart" uri="{C3380CC4-5D6E-409C-BE32-E72D297353CC}">
                <c16:uniqueId val="{00000007-FCD3-4608-88B6-20667AA3E430}"/>
              </c:ext>
            </c:extLst>
          </c:dPt>
          <c:dPt>
            <c:idx val="7"/>
            <c:invertIfNegative val="0"/>
            <c:bubble3D val="0"/>
            <c:spPr>
              <a:solidFill>
                <a:srgbClr val="FF9999"/>
              </a:solidFill>
              <a:ln w="3047">
                <a:noFill/>
                <a:prstDash val="solid"/>
              </a:ln>
            </c:spPr>
            <c:extLst>
              <c:ext xmlns:c16="http://schemas.microsoft.com/office/drawing/2014/chart" uri="{C3380CC4-5D6E-409C-BE32-E72D297353CC}">
                <c16:uniqueId val="{00000009-FCD3-4608-88B6-20667AA3E430}"/>
              </c:ext>
            </c:extLst>
          </c:dPt>
          <c:dPt>
            <c:idx val="8"/>
            <c:invertIfNegative val="0"/>
            <c:bubble3D val="0"/>
            <c:spPr>
              <a:solidFill>
                <a:schemeClr val="bg1">
                  <a:lumMod val="65000"/>
                </a:schemeClr>
              </a:solidFill>
              <a:ln w="3047">
                <a:noFill/>
                <a:prstDash val="solid"/>
              </a:ln>
            </c:spPr>
            <c:extLst>
              <c:ext xmlns:c16="http://schemas.microsoft.com/office/drawing/2014/chart" uri="{C3380CC4-5D6E-409C-BE32-E72D297353CC}">
                <c16:uniqueId val="{0000000B-FCD3-4608-88B6-20667AA3E430}"/>
              </c:ext>
            </c:extLst>
          </c:dPt>
          <c:dLbls>
            <c:spPr>
              <a:noFill/>
              <a:ln w="24374">
                <a:noFill/>
              </a:ln>
            </c:spPr>
            <c:txPr>
              <a:bodyPr/>
              <a:lstStyle/>
              <a:p>
                <a:pPr>
                  <a:defRPr sz="20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A lot/some</c:v>
                </c:pt>
                <c:pt idx="1">
                  <c:v>Not much/none at all</c:v>
                </c:pt>
                <c:pt idx="2">
                  <c:v>Not sure</c:v>
                </c:pt>
              </c:strCache>
            </c:strRef>
          </c:cat>
          <c:val>
            <c:numRef>
              <c:f>Sheet2!$B$3:$D$3</c:f>
              <c:numCache>
                <c:formatCode>General</c:formatCode>
                <c:ptCount val="3"/>
                <c:pt idx="0">
                  <c:v>73</c:v>
                </c:pt>
                <c:pt idx="1">
                  <c:v>22</c:v>
                </c:pt>
                <c:pt idx="2">
                  <c:v>6</c:v>
                </c:pt>
              </c:numCache>
            </c:numRef>
          </c:val>
          <c:extLst>
            <c:ext xmlns:c16="http://schemas.microsoft.com/office/drawing/2014/chart" uri="{C3380CC4-5D6E-409C-BE32-E72D297353CC}">
              <c16:uniqueId val="{0000000C-FCD3-4608-88B6-20667AA3E430}"/>
            </c:ext>
          </c:extLst>
        </c:ser>
        <c:dLbls>
          <c:showLegendKey val="0"/>
          <c:showVal val="1"/>
          <c:showCatName val="0"/>
          <c:showSerName val="0"/>
          <c:showPercent val="0"/>
          <c:showBubbleSize val="0"/>
        </c:dLbls>
        <c:gapWidth val="60"/>
        <c:axId val="732139616"/>
        <c:axId val="736547272"/>
      </c:barChart>
      <c:barChart>
        <c:barDir val="col"/>
        <c:grouping val="clustered"/>
        <c:varyColors val="0"/>
        <c:ser>
          <c:idx val="0"/>
          <c:order val="0"/>
          <c:tx>
            <c:strRef>
              <c:f>Sheet2!$A$2</c:f>
              <c:strCache>
                <c:ptCount val="1"/>
                <c:pt idx="0">
                  <c:v>Strong</c:v>
                </c:pt>
              </c:strCache>
            </c:strRef>
          </c:tx>
          <c:spPr>
            <a:solidFill>
              <a:schemeClr val="accent1"/>
            </a:solidFill>
            <a:ln w="12187">
              <a:noFill/>
              <a:prstDash val="solid"/>
            </a:ln>
          </c:spPr>
          <c:invertIfNegative val="0"/>
          <c:dPt>
            <c:idx val="0"/>
            <c:invertIfNegative val="0"/>
            <c:bubble3D val="0"/>
            <c:spPr>
              <a:solidFill>
                <a:srgbClr val="0085B4"/>
              </a:solidFill>
              <a:ln w="12187">
                <a:noFill/>
                <a:prstDash val="solid"/>
              </a:ln>
            </c:spPr>
            <c:extLst>
              <c:ext xmlns:c16="http://schemas.microsoft.com/office/drawing/2014/chart" uri="{C3380CC4-5D6E-409C-BE32-E72D297353CC}">
                <c16:uniqueId val="{0000000E-FCD3-4608-88B6-20667AA3E430}"/>
              </c:ext>
            </c:extLst>
          </c:dPt>
          <c:dPt>
            <c:idx val="1"/>
            <c:invertIfNegative val="0"/>
            <c:bubble3D val="0"/>
            <c:spPr>
              <a:solidFill>
                <a:srgbClr val="FF0000"/>
              </a:solidFill>
              <a:ln w="12187">
                <a:noFill/>
                <a:prstDash val="solid"/>
              </a:ln>
            </c:spPr>
            <c:extLst>
              <c:ext xmlns:c16="http://schemas.microsoft.com/office/drawing/2014/chart" uri="{C3380CC4-5D6E-409C-BE32-E72D297353CC}">
                <c16:uniqueId val="{00000010-FCD3-4608-88B6-20667AA3E430}"/>
              </c:ext>
            </c:extLst>
          </c:dPt>
          <c:dPt>
            <c:idx val="2"/>
            <c:invertIfNegative val="0"/>
            <c:bubble3D val="0"/>
            <c:spPr>
              <a:solidFill>
                <a:schemeClr val="accent5">
                  <a:lumMod val="75000"/>
                </a:schemeClr>
              </a:solidFill>
              <a:ln w="12187">
                <a:noFill/>
                <a:prstDash val="solid"/>
              </a:ln>
            </c:spPr>
            <c:extLst>
              <c:ext xmlns:c16="http://schemas.microsoft.com/office/drawing/2014/chart" uri="{C3380CC4-5D6E-409C-BE32-E72D297353CC}">
                <c16:uniqueId val="{00000012-FCD3-4608-88B6-20667AA3E430}"/>
              </c:ext>
            </c:extLst>
          </c:dPt>
          <c:dPt>
            <c:idx val="5"/>
            <c:invertIfNegative val="0"/>
            <c:bubble3D val="0"/>
            <c:extLst>
              <c:ext xmlns:c16="http://schemas.microsoft.com/office/drawing/2014/chart" uri="{C3380CC4-5D6E-409C-BE32-E72D297353CC}">
                <c16:uniqueId val="{00000013-FCD3-4608-88B6-20667AA3E430}"/>
              </c:ext>
            </c:extLst>
          </c:dPt>
          <c:dPt>
            <c:idx val="6"/>
            <c:invertIfNegative val="0"/>
            <c:bubble3D val="0"/>
            <c:spPr>
              <a:solidFill>
                <a:schemeClr val="tx2"/>
              </a:solidFill>
              <a:ln w="12187">
                <a:noFill/>
                <a:prstDash val="solid"/>
              </a:ln>
            </c:spPr>
            <c:extLst>
              <c:ext xmlns:c16="http://schemas.microsoft.com/office/drawing/2014/chart" uri="{C3380CC4-5D6E-409C-BE32-E72D297353CC}">
                <c16:uniqueId val="{00000015-FCD3-4608-88B6-20667AA3E430}"/>
              </c:ext>
            </c:extLst>
          </c:dPt>
          <c:dPt>
            <c:idx val="7"/>
            <c:invertIfNegative val="0"/>
            <c:bubble3D val="0"/>
            <c:spPr>
              <a:solidFill>
                <a:srgbClr val="FF0000"/>
              </a:solidFill>
              <a:ln w="12187">
                <a:noFill/>
                <a:prstDash val="solid"/>
              </a:ln>
            </c:spPr>
            <c:extLst>
              <c:ext xmlns:c16="http://schemas.microsoft.com/office/drawing/2014/chart" uri="{C3380CC4-5D6E-409C-BE32-E72D297353CC}">
                <c16:uniqueId val="{00000017-FCD3-4608-88B6-20667AA3E430}"/>
              </c:ext>
            </c:extLst>
          </c:dPt>
          <c:dLbls>
            <c:dLbl>
              <c:idx val="1"/>
              <c:layout>
                <c:manualLayout>
                  <c:x val="-1.2665895231922467E-3"/>
                  <c:y val="0.1108890398752874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CD3-4608-88B6-20667AA3E430}"/>
                </c:ext>
              </c:extLst>
            </c:dLbl>
            <c:dLbl>
              <c:idx val="6"/>
              <c:dLblPos val="ctr"/>
              <c:showLegendKey val="0"/>
              <c:showVal val="1"/>
              <c:showCatName val="0"/>
              <c:showSerName val="0"/>
              <c:showPercent val="0"/>
              <c:showBubbleSize val="0"/>
              <c:extLst>
                <c:ext xmlns:c15="http://schemas.microsoft.com/office/drawing/2012/chart" uri="{CE6537A1-D6FC-4f65-9D91-7224C49458BB}">
                  <c15:layout>
                    <c:manualLayout>
                      <c:w val="4.1430560086456701E-2"/>
                      <c:h val="8.1496281361463002E-2"/>
                    </c:manualLayout>
                  </c15:layout>
                </c:ext>
                <c:ext xmlns:c16="http://schemas.microsoft.com/office/drawing/2014/chart" uri="{C3380CC4-5D6E-409C-BE32-E72D297353CC}">
                  <c16:uniqueId val="{00000015-FCD3-4608-88B6-20667AA3E430}"/>
                </c:ext>
              </c:extLst>
            </c:dLbl>
            <c:spPr>
              <a:noFill/>
              <a:ln w="24374">
                <a:noFill/>
              </a:ln>
              <a:effectLst/>
            </c:spPr>
            <c:txPr>
              <a:bodyPr wrap="square" lIns="38100" tIns="19050" rIns="38100" bIns="19050" anchor="ctr">
                <a:spAutoFit/>
              </a:bodyPr>
              <a:lstStyle/>
              <a:p>
                <a:pPr>
                  <a:defRPr sz="20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A lot/some</c:v>
                </c:pt>
                <c:pt idx="1">
                  <c:v>Not much/none at all</c:v>
                </c:pt>
                <c:pt idx="2">
                  <c:v>Not sure</c:v>
                </c:pt>
              </c:strCache>
            </c:strRef>
          </c:cat>
          <c:val>
            <c:numRef>
              <c:f>Sheet2!$B$2:$D$2</c:f>
              <c:numCache>
                <c:formatCode>General</c:formatCode>
                <c:ptCount val="3"/>
                <c:pt idx="0">
                  <c:v>42</c:v>
                </c:pt>
                <c:pt idx="1">
                  <c:v>7</c:v>
                </c:pt>
              </c:numCache>
            </c:numRef>
          </c:val>
          <c:extLst>
            <c:ext xmlns:c16="http://schemas.microsoft.com/office/drawing/2014/chart" uri="{C3380CC4-5D6E-409C-BE32-E72D297353CC}">
              <c16:uniqueId val="{00000018-FCD3-4608-88B6-20667AA3E430}"/>
            </c:ext>
          </c:extLst>
        </c:ser>
        <c:dLbls>
          <c:showLegendKey val="0"/>
          <c:showVal val="1"/>
          <c:showCatName val="0"/>
          <c:showSerName val="0"/>
          <c:showPercent val="0"/>
          <c:showBubbleSize val="0"/>
        </c:dLbls>
        <c:gapWidth val="60"/>
        <c:axId val="736547664"/>
        <c:axId val="736548056"/>
      </c:barChart>
      <c:catAx>
        <c:axId val="73213961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300" b="1" i="0" u="none" strike="noStrike" baseline="0">
                <a:solidFill>
                  <a:schemeClr val="tx1"/>
                </a:solidFill>
                <a:latin typeface="Bahnschrift" panose="020B0502040204020203" pitchFamily="34" charset="0"/>
                <a:ea typeface="Calibri"/>
                <a:cs typeface="Calibri"/>
              </a:defRPr>
            </a:pPr>
            <a:endParaRPr lang="en-US"/>
          </a:p>
        </c:txPr>
        <c:crossAx val="736547272"/>
        <c:crosses val="autoZero"/>
        <c:auto val="1"/>
        <c:lblAlgn val="ctr"/>
        <c:lblOffset val="100"/>
        <c:tickLblSkip val="1"/>
        <c:tickMarkSkip val="1"/>
        <c:noMultiLvlLbl val="0"/>
      </c:catAx>
      <c:valAx>
        <c:axId val="736547272"/>
        <c:scaling>
          <c:orientation val="minMax"/>
          <c:max val="100"/>
          <c:min val="0"/>
        </c:scaling>
        <c:delete val="1"/>
        <c:axPos val="l"/>
        <c:numFmt formatCode="General" sourceLinked="1"/>
        <c:majorTickMark val="out"/>
        <c:minorTickMark val="none"/>
        <c:tickLblPos val="nextTo"/>
        <c:crossAx val="732139616"/>
        <c:crosses val="autoZero"/>
        <c:crossBetween val="between"/>
      </c:valAx>
      <c:catAx>
        <c:axId val="736547664"/>
        <c:scaling>
          <c:orientation val="minMax"/>
        </c:scaling>
        <c:delete val="1"/>
        <c:axPos val="b"/>
        <c:numFmt formatCode="General" sourceLinked="1"/>
        <c:majorTickMark val="out"/>
        <c:minorTickMark val="none"/>
        <c:tickLblPos val="nextTo"/>
        <c:crossAx val="736548056"/>
        <c:crosses val="autoZero"/>
        <c:auto val="1"/>
        <c:lblAlgn val="ctr"/>
        <c:lblOffset val="100"/>
        <c:noMultiLvlLbl val="0"/>
      </c:catAx>
      <c:valAx>
        <c:axId val="736548056"/>
        <c:scaling>
          <c:orientation val="minMax"/>
          <c:max val="50"/>
        </c:scaling>
        <c:delete val="1"/>
        <c:axPos val="r"/>
        <c:numFmt formatCode="General" sourceLinked="1"/>
        <c:majorTickMark val="out"/>
        <c:minorTickMark val="none"/>
        <c:tickLblPos val="nextTo"/>
        <c:crossAx val="736547664"/>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3592203308344E-3"/>
          <c:y val="3.2731855139317201E-2"/>
          <c:w val="0.99705260247731875"/>
          <c:h val="0.77077007238098383"/>
        </c:manualLayout>
      </c:layout>
      <c:barChart>
        <c:barDir val="col"/>
        <c:grouping val="clustered"/>
        <c:varyColors val="0"/>
        <c:ser>
          <c:idx val="1"/>
          <c:order val="1"/>
          <c:tx>
            <c:strRef>
              <c:f>Sheet2!$A$3</c:f>
              <c:strCache>
                <c:ptCount val="1"/>
                <c:pt idx="0">
                  <c:v>Total</c:v>
                </c:pt>
              </c:strCache>
            </c:strRef>
          </c:tx>
          <c:spPr>
            <a:solidFill>
              <a:srgbClr val="AFDFFF"/>
            </a:solidFill>
            <a:ln w="3047">
              <a:noFill/>
              <a:prstDash val="solid"/>
            </a:ln>
          </c:spPr>
          <c:invertIfNegative val="0"/>
          <c:dPt>
            <c:idx val="1"/>
            <c:invertIfNegative val="0"/>
            <c:bubble3D val="0"/>
            <c:spPr>
              <a:solidFill>
                <a:srgbClr val="FF9999"/>
              </a:solidFill>
              <a:ln w="3047">
                <a:noFill/>
                <a:prstDash val="solid"/>
              </a:ln>
            </c:spPr>
            <c:extLst>
              <c:ext xmlns:c16="http://schemas.microsoft.com/office/drawing/2014/chart" uri="{C3380CC4-5D6E-409C-BE32-E72D297353CC}">
                <c16:uniqueId val="{00000001-F6FF-4F06-98CC-DB6DC9B7B57E}"/>
              </c:ext>
            </c:extLst>
          </c:dPt>
          <c:dPt>
            <c:idx val="2"/>
            <c:invertIfNegative val="0"/>
            <c:bubble3D val="0"/>
            <c:spPr>
              <a:solidFill>
                <a:schemeClr val="bg1">
                  <a:lumMod val="75000"/>
                </a:schemeClr>
              </a:solidFill>
              <a:ln w="3047">
                <a:noFill/>
                <a:prstDash val="solid"/>
              </a:ln>
            </c:spPr>
            <c:extLst>
              <c:ext xmlns:c16="http://schemas.microsoft.com/office/drawing/2014/chart" uri="{C3380CC4-5D6E-409C-BE32-E72D297353CC}">
                <c16:uniqueId val="{00000003-F6FF-4F06-98CC-DB6DC9B7B57E}"/>
              </c:ext>
            </c:extLst>
          </c:dPt>
          <c:dPt>
            <c:idx val="5"/>
            <c:invertIfNegative val="0"/>
            <c:bubble3D val="0"/>
            <c:spPr>
              <a:solidFill>
                <a:schemeClr val="accent6">
                  <a:lumMod val="75000"/>
                </a:schemeClr>
              </a:solidFill>
              <a:ln w="3047">
                <a:noFill/>
                <a:prstDash val="solid"/>
              </a:ln>
            </c:spPr>
            <c:extLst>
              <c:ext xmlns:c16="http://schemas.microsoft.com/office/drawing/2014/chart" uri="{C3380CC4-5D6E-409C-BE32-E72D297353CC}">
                <c16:uniqueId val="{00000005-F6FF-4F06-98CC-DB6DC9B7B57E}"/>
              </c:ext>
            </c:extLst>
          </c:dPt>
          <c:dPt>
            <c:idx val="6"/>
            <c:invertIfNegative val="0"/>
            <c:bubble3D val="0"/>
            <c:spPr>
              <a:solidFill>
                <a:schemeClr val="tx2">
                  <a:lumMod val="20000"/>
                  <a:lumOff val="80000"/>
                </a:schemeClr>
              </a:solidFill>
              <a:ln w="3047">
                <a:noFill/>
                <a:prstDash val="solid"/>
              </a:ln>
            </c:spPr>
            <c:extLst>
              <c:ext xmlns:c16="http://schemas.microsoft.com/office/drawing/2014/chart" uri="{C3380CC4-5D6E-409C-BE32-E72D297353CC}">
                <c16:uniqueId val="{00000007-F6FF-4F06-98CC-DB6DC9B7B57E}"/>
              </c:ext>
            </c:extLst>
          </c:dPt>
          <c:dPt>
            <c:idx val="7"/>
            <c:invertIfNegative val="0"/>
            <c:bubble3D val="0"/>
            <c:spPr>
              <a:solidFill>
                <a:srgbClr val="FF9999"/>
              </a:solidFill>
              <a:ln w="3047">
                <a:noFill/>
                <a:prstDash val="solid"/>
              </a:ln>
            </c:spPr>
            <c:extLst>
              <c:ext xmlns:c16="http://schemas.microsoft.com/office/drawing/2014/chart" uri="{C3380CC4-5D6E-409C-BE32-E72D297353CC}">
                <c16:uniqueId val="{00000009-F6FF-4F06-98CC-DB6DC9B7B57E}"/>
              </c:ext>
            </c:extLst>
          </c:dPt>
          <c:dPt>
            <c:idx val="8"/>
            <c:invertIfNegative val="0"/>
            <c:bubble3D val="0"/>
            <c:spPr>
              <a:solidFill>
                <a:schemeClr val="bg1">
                  <a:lumMod val="65000"/>
                </a:schemeClr>
              </a:solidFill>
              <a:ln w="3047">
                <a:noFill/>
                <a:prstDash val="solid"/>
              </a:ln>
            </c:spPr>
            <c:extLst>
              <c:ext xmlns:c16="http://schemas.microsoft.com/office/drawing/2014/chart" uri="{C3380CC4-5D6E-409C-BE32-E72D297353CC}">
                <c16:uniqueId val="{0000000B-F6FF-4F06-98CC-DB6DC9B7B57E}"/>
              </c:ext>
            </c:extLst>
          </c:dPt>
          <c:dLbls>
            <c:spPr>
              <a:noFill/>
              <a:ln w="24374">
                <a:noFill/>
              </a:ln>
            </c:spPr>
            <c:txPr>
              <a:bodyPr/>
              <a:lstStyle/>
              <a:p>
                <a:pPr>
                  <a:defRPr sz="20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A lot/some</c:v>
                </c:pt>
                <c:pt idx="1">
                  <c:v>Not much/none at all</c:v>
                </c:pt>
                <c:pt idx="2">
                  <c:v>Not sure</c:v>
                </c:pt>
              </c:strCache>
            </c:strRef>
          </c:cat>
          <c:val>
            <c:numRef>
              <c:f>Sheet2!$B$3:$D$3</c:f>
              <c:numCache>
                <c:formatCode>General</c:formatCode>
                <c:ptCount val="3"/>
                <c:pt idx="0">
                  <c:v>73</c:v>
                </c:pt>
                <c:pt idx="1">
                  <c:v>19</c:v>
                </c:pt>
                <c:pt idx="2">
                  <c:v>8</c:v>
                </c:pt>
              </c:numCache>
            </c:numRef>
          </c:val>
          <c:extLst>
            <c:ext xmlns:c16="http://schemas.microsoft.com/office/drawing/2014/chart" uri="{C3380CC4-5D6E-409C-BE32-E72D297353CC}">
              <c16:uniqueId val="{0000000C-F6FF-4F06-98CC-DB6DC9B7B57E}"/>
            </c:ext>
          </c:extLst>
        </c:ser>
        <c:dLbls>
          <c:showLegendKey val="0"/>
          <c:showVal val="1"/>
          <c:showCatName val="0"/>
          <c:showSerName val="0"/>
          <c:showPercent val="0"/>
          <c:showBubbleSize val="0"/>
        </c:dLbls>
        <c:gapWidth val="60"/>
        <c:axId val="732139616"/>
        <c:axId val="736547272"/>
      </c:barChart>
      <c:barChart>
        <c:barDir val="col"/>
        <c:grouping val="clustered"/>
        <c:varyColors val="0"/>
        <c:ser>
          <c:idx val="0"/>
          <c:order val="0"/>
          <c:tx>
            <c:strRef>
              <c:f>Sheet2!$A$2</c:f>
              <c:strCache>
                <c:ptCount val="1"/>
                <c:pt idx="0">
                  <c:v>Strong</c:v>
                </c:pt>
              </c:strCache>
            </c:strRef>
          </c:tx>
          <c:spPr>
            <a:solidFill>
              <a:schemeClr val="accent1"/>
            </a:solidFill>
            <a:ln w="12187">
              <a:noFill/>
              <a:prstDash val="solid"/>
            </a:ln>
          </c:spPr>
          <c:invertIfNegative val="0"/>
          <c:dPt>
            <c:idx val="0"/>
            <c:invertIfNegative val="0"/>
            <c:bubble3D val="0"/>
            <c:spPr>
              <a:solidFill>
                <a:srgbClr val="0085B4"/>
              </a:solidFill>
              <a:ln w="12187">
                <a:noFill/>
                <a:prstDash val="solid"/>
              </a:ln>
            </c:spPr>
            <c:extLst>
              <c:ext xmlns:c16="http://schemas.microsoft.com/office/drawing/2014/chart" uri="{C3380CC4-5D6E-409C-BE32-E72D297353CC}">
                <c16:uniqueId val="{0000000E-F6FF-4F06-98CC-DB6DC9B7B57E}"/>
              </c:ext>
            </c:extLst>
          </c:dPt>
          <c:dPt>
            <c:idx val="1"/>
            <c:invertIfNegative val="0"/>
            <c:bubble3D val="0"/>
            <c:spPr>
              <a:solidFill>
                <a:srgbClr val="FF0000"/>
              </a:solidFill>
              <a:ln w="12187">
                <a:noFill/>
                <a:prstDash val="solid"/>
              </a:ln>
            </c:spPr>
            <c:extLst>
              <c:ext xmlns:c16="http://schemas.microsoft.com/office/drawing/2014/chart" uri="{C3380CC4-5D6E-409C-BE32-E72D297353CC}">
                <c16:uniqueId val="{00000010-F6FF-4F06-98CC-DB6DC9B7B57E}"/>
              </c:ext>
            </c:extLst>
          </c:dPt>
          <c:dPt>
            <c:idx val="2"/>
            <c:invertIfNegative val="0"/>
            <c:bubble3D val="0"/>
            <c:spPr>
              <a:solidFill>
                <a:schemeClr val="accent5">
                  <a:lumMod val="75000"/>
                </a:schemeClr>
              </a:solidFill>
              <a:ln w="12187">
                <a:noFill/>
                <a:prstDash val="solid"/>
              </a:ln>
            </c:spPr>
            <c:extLst>
              <c:ext xmlns:c16="http://schemas.microsoft.com/office/drawing/2014/chart" uri="{C3380CC4-5D6E-409C-BE32-E72D297353CC}">
                <c16:uniqueId val="{00000012-F6FF-4F06-98CC-DB6DC9B7B57E}"/>
              </c:ext>
            </c:extLst>
          </c:dPt>
          <c:dPt>
            <c:idx val="5"/>
            <c:invertIfNegative val="0"/>
            <c:bubble3D val="0"/>
            <c:extLst>
              <c:ext xmlns:c16="http://schemas.microsoft.com/office/drawing/2014/chart" uri="{C3380CC4-5D6E-409C-BE32-E72D297353CC}">
                <c16:uniqueId val="{00000013-F6FF-4F06-98CC-DB6DC9B7B57E}"/>
              </c:ext>
            </c:extLst>
          </c:dPt>
          <c:dPt>
            <c:idx val="6"/>
            <c:invertIfNegative val="0"/>
            <c:bubble3D val="0"/>
            <c:spPr>
              <a:solidFill>
                <a:schemeClr val="tx2"/>
              </a:solidFill>
              <a:ln w="12187">
                <a:noFill/>
                <a:prstDash val="solid"/>
              </a:ln>
            </c:spPr>
            <c:extLst>
              <c:ext xmlns:c16="http://schemas.microsoft.com/office/drawing/2014/chart" uri="{C3380CC4-5D6E-409C-BE32-E72D297353CC}">
                <c16:uniqueId val="{00000015-F6FF-4F06-98CC-DB6DC9B7B57E}"/>
              </c:ext>
            </c:extLst>
          </c:dPt>
          <c:dPt>
            <c:idx val="7"/>
            <c:invertIfNegative val="0"/>
            <c:bubble3D val="0"/>
            <c:spPr>
              <a:solidFill>
                <a:srgbClr val="FF0000"/>
              </a:solidFill>
              <a:ln w="12187">
                <a:noFill/>
                <a:prstDash val="solid"/>
              </a:ln>
            </c:spPr>
            <c:extLst>
              <c:ext xmlns:c16="http://schemas.microsoft.com/office/drawing/2014/chart" uri="{C3380CC4-5D6E-409C-BE32-E72D297353CC}">
                <c16:uniqueId val="{00000017-F6FF-4F06-98CC-DB6DC9B7B57E}"/>
              </c:ext>
            </c:extLst>
          </c:dPt>
          <c:dLbls>
            <c:dLbl>
              <c:idx val="1"/>
              <c:layout>
                <c:manualLayout>
                  <c:x val="-1.2667091330807101E-3"/>
                  <c:y val="9.12200907053118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6FF-4F06-98CC-DB6DC9B7B57E}"/>
                </c:ext>
              </c:extLst>
            </c:dLbl>
            <c:dLbl>
              <c:idx val="6"/>
              <c:dLblPos val="ctr"/>
              <c:showLegendKey val="0"/>
              <c:showVal val="1"/>
              <c:showCatName val="0"/>
              <c:showSerName val="0"/>
              <c:showPercent val="0"/>
              <c:showBubbleSize val="0"/>
              <c:extLst>
                <c:ext xmlns:c15="http://schemas.microsoft.com/office/drawing/2012/chart" uri="{CE6537A1-D6FC-4f65-9D91-7224C49458BB}">
                  <c15:layout>
                    <c:manualLayout>
                      <c:w val="4.1430560086456701E-2"/>
                      <c:h val="8.1496281361463002E-2"/>
                    </c:manualLayout>
                  </c15:layout>
                </c:ext>
                <c:ext xmlns:c16="http://schemas.microsoft.com/office/drawing/2014/chart" uri="{C3380CC4-5D6E-409C-BE32-E72D297353CC}">
                  <c16:uniqueId val="{00000015-F6FF-4F06-98CC-DB6DC9B7B57E}"/>
                </c:ext>
              </c:extLst>
            </c:dLbl>
            <c:spPr>
              <a:noFill/>
              <a:ln w="24374">
                <a:noFill/>
              </a:ln>
              <a:effectLst/>
            </c:spPr>
            <c:txPr>
              <a:bodyPr wrap="square" lIns="38100" tIns="19050" rIns="38100" bIns="19050" anchor="ctr">
                <a:spAutoFit/>
              </a:bodyPr>
              <a:lstStyle/>
              <a:p>
                <a:pPr>
                  <a:defRPr sz="20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A lot/some</c:v>
                </c:pt>
                <c:pt idx="1">
                  <c:v>Not much/none at all</c:v>
                </c:pt>
                <c:pt idx="2">
                  <c:v>Not sure</c:v>
                </c:pt>
              </c:strCache>
            </c:strRef>
          </c:cat>
          <c:val>
            <c:numRef>
              <c:f>Sheet2!$B$2:$D$2</c:f>
              <c:numCache>
                <c:formatCode>General</c:formatCode>
                <c:ptCount val="3"/>
                <c:pt idx="0">
                  <c:v>35</c:v>
                </c:pt>
                <c:pt idx="1">
                  <c:v>4</c:v>
                </c:pt>
              </c:numCache>
            </c:numRef>
          </c:val>
          <c:extLst>
            <c:ext xmlns:c16="http://schemas.microsoft.com/office/drawing/2014/chart" uri="{C3380CC4-5D6E-409C-BE32-E72D297353CC}">
              <c16:uniqueId val="{00000018-F6FF-4F06-98CC-DB6DC9B7B57E}"/>
            </c:ext>
          </c:extLst>
        </c:ser>
        <c:dLbls>
          <c:showLegendKey val="0"/>
          <c:showVal val="1"/>
          <c:showCatName val="0"/>
          <c:showSerName val="0"/>
          <c:showPercent val="0"/>
          <c:showBubbleSize val="0"/>
        </c:dLbls>
        <c:gapWidth val="60"/>
        <c:axId val="736547664"/>
        <c:axId val="736548056"/>
      </c:barChart>
      <c:catAx>
        <c:axId val="73213961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300" b="1" i="0" u="none" strike="noStrike" baseline="0">
                <a:solidFill>
                  <a:schemeClr val="tx1"/>
                </a:solidFill>
                <a:latin typeface="Bahnschrift" panose="020B0502040204020203" pitchFamily="34" charset="0"/>
                <a:ea typeface="Calibri"/>
                <a:cs typeface="Calibri"/>
              </a:defRPr>
            </a:pPr>
            <a:endParaRPr lang="en-US"/>
          </a:p>
        </c:txPr>
        <c:crossAx val="736547272"/>
        <c:crosses val="autoZero"/>
        <c:auto val="1"/>
        <c:lblAlgn val="ctr"/>
        <c:lblOffset val="100"/>
        <c:tickLblSkip val="1"/>
        <c:tickMarkSkip val="1"/>
        <c:noMultiLvlLbl val="0"/>
      </c:catAx>
      <c:valAx>
        <c:axId val="736547272"/>
        <c:scaling>
          <c:orientation val="minMax"/>
          <c:max val="100"/>
          <c:min val="0"/>
        </c:scaling>
        <c:delete val="1"/>
        <c:axPos val="l"/>
        <c:numFmt formatCode="General" sourceLinked="1"/>
        <c:majorTickMark val="out"/>
        <c:minorTickMark val="none"/>
        <c:tickLblPos val="nextTo"/>
        <c:crossAx val="732139616"/>
        <c:crosses val="autoZero"/>
        <c:crossBetween val="between"/>
      </c:valAx>
      <c:catAx>
        <c:axId val="736547664"/>
        <c:scaling>
          <c:orientation val="minMax"/>
        </c:scaling>
        <c:delete val="1"/>
        <c:axPos val="b"/>
        <c:numFmt formatCode="General" sourceLinked="1"/>
        <c:majorTickMark val="out"/>
        <c:minorTickMark val="none"/>
        <c:tickLblPos val="nextTo"/>
        <c:crossAx val="736548056"/>
        <c:crosses val="autoZero"/>
        <c:auto val="1"/>
        <c:lblAlgn val="ctr"/>
        <c:lblOffset val="100"/>
        <c:noMultiLvlLbl val="0"/>
      </c:catAx>
      <c:valAx>
        <c:axId val="736548056"/>
        <c:scaling>
          <c:orientation val="minMax"/>
          <c:max val="50"/>
        </c:scaling>
        <c:delete val="1"/>
        <c:axPos val="r"/>
        <c:numFmt formatCode="General" sourceLinked="1"/>
        <c:majorTickMark val="out"/>
        <c:minorTickMark val="none"/>
        <c:tickLblPos val="nextTo"/>
        <c:crossAx val="736547664"/>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3592203308344E-3"/>
          <c:y val="3.2731855139317201E-2"/>
          <c:w val="0.99705260247731875"/>
          <c:h val="0.77077007238098383"/>
        </c:manualLayout>
      </c:layout>
      <c:barChart>
        <c:barDir val="col"/>
        <c:grouping val="clustered"/>
        <c:varyColors val="0"/>
        <c:ser>
          <c:idx val="1"/>
          <c:order val="1"/>
          <c:tx>
            <c:strRef>
              <c:f>Sheet2!$A$3</c:f>
              <c:strCache>
                <c:ptCount val="1"/>
                <c:pt idx="0">
                  <c:v>Total</c:v>
                </c:pt>
              </c:strCache>
            </c:strRef>
          </c:tx>
          <c:spPr>
            <a:solidFill>
              <a:srgbClr val="AFDFFF"/>
            </a:solidFill>
            <a:ln w="3047">
              <a:noFill/>
              <a:prstDash val="solid"/>
            </a:ln>
          </c:spPr>
          <c:invertIfNegative val="0"/>
          <c:dPt>
            <c:idx val="1"/>
            <c:invertIfNegative val="0"/>
            <c:bubble3D val="0"/>
            <c:spPr>
              <a:solidFill>
                <a:srgbClr val="FF9999"/>
              </a:solidFill>
              <a:ln w="3047">
                <a:noFill/>
                <a:prstDash val="solid"/>
              </a:ln>
            </c:spPr>
            <c:extLst>
              <c:ext xmlns:c16="http://schemas.microsoft.com/office/drawing/2014/chart" uri="{C3380CC4-5D6E-409C-BE32-E72D297353CC}">
                <c16:uniqueId val="{00000001-D471-4681-AFE1-46F5BA0ADECA}"/>
              </c:ext>
            </c:extLst>
          </c:dPt>
          <c:dPt>
            <c:idx val="2"/>
            <c:invertIfNegative val="0"/>
            <c:bubble3D val="0"/>
            <c:spPr>
              <a:solidFill>
                <a:schemeClr val="bg1">
                  <a:lumMod val="75000"/>
                </a:schemeClr>
              </a:solidFill>
              <a:ln w="3047">
                <a:noFill/>
                <a:prstDash val="solid"/>
              </a:ln>
            </c:spPr>
            <c:extLst>
              <c:ext xmlns:c16="http://schemas.microsoft.com/office/drawing/2014/chart" uri="{C3380CC4-5D6E-409C-BE32-E72D297353CC}">
                <c16:uniqueId val="{00000003-D471-4681-AFE1-46F5BA0ADECA}"/>
              </c:ext>
            </c:extLst>
          </c:dPt>
          <c:dPt>
            <c:idx val="5"/>
            <c:invertIfNegative val="0"/>
            <c:bubble3D val="0"/>
            <c:spPr>
              <a:solidFill>
                <a:schemeClr val="accent6">
                  <a:lumMod val="75000"/>
                </a:schemeClr>
              </a:solidFill>
              <a:ln w="3047">
                <a:noFill/>
                <a:prstDash val="solid"/>
              </a:ln>
            </c:spPr>
            <c:extLst>
              <c:ext xmlns:c16="http://schemas.microsoft.com/office/drawing/2014/chart" uri="{C3380CC4-5D6E-409C-BE32-E72D297353CC}">
                <c16:uniqueId val="{00000005-D471-4681-AFE1-46F5BA0ADECA}"/>
              </c:ext>
            </c:extLst>
          </c:dPt>
          <c:dPt>
            <c:idx val="6"/>
            <c:invertIfNegative val="0"/>
            <c:bubble3D val="0"/>
            <c:spPr>
              <a:solidFill>
                <a:schemeClr val="tx2">
                  <a:lumMod val="20000"/>
                  <a:lumOff val="80000"/>
                </a:schemeClr>
              </a:solidFill>
              <a:ln w="3047">
                <a:noFill/>
                <a:prstDash val="solid"/>
              </a:ln>
            </c:spPr>
            <c:extLst>
              <c:ext xmlns:c16="http://schemas.microsoft.com/office/drawing/2014/chart" uri="{C3380CC4-5D6E-409C-BE32-E72D297353CC}">
                <c16:uniqueId val="{00000007-D471-4681-AFE1-46F5BA0ADECA}"/>
              </c:ext>
            </c:extLst>
          </c:dPt>
          <c:dPt>
            <c:idx val="7"/>
            <c:invertIfNegative val="0"/>
            <c:bubble3D val="0"/>
            <c:spPr>
              <a:solidFill>
                <a:srgbClr val="FF9999"/>
              </a:solidFill>
              <a:ln w="3047">
                <a:noFill/>
                <a:prstDash val="solid"/>
              </a:ln>
            </c:spPr>
            <c:extLst>
              <c:ext xmlns:c16="http://schemas.microsoft.com/office/drawing/2014/chart" uri="{C3380CC4-5D6E-409C-BE32-E72D297353CC}">
                <c16:uniqueId val="{00000009-D471-4681-AFE1-46F5BA0ADECA}"/>
              </c:ext>
            </c:extLst>
          </c:dPt>
          <c:dPt>
            <c:idx val="8"/>
            <c:invertIfNegative val="0"/>
            <c:bubble3D val="0"/>
            <c:spPr>
              <a:solidFill>
                <a:schemeClr val="bg1">
                  <a:lumMod val="65000"/>
                </a:schemeClr>
              </a:solidFill>
              <a:ln w="3047">
                <a:noFill/>
                <a:prstDash val="solid"/>
              </a:ln>
            </c:spPr>
            <c:extLst>
              <c:ext xmlns:c16="http://schemas.microsoft.com/office/drawing/2014/chart" uri="{C3380CC4-5D6E-409C-BE32-E72D297353CC}">
                <c16:uniqueId val="{0000000B-D471-4681-AFE1-46F5BA0ADECA}"/>
              </c:ext>
            </c:extLst>
          </c:dPt>
          <c:dLbls>
            <c:spPr>
              <a:noFill/>
              <a:ln w="24374">
                <a:noFill/>
              </a:ln>
            </c:spPr>
            <c:txPr>
              <a:bodyPr/>
              <a:lstStyle/>
              <a:p>
                <a:pPr>
                  <a:defRPr sz="20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A lot/some</c:v>
                </c:pt>
                <c:pt idx="1">
                  <c:v>Not much/none at all</c:v>
                </c:pt>
                <c:pt idx="2">
                  <c:v>Not sure</c:v>
                </c:pt>
              </c:strCache>
            </c:strRef>
          </c:cat>
          <c:val>
            <c:numRef>
              <c:f>Sheet2!$B$3:$D$3</c:f>
              <c:numCache>
                <c:formatCode>General</c:formatCode>
                <c:ptCount val="3"/>
                <c:pt idx="0">
                  <c:v>63</c:v>
                </c:pt>
                <c:pt idx="1">
                  <c:v>30</c:v>
                </c:pt>
                <c:pt idx="2">
                  <c:v>7</c:v>
                </c:pt>
              </c:numCache>
            </c:numRef>
          </c:val>
          <c:extLst>
            <c:ext xmlns:c16="http://schemas.microsoft.com/office/drawing/2014/chart" uri="{C3380CC4-5D6E-409C-BE32-E72D297353CC}">
              <c16:uniqueId val="{0000000C-D471-4681-AFE1-46F5BA0ADECA}"/>
            </c:ext>
          </c:extLst>
        </c:ser>
        <c:dLbls>
          <c:showLegendKey val="0"/>
          <c:showVal val="1"/>
          <c:showCatName val="0"/>
          <c:showSerName val="0"/>
          <c:showPercent val="0"/>
          <c:showBubbleSize val="0"/>
        </c:dLbls>
        <c:gapWidth val="60"/>
        <c:axId val="732139616"/>
        <c:axId val="736547272"/>
      </c:barChart>
      <c:barChart>
        <c:barDir val="col"/>
        <c:grouping val="clustered"/>
        <c:varyColors val="0"/>
        <c:ser>
          <c:idx val="0"/>
          <c:order val="0"/>
          <c:tx>
            <c:strRef>
              <c:f>Sheet2!$A$2</c:f>
              <c:strCache>
                <c:ptCount val="1"/>
                <c:pt idx="0">
                  <c:v>Strong</c:v>
                </c:pt>
              </c:strCache>
            </c:strRef>
          </c:tx>
          <c:spPr>
            <a:solidFill>
              <a:schemeClr val="accent1"/>
            </a:solidFill>
            <a:ln w="12187">
              <a:noFill/>
              <a:prstDash val="solid"/>
            </a:ln>
          </c:spPr>
          <c:invertIfNegative val="0"/>
          <c:dPt>
            <c:idx val="0"/>
            <c:invertIfNegative val="0"/>
            <c:bubble3D val="0"/>
            <c:spPr>
              <a:solidFill>
                <a:srgbClr val="0085B4"/>
              </a:solidFill>
              <a:ln w="12187">
                <a:noFill/>
                <a:prstDash val="solid"/>
              </a:ln>
            </c:spPr>
            <c:extLst>
              <c:ext xmlns:c16="http://schemas.microsoft.com/office/drawing/2014/chart" uri="{C3380CC4-5D6E-409C-BE32-E72D297353CC}">
                <c16:uniqueId val="{0000000E-D471-4681-AFE1-46F5BA0ADECA}"/>
              </c:ext>
            </c:extLst>
          </c:dPt>
          <c:dPt>
            <c:idx val="1"/>
            <c:invertIfNegative val="0"/>
            <c:bubble3D val="0"/>
            <c:spPr>
              <a:solidFill>
                <a:srgbClr val="FF0000"/>
              </a:solidFill>
              <a:ln w="12187">
                <a:noFill/>
                <a:prstDash val="solid"/>
              </a:ln>
            </c:spPr>
            <c:extLst>
              <c:ext xmlns:c16="http://schemas.microsoft.com/office/drawing/2014/chart" uri="{C3380CC4-5D6E-409C-BE32-E72D297353CC}">
                <c16:uniqueId val="{00000010-D471-4681-AFE1-46F5BA0ADECA}"/>
              </c:ext>
            </c:extLst>
          </c:dPt>
          <c:dPt>
            <c:idx val="2"/>
            <c:invertIfNegative val="0"/>
            <c:bubble3D val="0"/>
            <c:spPr>
              <a:solidFill>
                <a:schemeClr val="accent5">
                  <a:lumMod val="75000"/>
                </a:schemeClr>
              </a:solidFill>
              <a:ln w="12187">
                <a:noFill/>
                <a:prstDash val="solid"/>
              </a:ln>
            </c:spPr>
            <c:extLst>
              <c:ext xmlns:c16="http://schemas.microsoft.com/office/drawing/2014/chart" uri="{C3380CC4-5D6E-409C-BE32-E72D297353CC}">
                <c16:uniqueId val="{00000012-D471-4681-AFE1-46F5BA0ADECA}"/>
              </c:ext>
            </c:extLst>
          </c:dPt>
          <c:dPt>
            <c:idx val="5"/>
            <c:invertIfNegative val="0"/>
            <c:bubble3D val="0"/>
            <c:extLst>
              <c:ext xmlns:c16="http://schemas.microsoft.com/office/drawing/2014/chart" uri="{C3380CC4-5D6E-409C-BE32-E72D297353CC}">
                <c16:uniqueId val="{00000013-D471-4681-AFE1-46F5BA0ADECA}"/>
              </c:ext>
            </c:extLst>
          </c:dPt>
          <c:dPt>
            <c:idx val="6"/>
            <c:invertIfNegative val="0"/>
            <c:bubble3D val="0"/>
            <c:spPr>
              <a:solidFill>
                <a:schemeClr val="tx2"/>
              </a:solidFill>
              <a:ln w="12187">
                <a:noFill/>
                <a:prstDash val="solid"/>
              </a:ln>
            </c:spPr>
            <c:extLst>
              <c:ext xmlns:c16="http://schemas.microsoft.com/office/drawing/2014/chart" uri="{C3380CC4-5D6E-409C-BE32-E72D297353CC}">
                <c16:uniqueId val="{00000015-D471-4681-AFE1-46F5BA0ADECA}"/>
              </c:ext>
            </c:extLst>
          </c:dPt>
          <c:dPt>
            <c:idx val="7"/>
            <c:invertIfNegative val="0"/>
            <c:bubble3D val="0"/>
            <c:spPr>
              <a:solidFill>
                <a:srgbClr val="FF0000"/>
              </a:solidFill>
              <a:ln w="12187">
                <a:noFill/>
                <a:prstDash val="solid"/>
              </a:ln>
            </c:spPr>
            <c:extLst>
              <c:ext xmlns:c16="http://schemas.microsoft.com/office/drawing/2014/chart" uri="{C3380CC4-5D6E-409C-BE32-E72D297353CC}">
                <c16:uniqueId val="{00000017-D471-4681-AFE1-46F5BA0ADECA}"/>
              </c:ext>
            </c:extLst>
          </c:dPt>
          <c:dLbls>
            <c:dLbl>
              <c:idx val="1"/>
              <c:layout>
                <c:manualLayout>
                  <c:x val="-1.266685476723906E-3"/>
                  <c:y val="9.68924905206440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471-4681-AFE1-46F5BA0ADECA}"/>
                </c:ext>
              </c:extLst>
            </c:dLbl>
            <c:dLbl>
              <c:idx val="6"/>
              <c:dLblPos val="ctr"/>
              <c:showLegendKey val="0"/>
              <c:showVal val="1"/>
              <c:showCatName val="0"/>
              <c:showSerName val="0"/>
              <c:showPercent val="0"/>
              <c:showBubbleSize val="0"/>
              <c:extLst>
                <c:ext xmlns:c15="http://schemas.microsoft.com/office/drawing/2012/chart" uri="{CE6537A1-D6FC-4f65-9D91-7224C49458BB}">
                  <c15:layout>
                    <c:manualLayout>
                      <c:w val="4.1430560086456701E-2"/>
                      <c:h val="8.1496281361463002E-2"/>
                    </c:manualLayout>
                  </c15:layout>
                </c:ext>
                <c:ext xmlns:c16="http://schemas.microsoft.com/office/drawing/2014/chart" uri="{C3380CC4-5D6E-409C-BE32-E72D297353CC}">
                  <c16:uniqueId val="{00000015-D471-4681-AFE1-46F5BA0ADECA}"/>
                </c:ext>
              </c:extLst>
            </c:dLbl>
            <c:spPr>
              <a:noFill/>
              <a:ln w="24374">
                <a:noFill/>
              </a:ln>
              <a:effectLst/>
            </c:spPr>
            <c:txPr>
              <a:bodyPr wrap="square" lIns="38100" tIns="19050" rIns="38100" bIns="19050" anchor="ctr">
                <a:spAutoFit/>
              </a:bodyPr>
              <a:lstStyle/>
              <a:p>
                <a:pPr>
                  <a:defRPr sz="20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A lot/some</c:v>
                </c:pt>
                <c:pt idx="1">
                  <c:v>Not much/none at all</c:v>
                </c:pt>
                <c:pt idx="2">
                  <c:v>Not sure</c:v>
                </c:pt>
              </c:strCache>
            </c:strRef>
          </c:cat>
          <c:val>
            <c:numRef>
              <c:f>Sheet2!$B$2:$D$2</c:f>
              <c:numCache>
                <c:formatCode>General</c:formatCode>
                <c:ptCount val="3"/>
                <c:pt idx="0">
                  <c:v>32</c:v>
                </c:pt>
                <c:pt idx="1">
                  <c:v>8</c:v>
                </c:pt>
              </c:numCache>
            </c:numRef>
          </c:val>
          <c:extLst>
            <c:ext xmlns:c16="http://schemas.microsoft.com/office/drawing/2014/chart" uri="{C3380CC4-5D6E-409C-BE32-E72D297353CC}">
              <c16:uniqueId val="{00000018-D471-4681-AFE1-46F5BA0ADECA}"/>
            </c:ext>
          </c:extLst>
        </c:ser>
        <c:dLbls>
          <c:showLegendKey val="0"/>
          <c:showVal val="1"/>
          <c:showCatName val="0"/>
          <c:showSerName val="0"/>
          <c:showPercent val="0"/>
          <c:showBubbleSize val="0"/>
        </c:dLbls>
        <c:gapWidth val="60"/>
        <c:axId val="736547664"/>
        <c:axId val="736548056"/>
      </c:barChart>
      <c:catAx>
        <c:axId val="73213961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300" b="1" i="0" u="none" strike="noStrike" baseline="0">
                <a:solidFill>
                  <a:schemeClr val="tx1"/>
                </a:solidFill>
                <a:latin typeface="Bahnschrift" panose="020B0502040204020203" pitchFamily="34" charset="0"/>
                <a:ea typeface="Calibri"/>
                <a:cs typeface="Calibri"/>
              </a:defRPr>
            </a:pPr>
            <a:endParaRPr lang="en-US"/>
          </a:p>
        </c:txPr>
        <c:crossAx val="736547272"/>
        <c:crosses val="autoZero"/>
        <c:auto val="1"/>
        <c:lblAlgn val="ctr"/>
        <c:lblOffset val="100"/>
        <c:tickLblSkip val="1"/>
        <c:tickMarkSkip val="1"/>
        <c:noMultiLvlLbl val="0"/>
      </c:catAx>
      <c:valAx>
        <c:axId val="736547272"/>
        <c:scaling>
          <c:orientation val="minMax"/>
          <c:max val="100"/>
          <c:min val="0"/>
        </c:scaling>
        <c:delete val="1"/>
        <c:axPos val="l"/>
        <c:numFmt formatCode="General" sourceLinked="1"/>
        <c:majorTickMark val="out"/>
        <c:minorTickMark val="none"/>
        <c:tickLblPos val="nextTo"/>
        <c:crossAx val="732139616"/>
        <c:crosses val="autoZero"/>
        <c:crossBetween val="between"/>
      </c:valAx>
      <c:catAx>
        <c:axId val="736547664"/>
        <c:scaling>
          <c:orientation val="minMax"/>
        </c:scaling>
        <c:delete val="1"/>
        <c:axPos val="b"/>
        <c:numFmt formatCode="General" sourceLinked="1"/>
        <c:majorTickMark val="out"/>
        <c:minorTickMark val="none"/>
        <c:tickLblPos val="nextTo"/>
        <c:crossAx val="736548056"/>
        <c:crosses val="autoZero"/>
        <c:auto val="1"/>
        <c:lblAlgn val="ctr"/>
        <c:lblOffset val="100"/>
        <c:noMultiLvlLbl val="0"/>
      </c:catAx>
      <c:valAx>
        <c:axId val="736548056"/>
        <c:scaling>
          <c:orientation val="minMax"/>
          <c:max val="50"/>
        </c:scaling>
        <c:delete val="1"/>
        <c:axPos val="r"/>
        <c:numFmt formatCode="General" sourceLinked="1"/>
        <c:majorTickMark val="out"/>
        <c:minorTickMark val="none"/>
        <c:tickLblPos val="nextTo"/>
        <c:crossAx val="736547664"/>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3592203308344E-3"/>
          <c:y val="3.2731855139317201E-2"/>
          <c:w val="0.99705260247731875"/>
          <c:h val="0.77077007238098383"/>
        </c:manualLayout>
      </c:layout>
      <c:barChart>
        <c:barDir val="col"/>
        <c:grouping val="clustered"/>
        <c:varyColors val="0"/>
        <c:ser>
          <c:idx val="1"/>
          <c:order val="1"/>
          <c:tx>
            <c:strRef>
              <c:f>Sheet2!$A$3</c:f>
              <c:strCache>
                <c:ptCount val="1"/>
                <c:pt idx="0">
                  <c:v>Total</c:v>
                </c:pt>
              </c:strCache>
            </c:strRef>
          </c:tx>
          <c:spPr>
            <a:solidFill>
              <a:srgbClr val="AFDFFF"/>
            </a:solidFill>
            <a:ln w="3047">
              <a:noFill/>
              <a:prstDash val="solid"/>
            </a:ln>
          </c:spPr>
          <c:invertIfNegative val="0"/>
          <c:dPt>
            <c:idx val="1"/>
            <c:invertIfNegative val="0"/>
            <c:bubble3D val="0"/>
            <c:spPr>
              <a:solidFill>
                <a:srgbClr val="FF9999"/>
              </a:solidFill>
              <a:ln w="3047">
                <a:noFill/>
                <a:prstDash val="solid"/>
              </a:ln>
            </c:spPr>
            <c:extLst>
              <c:ext xmlns:c16="http://schemas.microsoft.com/office/drawing/2014/chart" uri="{C3380CC4-5D6E-409C-BE32-E72D297353CC}">
                <c16:uniqueId val="{00000001-E4B0-4B2D-A67C-1ED8F6F09137}"/>
              </c:ext>
            </c:extLst>
          </c:dPt>
          <c:dPt>
            <c:idx val="2"/>
            <c:invertIfNegative val="0"/>
            <c:bubble3D val="0"/>
            <c:spPr>
              <a:solidFill>
                <a:schemeClr val="bg1">
                  <a:lumMod val="75000"/>
                </a:schemeClr>
              </a:solidFill>
              <a:ln w="3047">
                <a:noFill/>
                <a:prstDash val="solid"/>
              </a:ln>
            </c:spPr>
            <c:extLst>
              <c:ext xmlns:c16="http://schemas.microsoft.com/office/drawing/2014/chart" uri="{C3380CC4-5D6E-409C-BE32-E72D297353CC}">
                <c16:uniqueId val="{00000003-E4B0-4B2D-A67C-1ED8F6F09137}"/>
              </c:ext>
            </c:extLst>
          </c:dPt>
          <c:dPt>
            <c:idx val="5"/>
            <c:invertIfNegative val="0"/>
            <c:bubble3D val="0"/>
            <c:spPr>
              <a:solidFill>
                <a:schemeClr val="accent6">
                  <a:lumMod val="75000"/>
                </a:schemeClr>
              </a:solidFill>
              <a:ln w="3047">
                <a:noFill/>
                <a:prstDash val="solid"/>
              </a:ln>
            </c:spPr>
            <c:extLst>
              <c:ext xmlns:c16="http://schemas.microsoft.com/office/drawing/2014/chart" uri="{C3380CC4-5D6E-409C-BE32-E72D297353CC}">
                <c16:uniqueId val="{00000005-E4B0-4B2D-A67C-1ED8F6F09137}"/>
              </c:ext>
            </c:extLst>
          </c:dPt>
          <c:dPt>
            <c:idx val="6"/>
            <c:invertIfNegative val="0"/>
            <c:bubble3D val="0"/>
            <c:spPr>
              <a:solidFill>
                <a:schemeClr val="tx2">
                  <a:lumMod val="20000"/>
                  <a:lumOff val="80000"/>
                </a:schemeClr>
              </a:solidFill>
              <a:ln w="3047">
                <a:noFill/>
                <a:prstDash val="solid"/>
              </a:ln>
            </c:spPr>
            <c:extLst>
              <c:ext xmlns:c16="http://schemas.microsoft.com/office/drawing/2014/chart" uri="{C3380CC4-5D6E-409C-BE32-E72D297353CC}">
                <c16:uniqueId val="{00000007-E4B0-4B2D-A67C-1ED8F6F09137}"/>
              </c:ext>
            </c:extLst>
          </c:dPt>
          <c:dPt>
            <c:idx val="7"/>
            <c:invertIfNegative val="0"/>
            <c:bubble3D val="0"/>
            <c:spPr>
              <a:solidFill>
                <a:srgbClr val="FF9999"/>
              </a:solidFill>
              <a:ln w="3047">
                <a:noFill/>
                <a:prstDash val="solid"/>
              </a:ln>
            </c:spPr>
            <c:extLst>
              <c:ext xmlns:c16="http://schemas.microsoft.com/office/drawing/2014/chart" uri="{C3380CC4-5D6E-409C-BE32-E72D297353CC}">
                <c16:uniqueId val="{00000009-E4B0-4B2D-A67C-1ED8F6F09137}"/>
              </c:ext>
            </c:extLst>
          </c:dPt>
          <c:dPt>
            <c:idx val="8"/>
            <c:invertIfNegative val="0"/>
            <c:bubble3D val="0"/>
            <c:spPr>
              <a:solidFill>
                <a:schemeClr val="bg1">
                  <a:lumMod val="65000"/>
                </a:schemeClr>
              </a:solidFill>
              <a:ln w="3047">
                <a:noFill/>
                <a:prstDash val="solid"/>
              </a:ln>
            </c:spPr>
            <c:extLst>
              <c:ext xmlns:c16="http://schemas.microsoft.com/office/drawing/2014/chart" uri="{C3380CC4-5D6E-409C-BE32-E72D297353CC}">
                <c16:uniqueId val="{0000000B-E4B0-4B2D-A67C-1ED8F6F09137}"/>
              </c:ext>
            </c:extLst>
          </c:dPt>
          <c:dLbls>
            <c:spPr>
              <a:noFill/>
              <a:ln w="24374">
                <a:noFill/>
              </a:ln>
            </c:spPr>
            <c:txPr>
              <a:bodyPr/>
              <a:lstStyle/>
              <a:p>
                <a:pPr>
                  <a:defRPr sz="20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A lot/some</c:v>
                </c:pt>
                <c:pt idx="1">
                  <c:v>Not much/none at all</c:v>
                </c:pt>
                <c:pt idx="2">
                  <c:v>Not sure</c:v>
                </c:pt>
              </c:strCache>
            </c:strRef>
          </c:cat>
          <c:val>
            <c:numRef>
              <c:f>Sheet2!$B$3:$D$3</c:f>
              <c:numCache>
                <c:formatCode>General</c:formatCode>
                <c:ptCount val="3"/>
                <c:pt idx="0">
                  <c:v>82</c:v>
                </c:pt>
                <c:pt idx="1">
                  <c:v>14</c:v>
                </c:pt>
                <c:pt idx="2">
                  <c:v>4</c:v>
                </c:pt>
              </c:numCache>
            </c:numRef>
          </c:val>
          <c:extLst>
            <c:ext xmlns:c16="http://schemas.microsoft.com/office/drawing/2014/chart" uri="{C3380CC4-5D6E-409C-BE32-E72D297353CC}">
              <c16:uniqueId val="{0000000C-E4B0-4B2D-A67C-1ED8F6F09137}"/>
            </c:ext>
          </c:extLst>
        </c:ser>
        <c:dLbls>
          <c:showLegendKey val="0"/>
          <c:showVal val="1"/>
          <c:showCatName val="0"/>
          <c:showSerName val="0"/>
          <c:showPercent val="0"/>
          <c:showBubbleSize val="0"/>
        </c:dLbls>
        <c:gapWidth val="60"/>
        <c:axId val="732139616"/>
        <c:axId val="736547272"/>
      </c:barChart>
      <c:barChart>
        <c:barDir val="col"/>
        <c:grouping val="clustered"/>
        <c:varyColors val="0"/>
        <c:ser>
          <c:idx val="0"/>
          <c:order val="0"/>
          <c:tx>
            <c:strRef>
              <c:f>Sheet2!$A$2</c:f>
              <c:strCache>
                <c:ptCount val="1"/>
                <c:pt idx="0">
                  <c:v>Strong</c:v>
                </c:pt>
              </c:strCache>
            </c:strRef>
          </c:tx>
          <c:spPr>
            <a:solidFill>
              <a:schemeClr val="accent1"/>
            </a:solidFill>
            <a:ln w="12187">
              <a:noFill/>
              <a:prstDash val="solid"/>
            </a:ln>
          </c:spPr>
          <c:invertIfNegative val="0"/>
          <c:dPt>
            <c:idx val="0"/>
            <c:invertIfNegative val="0"/>
            <c:bubble3D val="0"/>
            <c:spPr>
              <a:solidFill>
                <a:srgbClr val="0085B4"/>
              </a:solidFill>
              <a:ln w="12187">
                <a:noFill/>
                <a:prstDash val="solid"/>
              </a:ln>
            </c:spPr>
            <c:extLst>
              <c:ext xmlns:c16="http://schemas.microsoft.com/office/drawing/2014/chart" uri="{C3380CC4-5D6E-409C-BE32-E72D297353CC}">
                <c16:uniqueId val="{0000000E-E4B0-4B2D-A67C-1ED8F6F09137}"/>
              </c:ext>
            </c:extLst>
          </c:dPt>
          <c:dPt>
            <c:idx val="1"/>
            <c:invertIfNegative val="0"/>
            <c:bubble3D val="0"/>
            <c:spPr>
              <a:solidFill>
                <a:srgbClr val="FF0000"/>
              </a:solidFill>
              <a:ln w="12187">
                <a:noFill/>
                <a:prstDash val="solid"/>
              </a:ln>
            </c:spPr>
            <c:extLst>
              <c:ext xmlns:c16="http://schemas.microsoft.com/office/drawing/2014/chart" uri="{C3380CC4-5D6E-409C-BE32-E72D297353CC}">
                <c16:uniqueId val="{00000010-E4B0-4B2D-A67C-1ED8F6F09137}"/>
              </c:ext>
            </c:extLst>
          </c:dPt>
          <c:dPt>
            <c:idx val="2"/>
            <c:invertIfNegative val="0"/>
            <c:bubble3D val="0"/>
            <c:spPr>
              <a:solidFill>
                <a:schemeClr val="accent5">
                  <a:lumMod val="75000"/>
                </a:schemeClr>
              </a:solidFill>
              <a:ln w="12187">
                <a:noFill/>
                <a:prstDash val="solid"/>
              </a:ln>
            </c:spPr>
            <c:extLst>
              <c:ext xmlns:c16="http://schemas.microsoft.com/office/drawing/2014/chart" uri="{C3380CC4-5D6E-409C-BE32-E72D297353CC}">
                <c16:uniqueId val="{00000012-E4B0-4B2D-A67C-1ED8F6F09137}"/>
              </c:ext>
            </c:extLst>
          </c:dPt>
          <c:dPt>
            <c:idx val="5"/>
            <c:invertIfNegative val="0"/>
            <c:bubble3D val="0"/>
            <c:extLst>
              <c:ext xmlns:c16="http://schemas.microsoft.com/office/drawing/2014/chart" uri="{C3380CC4-5D6E-409C-BE32-E72D297353CC}">
                <c16:uniqueId val="{00000013-E4B0-4B2D-A67C-1ED8F6F09137}"/>
              </c:ext>
            </c:extLst>
          </c:dPt>
          <c:dPt>
            <c:idx val="6"/>
            <c:invertIfNegative val="0"/>
            <c:bubble3D val="0"/>
            <c:spPr>
              <a:solidFill>
                <a:schemeClr val="tx2"/>
              </a:solidFill>
              <a:ln w="12187">
                <a:noFill/>
                <a:prstDash val="solid"/>
              </a:ln>
            </c:spPr>
            <c:extLst>
              <c:ext xmlns:c16="http://schemas.microsoft.com/office/drawing/2014/chart" uri="{C3380CC4-5D6E-409C-BE32-E72D297353CC}">
                <c16:uniqueId val="{00000015-E4B0-4B2D-A67C-1ED8F6F09137}"/>
              </c:ext>
            </c:extLst>
          </c:dPt>
          <c:dPt>
            <c:idx val="7"/>
            <c:invertIfNegative val="0"/>
            <c:bubble3D val="0"/>
            <c:spPr>
              <a:solidFill>
                <a:srgbClr val="FF0000"/>
              </a:solidFill>
              <a:ln w="12187">
                <a:noFill/>
                <a:prstDash val="solid"/>
              </a:ln>
            </c:spPr>
            <c:extLst>
              <c:ext xmlns:c16="http://schemas.microsoft.com/office/drawing/2014/chart" uri="{C3380CC4-5D6E-409C-BE32-E72D297353CC}">
                <c16:uniqueId val="{00000017-E4B0-4B2D-A67C-1ED8F6F09137}"/>
              </c:ext>
            </c:extLst>
          </c:dPt>
          <c:dLbls>
            <c:dLbl>
              <c:idx val="1"/>
              <c:layout>
                <c:manualLayout>
                  <c:x val="-1.2667091330807101E-3"/>
                  <c:y val="9.12200907053118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4B0-4B2D-A67C-1ED8F6F09137}"/>
                </c:ext>
              </c:extLst>
            </c:dLbl>
            <c:dLbl>
              <c:idx val="6"/>
              <c:dLblPos val="ctr"/>
              <c:showLegendKey val="0"/>
              <c:showVal val="1"/>
              <c:showCatName val="0"/>
              <c:showSerName val="0"/>
              <c:showPercent val="0"/>
              <c:showBubbleSize val="0"/>
              <c:extLst>
                <c:ext xmlns:c15="http://schemas.microsoft.com/office/drawing/2012/chart" uri="{CE6537A1-D6FC-4f65-9D91-7224C49458BB}">
                  <c15:layout>
                    <c:manualLayout>
                      <c:w val="4.1430560086456701E-2"/>
                      <c:h val="8.1496281361463002E-2"/>
                    </c:manualLayout>
                  </c15:layout>
                </c:ext>
                <c:ext xmlns:c16="http://schemas.microsoft.com/office/drawing/2014/chart" uri="{C3380CC4-5D6E-409C-BE32-E72D297353CC}">
                  <c16:uniqueId val="{00000015-E4B0-4B2D-A67C-1ED8F6F09137}"/>
                </c:ext>
              </c:extLst>
            </c:dLbl>
            <c:spPr>
              <a:noFill/>
              <a:ln w="24374">
                <a:noFill/>
              </a:ln>
              <a:effectLst/>
            </c:spPr>
            <c:txPr>
              <a:bodyPr wrap="square" lIns="38100" tIns="19050" rIns="38100" bIns="19050" anchor="ctr">
                <a:spAutoFit/>
              </a:bodyPr>
              <a:lstStyle/>
              <a:p>
                <a:pPr>
                  <a:defRPr sz="20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A lot/some</c:v>
                </c:pt>
                <c:pt idx="1">
                  <c:v>Not much/none at all</c:v>
                </c:pt>
                <c:pt idx="2">
                  <c:v>Not sure</c:v>
                </c:pt>
              </c:strCache>
            </c:strRef>
          </c:cat>
          <c:val>
            <c:numRef>
              <c:f>Sheet2!$B$2:$D$2</c:f>
              <c:numCache>
                <c:formatCode>General</c:formatCode>
                <c:ptCount val="3"/>
                <c:pt idx="0">
                  <c:v>50</c:v>
                </c:pt>
                <c:pt idx="1">
                  <c:v>5</c:v>
                </c:pt>
              </c:numCache>
            </c:numRef>
          </c:val>
          <c:extLst>
            <c:ext xmlns:c16="http://schemas.microsoft.com/office/drawing/2014/chart" uri="{C3380CC4-5D6E-409C-BE32-E72D297353CC}">
              <c16:uniqueId val="{00000018-E4B0-4B2D-A67C-1ED8F6F09137}"/>
            </c:ext>
          </c:extLst>
        </c:ser>
        <c:dLbls>
          <c:showLegendKey val="0"/>
          <c:showVal val="1"/>
          <c:showCatName val="0"/>
          <c:showSerName val="0"/>
          <c:showPercent val="0"/>
          <c:showBubbleSize val="0"/>
        </c:dLbls>
        <c:gapWidth val="60"/>
        <c:axId val="736547664"/>
        <c:axId val="736548056"/>
      </c:barChart>
      <c:catAx>
        <c:axId val="73213961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300" b="1" i="0" u="none" strike="noStrike" baseline="0">
                <a:solidFill>
                  <a:schemeClr val="tx1"/>
                </a:solidFill>
                <a:latin typeface="Bahnschrift" panose="020B0502040204020203" pitchFamily="34" charset="0"/>
                <a:ea typeface="Calibri"/>
                <a:cs typeface="Calibri"/>
              </a:defRPr>
            </a:pPr>
            <a:endParaRPr lang="en-US"/>
          </a:p>
        </c:txPr>
        <c:crossAx val="736547272"/>
        <c:crosses val="autoZero"/>
        <c:auto val="1"/>
        <c:lblAlgn val="ctr"/>
        <c:lblOffset val="100"/>
        <c:tickLblSkip val="1"/>
        <c:tickMarkSkip val="1"/>
        <c:noMultiLvlLbl val="0"/>
      </c:catAx>
      <c:valAx>
        <c:axId val="736547272"/>
        <c:scaling>
          <c:orientation val="minMax"/>
          <c:max val="100"/>
          <c:min val="0"/>
        </c:scaling>
        <c:delete val="1"/>
        <c:axPos val="l"/>
        <c:numFmt formatCode="General" sourceLinked="1"/>
        <c:majorTickMark val="out"/>
        <c:minorTickMark val="none"/>
        <c:tickLblPos val="nextTo"/>
        <c:crossAx val="732139616"/>
        <c:crosses val="autoZero"/>
        <c:crossBetween val="between"/>
      </c:valAx>
      <c:catAx>
        <c:axId val="736547664"/>
        <c:scaling>
          <c:orientation val="minMax"/>
        </c:scaling>
        <c:delete val="1"/>
        <c:axPos val="b"/>
        <c:numFmt formatCode="General" sourceLinked="1"/>
        <c:majorTickMark val="out"/>
        <c:minorTickMark val="none"/>
        <c:tickLblPos val="nextTo"/>
        <c:crossAx val="736548056"/>
        <c:crosses val="autoZero"/>
        <c:auto val="1"/>
        <c:lblAlgn val="ctr"/>
        <c:lblOffset val="100"/>
        <c:noMultiLvlLbl val="0"/>
      </c:catAx>
      <c:valAx>
        <c:axId val="736548056"/>
        <c:scaling>
          <c:orientation val="minMax"/>
          <c:max val="50"/>
        </c:scaling>
        <c:delete val="1"/>
        <c:axPos val="r"/>
        <c:numFmt formatCode="General" sourceLinked="1"/>
        <c:majorTickMark val="out"/>
        <c:minorTickMark val="none"/>
        <c:tickLblPos val="nextTo"/>
        <c:crossAx val="736547664"/>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3592203308344E-3"/>
          <c:y val="3.2731855139317201E-2"/>
          <c:w val="0.99705260247731875"/>
          <c:h val="0.77077007238098383"/>
        </c:manualLayout>
      </c:layout>
      <c:barChart>
        <c:barDir val="col"/>
        <c:grouping val="clustered"/>
        <c:varyColors val="0"/>
        <c:ser>
          <c:idx val="1"/>
          <c:order val="1"/>
          <c:tx>
            <c:strRef>
              <c:f>Sheet2!$A$3</c:f>
              <c:strCache>
                <c:ptCount val="1"/>
                <c:pt idx="0">
                  <c:v>Total</c:v>
                </c:pt>
              </c:strCache>
            </c:strRef>
          </c:tx>
          <c:spPr>
            <a:solidFill>
              <a:srgbClr val="AFDFFF"/>
            </a:solidFill>
            <a:ln w="3047">
              <a:noFill/>
              <a:prstDash val="solid"/>
            </a:ln>
          </c:spPr>
          <c:invertIfNegative val="0"/>
          <c:dPt>
            <c:idx val="1"/>
            <c:invertIfNegative val="0"/>
            <c:bubble3D val="0"/>
            <c:spPr>
              <a:solidFill>
                <a:srgbClr val="FF9999"/>
              </a:solidFill>
              <a:ln w="3047">
                <a:noFill/>
                <a:prstDash val="solid"/>
              </a:ln>
            </c:spPr>
            <c:extLst>
              <c:ext xmlns:c16="http://schemas.microsoft.com/office/drawing/2014/chart" uri="{C3380CC4-5D6E-409C-BE32-E72D297353CC}">
                <c16:uniqueId val="{00000001-DE1D-47B1-86CB-B007CA53A5D2}"/>
              </c:ext>
            </c:extLst>
          </c:dPt>
          <c:dPt>
            <c:idx val="2"/>
            <c:invertIfNegative val="0"/>
            <c:bubble3D val="0"/>
            <c:spPr>
              <a:solidFill>
                <a:schemeClr val="bg1">
                  <a:lumMod val="75000"/>
                </a:schemeClr>
              </a:solidFill>
              <a:ln w="3047">
                <a:noFill/>
                <a:prstDash val="solid"/>
              </a:ln>
            </c:spPr>
            <c:extLst>
              <c:ext xmlns:c16="http://schemas.microsoft.com/office/drawing/2014/chart" uri="{C3380CC4-5D6E-409C-BE32-E72D297353CC}">
                <c16:uniqueId val="{00000003-DE1D-47B1-86CB-B007CA53A5D2}"/>
              </c:ext>
            </c:extLst>
          </c:dPt>
          <c:dPt>
            <c:idx val="5"/>
            <c:invertIfNegative val="0"/>
            <c:bubble3D val="0"/>
            <c:spPr>
              <a:solidFill>
                <a:schemeClr val="accent6">
                  <a:lumMod val="75000"/>
                </a:schemeClr>
              </a:solidFill>
              <a:ln w="3047">
                <a:noFill/>
                <a:prstDash val="solid"/>
              </a:ln>
            </c:spPr>
            <c:extLst>
              <c:ext xmlns:c16="http://schemas.microsoft.com/office/drawing/2014/chart" uri="{C3380CC4-5D6E-409C-BE32-E72D297353CC}">
                <c16:uniqueId val="{00000005-DE1D-47B1-86CB-B007CA53A5D2}"/>
              </c:ext>
            </c:extLst>
          </c:dPt>
          <c:dPt>
            <c:idx val="6"/>
            <c:invertIfNegative val="0"/>
            <c:bubble3D val="0"/>
            <c:spPr>
              <a:solidFill>
                <a:schemeClr val="tx2">
                  <a:lumMod val="20000"/>
                  <a:lumOff val="80000"/>
                </a:schemeClr>
              </a:solidFill>
              <a:ln w="3047">
                <a:noFill/>
                <a:prstDash val="solid"/>
              </a:ln>
            </c:spPr>
            <c:extLst>
              <c:ext xmlns:c16="http://schemas.microsoft.com/office/drawing/2014/chart" uri="{C3380CC4-5D6E-409C-BE32-E72D297353CC}">
                <c16:uniqueId val="{00000007-DE1D-47B1-86CB-B007CA53A5D2}"/>
              </c:ext>
            </c:extLst>
          </c:dPt>
          <c:dPt>
            <c:idx val="7"/>
            <c:invertIfNegative val="0"/>
            <c:bubble3D val="0"/>
            <c:spPr>
              <a:solidFill>
                <a:srgbClr val="FF9999"/>
              </a:solidFill>
              <a:ln w="3047">
                <a:noFill/>
                <a:prstDash val="solid"/>
              </a:ln>
            </c:spPr>
            <c:extLst>
              <c:ext xmlns:c16="http://schemas.microsoft.com/office/drawing/2014/chart" uri="{C3380CC4-5D6E-409C-BE32-E72D297353CC}">
                <c16:uniqueId val="{00000009-DE1D-47B1-86CB-B007CA53A5D2}"/>
              </c:ext>
            </c:extLst>
          </c:dPt>
          <c:dPt>
            <c:idx val="8"/>
            <c:invertIfNegative val="0"/>
            <c:bubble3D val="0"/>
            <c:spPr>
              <a:solidFill>
                <a:schemeClr val="bg1">
                  <a:lumMod val="65000"/>
                </a:schemeClr>
              </a:solidFill>
              <a:ln w="3047">
                <a:noFill/>
                <a:prstDash val="solid"/>
              </a:ln>
            </c:spPr>
            <c:extLst>
              <c:ext xmlns:c16="http://schemas.microsoft.com/office/drawing/2014/chart" uri="{C3380CC4-5D6E-409C-BE32-E72D297353CC}">
                <c16:uniqueId val="{0000000B-DE1D-47B1-86CB-B007CA53A5D2}"/>
              </c:ext>
            </c:extLst>
          </c:dPt>
          <c:dLbls>
            <c:spPr>
              <a:noFill/>
              <a:ln w="24374">
                <a:noFill/>
              </a:ln>
            </c:spPr>
            <c:txPr>
              <a:bodyPr/>
              <a:lstStyle/>
              <a:p>
                <a:pPr>
                  <a:defRPr sz="20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A lot/some</c:v>
                </c:pt>
                <c:pt idx="1">
                  <c:v>Not much/none at all</c:v>
                </c:pt>
                <c:pt idx="2">
                  <c:v>Not sure</c:v>
                </c:pt>
              </c:strCache>
            </c:strRef>
          </c:cat>
          <c:val>
            <c:numRef>
              <c:f>Sheet2!$B$3:$D$3</c:f>
              <c:numCache>
                <c:formatCode>General</c:formatCode>
                <c:ptCount val="3"/>
                <c:pt idx="0">
                  <c:v>71</c:v>
                </c:pt>
                <c:pt idx="1">
                  <c:v>21</c:v>
                </c:pt>
                <c:pt idx="2">
                  <c:v>7</c:v>
                </c:pt>
              </c:numCache>
            </c:numRef>
          </c:val>
          <c:extLst>
            <c:ext xmlns:c16="http://schemas.microsoft.com/office/drawing/2014/chart" uri="{C3380CC4-5D6E-409C-BE32-E72D297353CC}">
              <c16:uniqueId val="{0000000C-DE1D-47B1-86CB-B007CA53A5D2}"/>
            </c:ext>
          </c:extLst>
        </c:ser>
        <c:dLbls>
          <c:showLegendKey val="0"/>
          <c:showVal val="1"/>
          <c:showCatName val="0"/>
          <c:showSerName val="0"/>
          <c:showPercent val="0"/>
          <c:showBubbleSize val="0"/>
        </c:dLbls>
        <c:gapWidth val="60"/>
        <c:axId val="732139616"/>
        <c:axId val="736547272"/>
      </c:barChart>
      <c:barChart>
        <c:barDir val="col"/>
        <c:grouping val="clustered"/>
        <c:varyColors val="0"/>
        <c:ser>
          <c:idx val="0"/>
          <c:order val="0"/>
          <c:tx>
            <c:strRef>
              <c:f>Sheet2!$A$2</c:f>
              <c:strCache>
                <c:ptCount val="1"/>
                <c:pt idx="0">
                  <c:v>Strong</c:v>
                </c:pt>
              </c:strCache>
            </c:strRef>
          </c:tx>
          <c:spPr>
            <a:solidFill>
              <a:schemeClr val="accent1"/>
            </a:solidFill>
            <a:ln w="12187">
              <a:noFill/>
              <a:prstDash val="solid"/>
            </a:ln>
          </c:spPr>
          <c:invertIfNegative val="0"/>
          <c:dPt>
            <c:idx val="0"/>
            <c:invertIfNegative val="0"/>
            <c:bubble3D val="0"/>
            <c:spPr>
              <a:solidFill>
                <a:srgbClr val="0085B4"/>
              </a:solidFill>
              <a:ln w="12187">
                <a:noFill/>
                <a:prstDash val="solid"/>
              </a:ln>
            </c:spPr>
            <c:extLst>
              <c:ext xmlns:c16="http://schemas.microsoft.com/office/drawing/2014/chart" uri="{C3380CC4-5D6E-409C-BE32-E72D297353CC}">
                <c16:uniqueId val="{0000000E-DE1D-47B1-86CB-B007CA53A5D2}"/>
              </c:ext>
            </c:extLst>
          </c:dPt>
          <c:dPt>
            <c:idx val="1"/>
            <c:invertIfNegative val="0"/>
            <c:bubble3D val="0"/>
            <c:spPr>
              <a:solidFill>
                <a:srgbClr val="FF0000"/>
              </a:solidFill>
              <a:ln w="12187">
                <a:noFill/>
                <a:prstDash val="solid"/>
              </a:ln>
            </c:spPr>
            <c:extLst>
              <c:ext xmlns:c16="http://schemas.microsoft.com/office/drawing/2014/chart" uri="{C3380CC4-5D6E-409C-BE32-E72D297353CC}">
                <c16:uniqueId val="{00000010-DE1D-47B1-86CB-B007CA53A5D2}"/>
              </c:ext>
            </c:extLst>
          </c:dPt>
          <c:dPt>
            <c:idx val="2"/>
            <c:invertIfNegative val="0"/>
            <c:bubble3D val="0"/>
            <c:spPr>
              <a:solidFill>
                <a:schemeClr val="accent5">
                  <a:lumMod val="75000"/>
                </a:schemeClr>
              </a:solidFill>
              <a:ln w="12187">
                <a:noFill/>
                <a:prstDash val="solid"/>
              </a:ln>
            </c:spPr>
            <c:extLst>
              <c:ext xmlns:c16="http://schemas.microsoft.com/office/drawing/2014/chart" uri="{C3380CC4-5D6E-409C-BE32-E72D297353CC}">
                <c16:uniqueId val="{00000012-DE1D-47B1-86CB-B007CA53A5D2}"/>
              </c:ext>
            </c:extLst>
          </c:dPt>
          <c:dPt>
            <c:idx val="5"/>
            <c:invertIfNegative val="0"/>
            <c:bubble3D val="0"/>
            <c:extLst>
              <c:ext xmlns:c16="http://schemas.microsoft.com/office/drawing/2014/chart" uri="{C3380CC4-5D6E-409C-BE32-E72D297353CC}">
                <c16:uniqueId val="{00000013-DE1D-47B1-86CB-B007CA53A5D2}"/>
              </c:ext>
            </c:extLst>
          </c:dPt>
          <c:dPt>
            <c:idx val="6"/>
            <c:invertIfNegative val="0"/>
            <c:bubble3D val="0"/>
            <c:spPr>
              <a:solidFill>
                <a:schemeClr val="tx2"/>
              </a:solidFill>
              <a:ln w="12187">
                <a:noFill/>
                <a:prstDash val="solid"/>
              </a:ln>
            </c:spPr>
            <c:extLst>
              <c:ext xmlns:c16="http://schemas.microsoft.com/office/drawing/2014/chart" uri="{C3380CC4-5D6E-409C-BE32-E72D297353CC}">
                <c16:uniqueId val="{00000015-DE1D-47B1-86CB-B007CA53A5D2}"/>
              </c:ext>
            </c:extLst>
          </c:dPt>
          <c:dPt>
            <c:idx val="7"/>
            <c:invertIfNegative val="0"/>
            <c:bubble3D val="0"/>
            <c:spPr>
              <a:solidFill>
                <a:srgbClr val="FF0000"/>
              </a:solidFill>
              <a:ln w="12187">
                <a:noFill/>
                <a:prstDash val="solid"/>
              </a:ln>
            </c:spPr>
            <c:extLst>
              <c:ext xmlns:c16="http://schemas.microsoft.com/office/drawing/2014/chart" uri="{C3380CC4-5D6E-409C-BE32-E72D297353CC}">
                <c16:uniqueId val="{00000017-DE1D-47B1-86CB-B007CA53A5D2}"/>
              </c:ext>
            </c:extLst>
          </c:dPt>
          <c:dLbls>
            <c:dLbl>
              <c:idx val="1"/>
              <c:layout>
                <c:manualLayout>
                  <c:x val="-1.2667091330807101E-3"/>
                  <c:y val="9.12200907053118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E1D-47B1-86CB-B007CA53A5D2}"/>
                </c:ext>
              </c:extLst>
            </c:dLbl>
            <c:dLbl>
              <c:idx val="6"/>
              <c:dLblPos val="ctr"/>
              <c:showLegendKey val="0"/>
              <c:showVal val="1"/>
              <c:showCatName val="0"/>
              <c:showSerName val="0"/>
              <c:showPercent val="0"/>
              <c:showBubbleSize val="0"/>
              <c:extLst>
                <c:ext xmlns:c15="http://schemas.microsoft.com/office/drawing/2012/chart" uri="{CE6537A1-D6FC-4f65-9D91-7224C49458BB}">
                  <c15:layout>
                    <c:manualLayout>
                      <c:w val="4.1430560086456701E-2"/>
                      <c:h val="8.1496281361463002E-2"/>
                    </c:manualLayout>
                  </c15:layout>
                </c:ext>
                <c:ext xmlns:c16="http://schemas.microsoft.com/office/drawing/2014/chart" uri="{C3380CC4-5D6E-409C-BE32-E72D297353CC}">
                  <c16:uniqueId val="{00000015-DE1D-47B1-86CB-B007CA53A5D2}"/>
                </c:ext>
              </c:extLst>
            </c:dLbl>
            <c:spPr>
              <a:noFill/>
              <a:ln w="24374">
                <a:noFill/>
              </a:ln>
              <a:effectLst/>
            </c:spPr>
            <c:txPr>
              <a:bodyPr wrap="square" lIns="38100" tIns="19050" rIns="38100" bIns="19050" anchor="ctr">
                <a:spAutoFit/>
              </a:bodyPr>
              <a:lstStyle/>
              <a:p>
                <a:pPr>
                  <a:defRPr sz="20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A lot/some</c:v>
                </c:pt>
                <c:pt idx="1">
                  <c:v>Not much/none at all</c:v>
                </c:pt>
                <c:pt idx="2">
                  <c:v>Not sure</c:v>
                </c:pt>
              </c:strCache>
            </c:strRef>
          </c:cat>
          <c:val>
            <c:numRef>
              <c:f>Sheet2!$B$2:$D$2</c:f>
              <c:numCache>
                <c:formatCode>General</c:formatCode>
                <c:ptCount val="3"/>
                <c:pt idx="0">
                  <c:v>36</c:v>
                </c:pt>
                <c:pt idx="1">
                  <c:v>4</c:v>
                </c:pt>
              </c:numCache>
            </c:numRef>
          </c:val>
          <c:extLst>
            <c:ext xmlns:c16="http://schemas.microsoft.com/office/drawing/2014/chart" uri="{C3380CC4-5D6E-409C-BE32-E72D297353CC}">
              <c16:uniqueId val="{00000018-DE1D-47B1-86CB-B007CA53A5D2}"/>
            </c:ext>
          </c:extLst>
        </c:ser>
        <c:dLbls>
          <c:showLegendKey val="0"/>
          <c:showVal val="1"/>
          <c:showCatName val="0"/>
          <c:showSerName val="0"/>
          <c:showPercent val="0"/>
          <c:showBubbleSize val="0"/>
        </c:dLbls>
        <c:gapWidth val="60"/>
        <c:axId val="736547664"/>
        <c:axId val="736548056"/>
      </c:barChart>
      <c:catAx>
        <c:axId val="73213961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300" b="1" i="0" u="none" strike="noStrike" baseline="0">
                <a:solidFill>
                  <a:schemeClr val="tx1"/>
                </a:solidFill>
                <a:latin typeface="Bahnschrift" panose="020B0502040204020203" pitchFamily="34" charset="0"/>
                <a:ea typeface="Calibri"/>
                <a:cs typeface="Calibri"/>
              </a:defRPr>
            </a:pPr>
            <a:endParaRPr lang="en-US"/>
          </a:p>
        </c:txPr>
        <c:crossAx val="736547272"/>
        <c:crosses val="autoZero"/>
        <c:auto val="1"/>
        <c:lblAlgn val="ctr"/>
        <c:lblOffset val="100"/>
        <c:tickLblSkip val="1"/>
        <c:tickMarkSkip val="1"/>
        <c:noMultiLvlLbl val="0"/>
      </c:catAx>
      <c:valAx>
        <c:axId val="736547272"/>
        <c:scaling>
          <c:orientation val="minMax"/>
          <c:max val="100"/>
          <c:min val="0"/>
        </c:scaling>
        <c:delete val="1"/>
        <c:axPos val="l"/>
        <c:numFmt formatCode="General" sourceLinked="1"/>
        <c:majorTickMark val="out"/>
        <c:minorTickMark val="none"/>
        <c:tickLblPos val="nextTo"/>
        <c:crossAx val="732139616"/>
        <c:crosses val="autoZero"/>
        <c:crossBetween val="between"/>
      </c:valAx>
      <c:catAx>
        <c:axId val="736547664"/>
        <c:scaling>
          <c:orientation val="minMax"/>
        </c:scaling>
        <c:delete val="1"/>
        <c:axPos val="b"/>
        <c:numFmt formatCode="General" sourceLinked="1"/>
        <c:majorTickMark val="out"/>
        <c:minorTickMark val="none"/>
        <c:tickLblPos val="nextTo"/>
        <c:crossAx val="736548056"/>
        <c:crosses val="autoZero"/>
        <c:auto val="1"/>
        <c:lblAlgn val="ctr"/>
        <c:lblOffset val="100"/>
        <c:noMultiLvlLbl val="0"/>
      </c:catAx>
      <c:valAx>
        <c:axId val="736548056"/>
        <c:scaling>
          <c:orientation val="minMax"/>
          <c:max val="50"/>
        </c:scaling>
        <c:delete val="1"/>
        <c:axPos val="r"/>
        <c:numFmt formatCode="General" sourceLinked="1"/>
        <c:majorTickMark val="out"/>
        <c:minorTickMark val="none"/>
        <c:tickLblPos val="nextTo"/>
        <c:crossAx val="736547664"/>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3592203308344E-3"/>
          <c:y val="3.2731855139317201E-2"/>
          <c:w val="0.99705260247731875"/>
          <c:h val="0.77077007238098383"/>
        </c:manualLayout>
      </c:layout>
      <c:barChart>
        <c:barDir val="col"/>
        <c:grouping val="clustered"/>
        <c:varyColors val="0"/>
        <c:ser>
          <c:idx val="0"/>
          <c:order val="0"/>
          <c:tx>
            <c:strRef>
              <c:f>Sheet2!$A$2</c:f>
              <c:strCache>
                <c:ptCount val="1"/>
              </c:strCache>
            </c:strRef>
          </c:tx>
          <c:spPr>
            <a:solidFill>
              <a:schemeClr val="accent1"/>
            </a:solidFill>
            <a:ln w="12187">
              <a:noFill/>
              <a:prstDash val="solid"/>
            </a:ln>
          </c:spPr>
          <c:invertIfNegative val="0"/>
          <c:dPt>
            <c:idx val="0"/>
            <c:invertIfNegative val="0"/>
            <c:bubble3D val="0"/>
            <c:spPr>
              <a:solidFill>
                <a:srgbClr val="FF0000"/>
              </a:solidFill>
              <a:ln w="3047">
                <a:noFill/>
                <a:prstDash val="solid"/>
              </a:ln>
            </c:spPr>
            <c:extLst>
              <c:ext xmlns:c16="http://schemas.microsoft.com/office/drawing/2014/chart" uri="{C3380CC4-5D6E-409C-BE32-E72D297353CC}">
                <c16:uniqueId val="{0000000E-FCD3-4608-88B6-20667AA3E430}"/>
              </c:ext>
            </c:extLst>
          </c:dPt>
          <c:dPt>
            <c:idx val="1"/>
            <c:invertIfNegative val="0"/>
            <c:bubble3D val="0"/>
            <c:spPr>
              <a:solidFill>
                <a:srgbClr val="0070C0"/>
              </a:solidFill>
              <a:ln w="3047">
                <a:noFill/>
                <a:prstDash val="solid"/>
              </a:ln>
            </c:spPr>
            <c:extLst>
              <c:ext xmlns:c16="http://schemas.microsoft.com/office/drawing/2014/chart" uri="{C3380CC4-5D6E-409C-BE32-E72D297353CC}">
                <c16:uniqueId val="{00000010-FCD3-4608-88B6-20667AA3E430}"/>
              </c:ext>
            </c:extLst>
          </c:dPt>
          <c:dPt>
            <c:idx val="2"/>
            <c:invertIfNegative val="0"/>
            <c:bubble3D val="0"/>
            <c:spPr>
              <a:solidFill>
                <a:srgbClr val="7030A0"/>
              </a:solidFill>
              <a:ln w="3047">
                <a:noFill/>
                <a:prstDash val="solid"/>
              </a:ln>
            </c:spPr>
            <c:extLst>
              <c:ext xmlns:c16="http://schemas.microsoft.com/office/drawing/2014/chart" uri="{C3380CC4-5D6E-409C-BE32-E72D297353CC}">
                <c16:uniqueId val="{00000012-FCD3-4608-88B6-20667AA3E430}"/>
              </c:ext>
            </c:extLst>
          </c:dPt>
          <c:dPt>
            <c:idx val="3"/>
            <c:invertIfNegative val="0"/>
            <c:bubble3D val="0"/>
            <c:spPr>
              <a:solidFill>
                <a:schemeClr val="bg1">
                  <a:lumMod val="75000"/>
                </a:schemeClr>
              </a:solidFill>
              <a:ln w="12187">
                <a:noFill/>
                <a:prstDash val="solid"/>
              </a:ln>
            </c:spPr>
            <c:extLst>
              <c:ext xmlns:c16="http://schemas.microsoft.com/office/drawing/2014/chart" uri="{C3380CC4-5D6E-409C-BE32-E72D297353CC}">
                <c16:uniqueId val="{00000001-AD1C-4C5F-96D7-E66F201FF1F3}"/>
              </c:ext>
            </c:extLst>
          </c:dPt>
          <c:dPt>
            <c:idx val="5"/>
            <c:invertIfNegative val="0"/>
            <c:bubble3D val="0"/>
            <c:extLst>
              <c:ext xmlns:c16="http://schemas.microsoft.com/office/drawing/2014/chart" uri="{C3380CC4-5D6E-409C-BE32-E72D297353CC}">
                <c16:uniqueId val="{00000013-FCD3-4608-88B6-20667AA3E430}"/>
              </c:ext>
            </c:extLst>
          </c:dPt>
          <c:dPt>
            <c:idx val="6"/>
            <c:invertIfNegative val="0"/>
            <c:bubble3D val="0"/>
            <c:spPr>
              <a:solidFill>
                <a:schemeClr val="tx2"/>
              </a:solidFill>
              <a:ln w="12187">
                <a:noFill/>
                <a:prstDash val="solid"/>
              </a:ln>
            </c:spPr>
            <c:extLst>
              <c:ext xmlns:c16="http://schemas.microsoft.com/office/drawing/2014/chart" uri="{C3380CC4-5D6E-409C-BE32-E72D297353CC}">
                <c16:uniqueId val="{00000015-FCD3-4608-88B6-20667AA3E430}"/>
              </c:ext>
            </c:extLst>
          </c:dPt>
          <c:dPt>
            <c:idx val="7"/>
            <c:invertIfNegative val="0"/>
            <c:bubble3D val="0"/>
            <c:spPr>
              <a:solidFill>
                <a:srgbClr val="FF0000"/>
              </a:solidFill>
              <a:ln w="12187">
                <a:noFill/>
                <a:prstDash val="solid"/>
              </a:ln>
            </c:spPr>
            <c:extLst>
              <c:ext xmlns:c16="http://schemas.microsoft.com/office/drawing/2014/chart" uri="{C3380CC4-5D6E-409C-BE32-E72D297353CC}">
                <c16:uniqueId val="{00000017-FCD3-4608-88B6-20667AA3E430}"/>
              </c:ext>
            </c:extLst>
          </c:dPt>
          <c:dLbls>
            <c:dLbl>
              <c:idx val="1"/>
              <c:layout>
                <c:manualLayout>
                  <c:x val="-5.255787346819372E-17"/>
                  <c:y val="5.34979272185974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CD3-4608-88B6-20667AA3E430}"/>
                </c:ext>
              </c:extLst>
            </c:dLbl>
            <c:spPr>
              <a:noFill/>
              <a:ln w="24374">
                <a:noFill/>
              </a:ln>
            </c:spPr>
            <c:txPr>
              <a:bodyPr/>
              <a:lstStyle/>
              <a:p>
                <a:pPr>
                  <a:defRPr sz="20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Sheet2!$B$1:$E$1</c:f>
              <c:strCache>
                <c:ptCount val="4"/>
                <c:pt idx="0">
                  <c:v>Too strict</c:v>
                </c:pt>
                <c:pt idx="1">
                  <c:v>Not strict enough</c:v>
                </c:pt>
                <c:pt idx="2">
                  <c:v>About right</c:v>
                </c:pt>
                <c:pt idx="3">
                  <c:v>Not sure</c:v>
                </c:pt>
              </c:strCache>
            </c:strRef>
          </c:cat>
          <c:val>
            <c:numRef>
              <c:f>Sheet2!$B$2:$E$2</c:f>
              <c:numCache>
                <c:formatCode>General</c:formatCode>
                <c:ptCount val="4"/>
                <c:pt idx="0">
                  <c:v>16</c:v>
                </c:pt>
                <c:pt idx="1">
                  <c:v>53</c:v>
                </c:pt>
                <c:pt idx="2">
                  <c:v>25</c:v>
                </c:pt>
                <c:pt idx="3">
                  <c:v>6</c:v>
                </c:pt>
              </c:numCache>
            </c:numRef>
          </c:val>
          <c:extLst>
            <c:ext xmlns:c16="http://schemas.microsoft.com/office/drawing/2014/chart" uri="{C3380CC4-5D6E-409C-BE32-E72D297353CC}">
              <c16:uniqueId val="{00000018-FCD3-4608-88B6-20667AA3E430}"/>
            </c:ext>
          </c:extLst>
        </c:ser>
        <c:dLbls>
          <c:showLegendKey val="0"/>
          <c:showVal val="1"/>
          <c:showCatName val="0"/>
          <c:showSerName val="0"/>
          <c:showPercent val="0"/>
          <c:showBubbleSize val="0"/>
        </c:dLbls>
        <c:gapWidth val="60"/>
        <c:axId val="736547664"/>
        <c:axId val="736548056"/>
      </c:barChart>
      <c:catAx>
        <c:axId val="736547664"/>
        <c:scaling>
          <c:orientation val="minMax"/>
        </c:scaling>
        <c:delete val="0"/>
        <c:axPos val="b"/>
        <c:numFmt formatCode="General" sourceLinked="1"/>
        <c:majorTickMark val="out"/>
        <c:minorTickMark val="none"/>
        <c:tickLblPos val="nextTo"/>
        <c:txPr>
          <a:bodyPr/>
          <a:lstStyle/>
          <a:p>
            <a:pPr>
              <a:defRPr sz="1200">
                <a:latin typeface="Bahnschrift" panose="020B0502040204020203" pitchFamily="34" charset="0"/>
              </a:defRPr>
            </a:pPr>
            <a:endParaRPr lang="en-US"/>
          </a:p>
        </c:txPr>
        <c:crossAx val="736548056"/>
        <c:crosses val="autoZero"/>
        <c:auto val="1"/>
        <c:lblAlgn val="ctr"/>
        <c:lblOffset val="100"/>
        <c:noMultiLvlLbl val="0"/>
      </c:catAx>
      <c:valAx>
        <c:axId val="736548056"/>
        <c:scaling>
          <c:orientation val="minMax"/>
          <c:max val="70"/>
        </c:scaling>
        <c:delete val="1"/>
        <c:axPos val="r"/>
        <c:numFmt formatCode="General" sourceLinked="1"/>
        <c:majorTickMark val="out"/>
        <c:minorTickMark val="none"/>
        <c:tickLblPos val="nextTo"/>
        <c:crossAx val="736547664"/>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3592203308344E-3"/>
          <c:y val="3.2731855139317201E-2"/>
          <c:w val="0.99705260247731875"/>
          <c:h val="0.77077007238098383"/>
        </c:manualLayout>
      </c:layout>
      <c:barChart>
        <c:barDir val="col"/>
        <c:grouping val="clustered"/>
        <c:varyColors val="0"/>
        <c:ser>
          <c:idx val="0"/>
          <c:order val="0"/>
          <c:tx>
            <c:strRef>
              <c:f>Sheet2!$A$2</c:f>
              <c:strCache>
                <c:ptCount val="1"/>
              </c:strCache>
            </c:strRef>
          </c:tx>
          <c:spPr>
            <a:solidFill>
              <a:schemeClr val="accent1"/>
            </a:solidFill>
            <a:ln w="12187">
              <a:noFill/>
              <a:prstDash val="solid"/>
            </a:ln>
          </c:spPr>
          <c:invertIfNegative val="0"/>
          <c:dPt>
            <c:idx val="0"/>
            <c:invertIfNegative val="0"/>
            <c:bubble3D val="0"/>
            <c:spPr>
              <a:solidFill>
                <a:srgbClr val="0070C0"/>
              </a:solidFill>
              <a:ln w="3047">
                <a:noFill/>
                <a:prstDash val="solid"/>
              </a:ln>
            </c:spPr>
            <c:extLst>
              <c:ext xmlns:c16="http://schemas.microsoft.com/office/drawing/2014/chart" uri="{C3380CC4-5D6E-409C-BE32-E72D297353CC}">
                <c16:uniqueId val="{00000001-22FA-4F66-AB18-C5F9229F86F7}"/>
              </c:ext>
            </c:extLst>
          </c:dPt>
          <c:dPt>
            <c:idx val="1"/>
            <c:invertIfNegative val="0"/>
            <c:bubble3D val="0"/>
            <c:spPr>
              <a:solidFill>
                <a:srgbClr val="FF0000"/>
              </a:solidFill>
              <a:ln w="3047">
                <a:noFill/>
                <a:prstDash val="solid"/>
              </a:ln>
            </c:spPr>
            <c:extLst>
              <c:ext xmlns:c16="http://schemas.microsoft.com/office/drawing/2014/chart" uri="{C3380CC4-5D6E-409C-BE32-E72D297353CC}">
                <c16:uniqueId val="{00000003-22FA-4F66-AB18-C5F9229F86F7}"/>
              </c:ext>
            </c:extLst>
          </c:dPt>
          <c:dPt>
            <c:idx val="2"/>
            <c:invertIfNegative val="0"/>
            <c:bubble3D val="0"/>
            <c:spPr>
              <a:solidFill>
                <a:srgbClr val="7030A0"/>
              </a:solidFill>
              <a:ln w="3047">
                <a:noFill/>
                <a:prstDash val="solid"/>
              </a:ln>
            </c:spPr>
            <c:extLst>
              <c:ext xmlns:c16="http://schemas.microsoft.com/office/drawing/2014/chart" uri="{C3380CC4-5D6E-409C-BE32-E72D297353CC}">
                <c16:uniqueId val="{00000005-22FA-4F66-AB18-C5F9229F86F7}"/>
              </c:ext>
            </c:extLst>
          </c:dPt>
          <c:dPt>
            <c:idx val="3"/>
            <c:invertIfNegative val="0"/>
            <c:bubble3D val="0"/>
            <c:spPr>
              <a:solidFill>
                <a:schemeClr val="bg1">
                  <a:lumMod val="75000"/>
                </a:schemeClr>
              </a:solidFill>
              <a:ln w="12187">
                <a:noFill/>
                <a:prstDash val="solid"/>
              </a:ln>
            </c:spPr>
            <c:extLst>
              <c:ext xmlns:c16="http://schemas.microsoft.com/office/drawing/2014/chart" uri="{C3380CC4-5D6E-409C-BE32-E72D297353CC}">
                <c16:uniqueId val="{00000007-22FA-4F66-AB18-C5F9229F86F7}"/>
              </c:ext>
            </c:extLst>
          </c:dPt>
          <c:dPt>
            <c:idx val="5"/>
            <c:invertIfNegative val="0"/>
            <c:bubble3D val="0"/>
            <c:extLst>
              <c:ext xmlns:c16="http://schemas.microsoft.com/office/drawing/2014/chart" uri="{C3380CC4-5D6E-409C-BE32-E72D297353CC}">
                <c16:uniqueId val="{00000008-22FA-4F66-AB18-C5F9229F86F7}"/>
              </c:ext>
            </c:extLst>
          </c:dPt>
          <c:dPt>
            <c:idx val="6"/>
            <c:invertIfNegative val="0"/>
            <c:bubble3D val="0"/>
            <c:spPr>
              <a:solidFill>
                <a:schemeClr val="tx2"/>
              </a:solidFill>
              <a:ln w="12187">
                <a:noFill/>
                <a:prstDash val="solid"/>
              </a:ln>
            </c:spPr>
            <c:extLst>
              <c:ext xmlns:c16="http://schemas.microsoft.com/office/drawing/2014/chart" uri="{C3380CC4-5D6E-409C-BE32-E72D297353CC}">
                <c16:uniqueId val="{0000000A-22FA-4F66-AB18-C5F9229F86F7}"/>
              </c:ext>
            </c:extLst>
          </c:dPt>
          <c:dPt>
            <c:idx val="7"/>
            <c:invertIfNegative val="0"/>
            <c:bubble3D val="0"/>
            <c:spPr>
              <a:solidFill>
                <a:srgbClr val="FF0000"/>
              </a:solidFill>
              <a:ln w="12187">
                <a:noFill/>
                <a:prstDash val="solid"/>
              </a:ln>
            </c:spPr>
            <c:extLst>
              <c:ext xmlns:c16="http://schemas.microsoft.com/office/drawing/2014/chart" uri="{C3380CC4-5D6E-409C-BE32-E72D297353CC}">
                <c16:uniqueId val="{0000000C-22FA-4F66-AB18-C5F9229F86F7}"/>
              </c:ext>
            </c:extLst>
          </c:dPt>
          <c:dLbls>
            <c:spPr>
              <a:noFill/>
              <a:ln w="24374">
                <a:noFill/>
              </a:ln>
            </c:spPr>
            <c:txPr>
              <a:bodyPr/>
              <a:lstStyle/>
              <a:p>
                <a:pPr>
                  <a:defRPr sz="20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Sheet2!$B$1:$E$1</c:f>
              <c:strCache>
                <c:ptCount val="4"/>
                <c:pt idx="0">
                  <c:v>Too easy </c:v>
                </c:pt>
                <c:pt idx="1">
                  <c:v>Too strict</c:v>
                </c:pt>
                <c:pt idx="2">
                  <c:v>About right</c:v>
                </c:pt>
                <c:pt idx="3">
                  <c:v>Not sure</c:v>
                </c:pt>
              </c:strCache>
            </c:strRef>
          </c:cat>
          <c:val>
            <c:numRef>
              <c:f>Sheet2!$B$2:$E$2</c:f>
              <c:numCache>
                <c:formatCode>General</c:formatCode>
                <c:ptCount val="4"/>
                <c:pt idx="0">
                  <c:v>53</c:v>
                </c:pt>
                <c:pt idx="1">
                  <c:v>12</c:v>
                </c:pt>
                <c:pt idx="2">
                  <c:v>27</c:v>
                </c:pt>
                <c:pt idx="3">
                  <c:v>7</c:v>
                </c:pt>
              </c:numCache>
            </c:numRef>
          </c:val>
          <c:extLst>
            <c:ext xmlns:c16="http://schemas.microsoft.com/office/drawing/2014/chart" uri="{C3380CC4-5D6E-409C-BE32-E72D297353CC}">
              <c16:uniqueId val="{0000000D-22FA-4F66-AB18-C5F9229F86F7}"/>
            </c:ext>
          </c:extLst>
        </c:ser>
        <c:dLbls>
          <c:showLegendKey val="0"/>
          <c:showVal val="1"/>
          <c:showCatName val="0"/>
          <c:showSerName val="0"/>
          <c:showPercent val="0"/>
          <c:showBubbleSize val="0"/>
        </c:dLbls>
        <c:gapWidth val="60"/>
        <c:axId val="736547664"/>
        <c:axId val="736548056"/>
      </c:barChart>
      <c:catAx>
        <c:axId val="736547664"/>
        <c:scaling>
          <c:orientation val="minMax"/>
        </c:scaling>
        <c:delete val="0"/>
        <c:axPos val="b"/>
        <c:numFmt formatCode="General" sourceLinked="1"/>
        <c:majorTickMark val="out"/>
        <c:minorTickMark val="none"/>
        <c:tickLblPos val="nextTo"/>
        <c:txPr>
          <a:bodyPr/>
          <a:lstStyle/>
          <a:p>
            <a:pPr>
              <a:defRPr sz="1200">
                <a:latin typeface="Bahnschrift" panose="020B0502040204020203" pitchFamily="34" charset="0"/>
              </a:defRPr>
            </a:pPr>
            <a:endParaRPr lang="en-US"/>
          </a:p>
        </c:txPr>
        <c:crossAx val="736548056"/>
        <c:crosses val="autoZero"/>
        <c:auto val="1"/>
        <c:lblAlgn val="ctr"/>
        <c:lblOffset val="100"/>
        <c:noMultiLvlLbl val="0"/>
      </c:catAx>
      <c:valAx>
        <c:axId val="736548056"/>
        <c:scaling>
          <c:orientation val="minMax"/>
          <c:max val="70"/>
        </c:scaling>
        <c:delete val="1"/>
        <c:axPos val="r"/>
        <c:numFmt formatCode="General" sourceLinked="1"/>
        <c:majorTickMark val="out"/>
        <c:minorTickMark val="none"/>
        <c:tickLblPos val="nextTo"/>
        <c:crossAx val="736547664"/>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438501665268124"/>
          <c:y val="0"/>
          <c:w val="0.70561498334731887"/>
          <c:h val="0.98347283819518183"/>
        </c:manualLayout>
      </c:layout>
      <c:barChart>
        <c:barDir val="bar"/>
        <c:grouping val="stacked"/>
        <c:varyColors val="0"/>
        <c:ser>
          <c:idx val="0"/>
          <c:order val="0"/>
          <c:tx>
            <c:strRef>
              <c:f>Sheet1!$B$1</c:f>
              <c:strCache>
                <c:ptCount val="1"/>
                <c:pt idx="0">
                  <c:v>Very Fav</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Bahnschrift" panose="020B05020402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Law enforcement officers in your community</c:v>
                </c:pt>
                <c:pt idx="1">
                  <c:v>Police officers in your community</c:v>
                </c:pt>
                <c:pt idx="2">
                  <c:v>Trained mental health professionals</c:v>
                </c:pt>
                <c:pt idx="3">
                  <c:v>Professionally trained social workers</c:v>
                </c:pt>
                <c:pt idx="4">
                  <c:v>Community-based anti-violence prevention and intervention services</c:v>
                </c:pt>
                <c:pt idx="5">
                  <c:v>Violence intervention and prevention specialists</c:v>
                </c:pt>
                <c:pt idx="6">
                  <c:v>Community-based anti-violence prevention and street outreach intervention services</c:v>
                </c:pt>
                <c:pt idx="7">
                  <c:v>The National Rifle Association, or NRA</c:v>
                </c:pt>
                <c:pt idx="8">
                  <c:v>Public health violence interrupters</c:v>
                </c:pt>
              </c:strCache>
            </c:strRef>
          </c:cat>
          <c:val>
            <c:numRef>
              <c:f>Sheet1!$B$2:$B$10</c:f>
              <c:numCache>
                <c:formatCode>General</c:formatCode>
                <c:ptCount val="9"/>
                <c:pt idx="0">
                  <c:v>41</c:v>
                </c:pt>
                <c:pt idx="1">
                  <c:v>39</c:v>
                </c:pt>
                <c:pt idx="2">
                  <c:v>38</c:v>
                </c:pt>
                <c:pt idx="3">
                  <c:v>31</c:v>
                </c:pt>
                <c:pt idx="4">
                  <c:v>28</c:v>
                </c:pt>
                <c:pt idx="5">
                  <c:v>26</c:v>
                </c:pt>
                <c:pt idx="6">
                  <c:v>25</c:v>
                </c:pt>
                <c:pt idx="7">
                  <c:v>24</c:v>
                </c:pt>
                <c:pt idx="8">
                  <c:v>18</c:v>
                </c:pt>
              </c:numCache>
            </c:numRef>
          </c:val>
          <c:extLst>
            <c:ext xmlns:c16="http://schemas.microsoft.com/office/drawing/2014/chart" uri="{C3380CC4-5D6E-409C-BE32-E72D297353CC}">
              <c16:uniqueId val="{00000000-01F4-457A-B8C5-33DF3C26EF4B}"/>
            </c:ext>
          </c:extLst>
        </c:ser>
        <c:ser>
          <c:idx val="1"/>
          <c:order val="1"/>
          <c:tx>
            <c:strRef>
              <c:f>Sheet1!$C$1</c:f>
              <c:strCache>
                <c:ptCount val="1"/>
                <c:pt idx="0">
                  <c:v>Somewhat Fav</c:v>
                </c:pt>
              </c:strCache>
            </c:strRef>
          </c:tx>
          <c:spPr>
            <a:solidFill>
              <a:srgbClr val="7FB7DF"/>
            </a:solidFill>
            <a:ln>
              <a:solidFill>
                <a:srgbClr val="7FB7DF"/>
              </a:solidFill>
            </a:ln>
            <a:effectLst/>
          </c:spPr>
          <c:invertIfNegative val="0"/>
          <c:cat>
            <c:strRef>
              <c:f>Sheet1!$A$2:$A$10</c:f>
              <c:strCache>
                <c:ptCount val="9"/>
                <c:pt idx="0">
                  <c:v>Law enforcement officers in your community</c:v>
                </c:pt>
                <c:pt idx="1">
                  <c:v>Police officers in your community</c:v>
                </c:pt>
                <c:pt idx="2">
                  <c:v>Trained mental health professionals</c:v>
                </c:pt>
                <c:pt idx="3">
                  <c:v>Professionally trained social workers</c:v>
                </c:pt>
                <c:pt idx="4">
                  <c:v>Community-based anti-violence prevention and intervention services</c:v>
                </c:pt>
                <c:pt idx="5">
                  <c:v>Violence intervention and prevention specialists</c:v>
                </c:pt>
                <c:pt idx="6">
                  <c:v>Community-based anti-violence prevention and street outreach intervention services</c:v>
                </c:pt>
                <c:pt idx="7">
                  <c:v>The National Rifle Association, or NRA</c:v>
                </c:pt>
                <c:pt idx="8">
                  <c:v>Public health violence interrupters</c:v>
                </c:pt>
              </c:strCache>
            </c:strRef>
          </c:cat>
          <c:val>
            <c:numRef>
              <c:f>Sheet1!$C$2:$C$10</c:f>
              <c:numCache>
                <c:formatCode>General</c:formatCode>
                <c:ptCount val="9"/>
                <c:pt idx="0">
                  <c:v>32</c:v>
                </c:pt>
                <c:pt idx="1">
                  <c:v>34</c:v>
                </c:pt>
                <c:pt idx="2">
                  <c:v>38</c:v>
                </c:pt>
                <c:pt idx="3">
                  <c:v>37</c:v>
                </c:pt>
                <c:pt idx="4">
                  <c:v>34</c:v>
                </c:pt>
                <c:pt idx="5">
                  <c:v>35</c:v>
                </c:pt>
                <c:pt idx="6">
                  <c:v>34</c:v>
                </c:pt>
                <c:pt idx="7">
                  <c:v>25</c:v>
                </c:pt>
                <c:pt idx="8">
                  <c:v>21</c:v>
                </c:pt>
              </c:numCache>
            </c:numRef>
          </c:val>
          <c:extLst>
            <c:ext xmlns:c16="http://schemas.microsoft.com/office/drawing/2014/chart" uri="{C3380CC4-5D6E-409C-BE32-E72D297353CC}">
              <c16:uniqueId val="{00000001-01F4-457A-B8C5-33DF3C26EF4B}"/>
            </c:ext>
          </c:extLst>
        </c:ser>
        <c:ser>
          <c:idx val="2"/>
          <c:order val="2"/>
          <c:tx>
            <c:strRef>
              <c:f>Sheet1!$D$1</c:f>
              <c:strCache>
                <c:ptCount val="1"/>
                <c:pt idx="0">
                  <c:v>Total Fav</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Bahnschrift" panose="020B0502040204020203"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Law enforcement officers in your community</c:v>
                </c:pt>
                <c:pt idx="1">
                  <c:v>Police officers in your community</c:v>
                </c:pt>
                <c:pt idx="2">
                  <c:v>Trained mental health professionals</c:v>
                </c:pt>
                <c:pt idx="3">
                  <c:v>Professionally trained social workers</c:v>
                </c:pt>
                <c:pt idx="4">
                  <c:v>Community-based anti-violence prevention and intervention services</c:v>
                </c:pt>
                <c:pt idx="5">
                  <c:v>Violence intervention and prevention specialists</c:v>
                </c:pt>
                <c:pt idx="6">
                  <c:v>Community-based anti-violence prevention and street outreach intervention services</c:v>
                </c:pt>
                <c:pt idx="7">
                  <c:v>The National Rifle Association, or NRA</c:v>
                </c:pt>
                <c:pt idx="8">
                  <c:v>Public health violence interrupters</c:v>
                </c:pt>
              </c:strCache>
            </c:strRef>
          </c:cat>
          <c:val>
            <c:numRef>
              <c:f>Sheet1!$D$2:$D$10</c:f>
              <c:numCache>
                <c:formatCode>General</c:formatCode>
                <c:ptCount val="9"/>
                <c:pt idx="0">
                  <c:v>74</c:v>
                </c:pt>
                <c:pt idx="1">
                  <c:v>73</c:v>
                </c:pt>
                <c:pt idx="2">
                  <c:v>76</c:v>
                </c:pt>
                <c:pt idx="3">
                  <c:v>68</c:v>
                </c:pt>
                <c:pt idx="4">
                  <c:v>62</c:v>
                </c:pt>
                <c:pt idx="5">
                  <c:v>61</c:v>
                </c:pt>
                <c:pt idx="6">
                  <c:v>59</c:v>
                </c:pt>
                <c:pt idx="7">
                  <c:v>49</c:v>
                </c:pt>
                <c:pt idx="8">
                  <c:v>38</c:v>
                </c:pt>
              </c:numCache>
            </c:numRef>
          </c:val>
          <c:extLst>
            <c:ext xmlns:c16="http://schemas.microsoft.com/office/drawing/2014/chart" uri="{C3380CC4-5D6E-409C-BE32-E72D297353CC}">
              <c16:uniqueId val="{00000000-DD94-408D-A11A-F97CC7EFFDDF}"/>
            </c:ext>
          </c:extLst>
        </c:ser>
        <c:ser>
          <c:idx val="3"/>
          <c:order val="3"/>
          <c:tx>
            <c:strRef>
              <c:f>Sheet1!$E$1</c:f>
              <c:strCache>
                <c:ptCount val="1"/>
                <c:pt idx="0">
                  <c:v>Very Unfav</c:v>
                </c:pt>
              </c:strCache>
            </c:strRef>
          </c:tx>
          <c:spPr>
            <a:solidFill>
              <a:srgbClr val="C0000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Bahnschrift" panose="020B05020402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Law enforcement officers in your community</c:v>
                </c:pt>
                <c:pt idx="1">
                  <c:v>Police officers in your community</c:v>
                </c:pt>
                <c:pt idx="2">
                  <c:v>Trained mental health professionals</c:v>
                </c:pt>
                <c:pt idx="3">
                  <c:v>Professionally trained social workers</c:v>
                </c:pt>
                <c:pt idx="4">
                  <c:v>Community-based anti-violence prevention and intervention services</c:v>
                </c:pt>
                <c:pt idx="5">
                  <c:v>Violence intervention and prevention specialists</c:v>
                </c:pt>
                <c:pt idx="6">
                  <c:v>Community-based anti-violence prevention and street outreach intervention services</c:v>
                </c:pt>
                <c:pt idx="7">
                  <c:v>The National Rifle Association, or NRA</c:v>
                </c:pt>
                <c:pt idx="8">
                  <c:v>Public health violence interrupters</c:v>
                </c:pt>
              </c:strCache>
            </c:strRef>
          </c:cat>
          <c:val>
            <c:numRef>
              <c:f>Sheet1!$E$2:$E$10</c:f>
              <c:numCache>
                <c:formatCode>General</c:formatCode>
                <c:ptCount val="9"/>
                <c:pt idx="0">
                  <c:v>-7</c:v>
                </c:pt>
                <c:pt idx="1">
                  <c:v>-7</c:v>
                </c:pt>
                <c:pt idx="2">
                  <c:v>-4</c:v>
                </c:pt>
                <c:pt idx="3">
                  <c:v>-6</c:v>
                </c:pt>
                <c:pt idx="4">
                  <c:v>-6</c:v>
                </c:pt>
                <c:pt idx="5">
                  <c:v>-8</c:v>
                </c:pt>
                <c:pt idx="6">
                  <c:v>-6</c:v>
                </c:pt>
                <c:pt idx="7">
                  <c:v>-25</c:v>
                </c:pt>
                <c:pt idx="8">
                  <c:v>-16</c:v>
                </c:pt>
              </c:numCache>
            </c:numRef>
          </c:val>
          <c:extLst>
            <c:ext xmlns:c16="http://schemas.microsoft.com/office/drawing/2014/chart" uri="{C3380CC4-5D6E-409C-BE32-E72D297353CC}">
              <c16:uniqueId val="{00000001-DD94-408D-A11A-F97CC7EFFDDF}"/>
            </c:ext>
          </c:extLst>
        </c:ser>
        <c:ser>
          <c:idx val="4"/>
          <c:order val="4"/>
          <c:tx>
            <c:strRef>
              <c:f>Sheet1!$F$1</c:f>
              <c:strCache>
                <c:ptCount val="1"/>
                <c:pt idx="0">
                  <c:v>Somewhat Unfav</c:v>
                </c:pt>
              </c:strCache>
            </c:strRef>
          </c:tx>
          <c:spPr>
            <a:solidFill>
              <a:srgbClr val="E57A77"/>
            </a:solidFill>
            <a:ln>
              <a:noFill/>
            </a:ln>
            <a:effectLst/>
          </c:spPr>
          <c:invertIfNegative val="0"/>
          <c:cat>
            <c:strRef>
              <c:f>Sheet1!$A$2:$A$10</c:f>
              <c:strCache>
                <c:ptCount val="9"/>
                <c:pt idx="0">
                  <c:v>Law enforcement officers in your community</c:v>
                </c:pt>
                <c:pt idx="1">
                  <c:v>Police officers in your community</c:v>
                </c:pt>
                <c:pt idx="2">
                  <c:v>Trained mental health professionals</c:v>
                </c:pt>
                <c:pt idx="3">
                  <c:v>Professionally trained social workers</c:v>
                </c:pt>
                <c:pt idx="4">
                  <c:v>Community-based anti-violence prevention and intervention services</c:v>
                </c:pt>
                <c:pt idx="5">
                  <c:v>Violence intervention and prevention specialists</c:v>
                </c:pt>
                <c:pt idx="6">
                  <c:v>Community-based anti-violence prevention and street outreach intervention services</c:v>
                </c:pt>
                <c:pt idx="7">
                  <c:v>The National Rifle Association, or NRA</c:v>
                </c:pt>
                <c:pt idx="8">
                  <c:v>Public health violence interrupters</c:v>
                </c:pt>
              </c:strCache>
            </c:strRef>
          </c:cat>
          <c:val>
            <c:numRef>
              <c:f>Sheet1!$F$2:$F$10</c:f>
              <c:numCache>
                <c:formatCode>General</c:formatCode>
                <c:ptCount val="9"/>
                <c:pt idx="0">
                  <c:v>-11</c:v>
                </c:pt>
                <c:pt idx="1">
                  <c:v>-10</c:v>
                </c:pt>
                <c:pt idx="2">
                  <c:v>-8</c:v>
                </c:pt>
                <c:pt idx="3">
                  <c:v>-12</c:v>
                </c:pt>
                <c:pt idx="4">
                  <c:v>-10</c:v>
                </c:pt>
                <c:pt idx="5">
                  <c:v>-11</c:v>
                </c:pt>
                <c:pt idx="6">
                  <c:v>-12</c:v>
                </c:pt>
                <c:pt idx="7">
                  <c:v>-12</c:v>
                </c:pt>
                <c:pt idx="8">
                  <c:v>-10</c:v>
                </c:pt>
              </c:numCache>
            </c:numRef>
          </c:val>
          <c:extLst>
            <c:ext xmlns:c16="http://schemas.microsoft.com/office/drawing/2014/chart" uri="{C3380CC4-5D6E-409C-BE32-E72D297353CC}">
              <c16:uniqueId val="{00000004-DD94-408D-A11A-F97CC7EFFDDF}"/>
            </c:ext>
          </c:extLst>
        </c:ser>
        <c:ser>
          <c:idx val="5"/>
          <c:order val="5"/>
          <c:tx>
            <c:strRef>
              <c:f>Sheet1!$G$1</c:f>
              <c:strCache>
                <c:ptCount val="1"/>
                <c:pt idx="0">
                  <c:v>Total Unfav</c:v>
                </c:pt>
              </c:strCache>
            </c:strRef>
          </c:tx>
          <c:spPr>
            <a:noFill/>
            <a:ln>
              <a:noFill/>
            </a:ln>
            <a:effectLst/>
          </c:spPr>
          <c:invertIfNegative val="0"/>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Bahnschrift" panose="020B0502040204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Law enforcement officers in your community</c:v>
                </c:pt>
                <c:pt idx="1">
                  <c:v>Police officers in your community</c:v>
                </c:pt>
                <c:pt idx="2">
                  <c:v>Trained mental health professionals</c:v>
                </c:pt>
                <c:pt idx="3">
                  <c:v>Professionally trained social workers</c:v>
                </c:pt>
                <c:pt idx="4">
                  <c:v>Community-based anti-violence prevention and intervention services</c:v>
                </c:pt>
                <c:pt idx="5">
                  <c:v>Violence intervention and prevention specialists</c:v>
                </c:pt>
                <c:pt idx="6">
                  <c:v>Community-based anti-violence prevention and street outreach intervention services</c:v>
                </c:pt>
                <c:pt idx="7">
                  <c:v>The National Rifle Association, or NRA</c:v>
                </c:pt>
                <c:pt idx="8">
                  <c:v>Public health violence interrupters</c:v>
                </c:pt>
              </c:strCache>
            </c:strRef>
          </c:cat>
          <c:val>
            <c:numRef>
              <c:f>Sheet1!$G$2:$G$10</c:f>
              <c:numCache>
                <c:formatCode>General</c:formatCode>
                <c:ptCount val="9"/>
                <c:pt idx="0">
                  <c:v>-18</c:v>
                </c:pt>
                <c:pt idx="1">
                  <c:v>-17</c:v>
                </c:pt>
                <c:pt idx="2">
                  <c:v>-12</c:v>
                </c:pt>
                <c:pt idx="3">
                  <c:v>-19</c:v>
                </c:pt>
                <c:pt idx="4">
                  <c:v>-16</c:v>
                </c:pt>
                <c:pt idx="5">
                  <c:v>-19</c:v>
                </c:pt>
                <c:pt idx="6">
                  <c:v>-18</c:v>
                </c:pt>
                <c:pt idx="7">
                  <c:v>-37</c:v>
                </c:pt>
                <c:pt idx="8">
                  <c:v>-26</c:v>
                </c:pt>
              </c:numCache>
            </c:numRef>
          </c:val>
          <c:extLst>
            <c:ext xmlns:c16="http://schemas.microsoft.com/office/drawing/2014/chart" uri="{C3380CC4-5D6E-409C-BE32-E72D297353CC}">
              <c16:uniqueId val="{00000005-DD94-408D-A11A-F97CC7EFFDDF}"/>
            </c:ext>
          </c:extLst>
        </c:ser>
        <c:dLbls>
          <c:showLegendKey val="0"/>
          <c:showVal val="0"/>
          <c:showCatName val="0"/>
          <c:showSerName val="0"/>
          <c:showPercent val="0"/>
          <c:showBubbleSize val="0"/>
        </c:dLbls>
        <c:gapWidth val="100"/>
        <c:overlap val="100"/>
        <c:axId val="145449472"/>
        <c:axId val="144810560"/>
      </c:barChart>
      <c:catAx>
        <c:axId val="145449472"/>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Bahnschrift" panose="020B0502040204020203" pitchFamily="34" charset="0"/>
                <a:ea typeface="+mn-ea"/>
                <a:cs typeface="+mn-cs"/>
              </a:defRPr>
            </a:pPr>
            <a:endParaRPr lang="en-US"/>
          </a:p>
        </c:txPr>
        <c:crossAx val="144810560"/>
        <c:crosses val="autoZero"/>
        <c:auto val="1"/>
        <c:lblAlgn val="ctr"/>
        <c:lblOffset val="100"/>
        <c:noMultiLvlLbl val="0"/>
      </c:catAx>
      <c:valAx>
        <c:axId val="144810560"/>
        <c:scaling>
          <c:orientation val="minMax"/>
          <c:max val="90"/>
          <c:min val="-100"/>
        </c:scaling>
        <c:delete val="1"/>
        <c:axPos val="t"/>
        <c:numFmt formatCode="General" sourceLinked="1"/>
        <c:majorTickMark val="out"/>
        <c:minorTickMark val="none"/>
        <c:tickLblPos val="nextTo"/>
        <c:crossAx val="145449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438501665268124"/>
          <c:y val="0"/>
          <c:w val="0.70561498334731887"/>
          <c:h val="0.98347283819518183"/>
        </c:manualLayout>
      </c:layout>
      <c:barChart>
        <c:barDir val="bar"/>
        <c:grouping val="stack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Bahnschrift" panose="020B05020402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Joe Biden</c:v>
                </c:pt>
                <c:pt idx="1">
                  <c:v>Kamala Harris</c:v>
                </c:pt>
                <c:pt idx="2">
                  <c:v>The National Rifle Association, or NRA</c:v>
                </c:pt>
                <c:pt idx="3">
                  <c:v>Your member of U.S. Congress</c:v>
                </c:pt>
                <c:pt idx="4">
                  <c:v>United States Congress</c:v>
                </c:pt>
              </c:strCache>
            </c:strRef>
          </c:cat>
          <c:val>
            <c:numRef>
              <c:f>Sheet1!$B$2:$B$6</c:f>
              <c:numCache>
                <c:formatCode>General</c:formatCode>
                <c:ptCount val="5"/>
                <c:pt idx="0">
                  <c:v>34</c:v>
                </c:pt>
                <c:pt idx="1">
                  <c:v>30</c:v>
                </c:pt>
                <c:pt idx="2">
                  <c:v>24</c:v>
                </c:pt>
                <c:pt idx="3">
                  <c:v>18</c:v>
                </c:pt>
                <c:pt idx="4">
                  <c:v>16</c:v>
                </c:pt>
              </c:numCache>
            </c:numRef>
          </c:val>
          <c:extLst>
            <c:ext xmlns:c16="http://schemas.microsoft.com/office/drawing/2014/chart" uri="{C3380CC4-5D6E-409C-BE32-E72D297353CC}">
              <c16:uniqueId val="{00000000-01F4-457A-B8C5-33DF3C26EF4B}"/>
            </c:ext>
          </c:extLst>
        </c:ser>
        <c:ser>
          <c:idx val="1"/>
          <c:order val="1"/>
          <c:spPr>
            <a:solidFill>
              <a:srgbClr val="7FB7DF"/>
            </a:solidFill>
            <a:ln>
              <a:solidFill>
                <a:srgbClr val="7FB7DF"/>
              </a:solidFill>
            </a:ln>
            <a:effectLst/>
          </c:spPr>
          <c:invertIfNegative val="0"/>
          <c:cat>
            <c:strRef>
              <c:f>Sheet1!$A$2:$A$6</c:f>
              <c:strCache>
                <c:ptCount val="5"/>
                <c:pt idx="0">
                  <c:v>Joe Biden</c:v>
                </c:pt>
                <c:pt idx="1">
                  <c:v>Kamala Harris</c:v>
                </c:pt>
                <c:pt idx="2">
                  <c:v>The National Rifle Association, or NRA</c:v>
                </c:pt>
                <c:pt idx="3">
                  <c:v>Your member of U.S. Congress</c:v>
                </c:pt>
                <c:pt idx="4">
                  <c:v>United States Congress</c:v>
                </c:pt>
              </c:strCache>
            </c:strRef>
          </c:cat>
          <c:val>
            <c:numRef>
              <c:f>Sheet1!$C$2:$C$6</c:f>
              <c:numCache>
                <c:formatCode>General</c:formatCode>
                <c:ptCount val="5"/>
                <c:pt idx="0">
                  <c:v>23</c:v>
                </c:pt>
                <c:pt idx="1">
                  <c:v>21</c:v>
                </c:pt>
                <c:pt idx="2">
                  <c:v>25</c:v>
                </c:pt>
                <c:pt idx="3">
                  <c:v>34</c:v>
                </c:pt>
                <c:pt idx="4">
                  <c:v>28</c:v>
                </c:pt>
              </c:numCache>
            </c:numRef>
          </c:val>
          <c:extLst>
            <c:ext xmlns:c16="http://schemas.microsoft.com/office/drawing/2014/chart" uri="{C3380CC4-5D6E-409C-BE32-E72D297353CC}">
              <c16:uniqueId val="{00000001-01F4-457A-B8C5-33DF3C26EF4B}"/>
            </c:ext>
          </c:extLst>
        </c:ser>
        <c:ser>
          <c:idx val="2"/>
          <c:order val="2"/>
          <c:spPr>
            <a:no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Bahnschrift" panose="020B0502040204020203"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Joe Biden</c:v>
                </c:pt>
                <c:pt idx="1">
                  <c:v>Kamala Harris</c:v>
                </c:pt>
                <c:pt idx="2">
                  <c:v>The National Rifle Association, or NRA</c:v>
                </c:pt>
                <c:pt idx="3">
                  <c:v>Your member of U.S. Congress</c:v>
                </c:pt>
                <c:pt idx="4">
                  <c:v>United States Congress</c:v>
                </c:pt>
              </c:strCache>
            </c:strRef>
          </c:cat>
          <c:val>
            <c:numRef>
              <c:f>Sheet1!$D$2:$D$6</c:f>
              <c:numCache>
                <c:formatCode>General</c:formatCode>
                <c:ptCount val="5"/>
                <c:pt idx="0">
                  <c:v>56</c:v>
                </c:pt>
                <c:pt idx="1">
                  <c:v>52</c:v>
                </c:pt>
                <c:pt idx="2">
                  <c:v>49</c:v>
                </c:pt>
                <c:pt idx="3">
                  <c:v>52</c:v>
                </c:pt>
                <c:pt idx="4">
                  <c:v>44</c:v>
                </c:pt>
              </c:numCache>
            </c:numRef>
          </c:val>
          <c:extLst>
            <c:ext xmlns:c16="http://schemas.microsoft.com/office/drawing/2014/chart" uri="{C3380CC4-5D6E-409C-BE32-E72D297353CC}">
              <c16:uniqueId val="{00000000-DD94-408D-A11A-F97CC7EFFDDF}"/>
            </c:ext>
          </c:extLst>
        </c:ser>
        <c:ser>
          <c:idx val="3"/>
          <c:order val="3"/>
          <c:spPr>
            <a:solidFill>
              <a:srgbClr val="C0000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Bahnschrift" panose="020B05020402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Joe Biden</c:v>
                </c:pt>
                <c:pt idx="1">
                  <c:v>Kamala Harris</c:v>
                </c:pt>
                <c:pt idx="2">
                  <c:v>The National Rifle Association, or NRA</c:v>
                </c:pt>
                <c:pt idx="3">
                  <c:v>Your member of U.S. Congress</c:v>
                </c:pt>
                <c:pt idx="4">
                  <c:v>United States Congress</c:v>
                </c:pt>
              </c:strCache>
            </c:strRef>
          </c:cat>
          <c:val>
            <c:numRef>
              <c:f>Sheet1!$E$2:$E$6</c:f>
              <c:numCache>
                <c:formatCode>General</c:formatCode>
                <c:ptCount val="5"/>
                <c:pt idx="0">
                  <c:v>-29</c:v>
                </c:pt>
                <c:pt idx="1">
                  <c:v>-30</c:v>
                </c:pt>
                <c:pt idx="2">
                  <c:v>-25</c:v>
                </c:pt>
                <c:pt idx="3">
                  <c:v>-15</c:v>
                </c:pt>
                <c:pt idx="4">
                  <c:v>-17</c:v>
                </c:pt>
              </c:numCache>
            </c:numRef>
          </c:val>
          <c:extLst>
            <c:ext xmlns:c16="http://schemas.microsoft.com/office/drawing/2014/chart" uri="{C3380CC4-5D6E-409C-BE32-E72D297353CC}">
              <c16:uniqueId val="{00000001-DD94-408D-A11A-F97CC7EFFDDF}"/>
            </c:ext>
          </c:extLst>
        </c:ser>
        <c:ser>
          <c:idx val="4"/>
          <c:order val="4"/>
          <c:spPr>
            <a:solidFill>
              <a:srgbClr val="E57A77"/>
            </a:solidFill>
            <a:ln>
              <a:noFill/>
            </a:ln>
            <a:effectLst/>
          </c:spPr>
          <c:invertIfNegative val="0"/>
          <c:cat>
            <c:strRef>
              <c:f>Sheet1!$A$2:$A$6</c:f>
              <c:strCache>
                <c:ptCount val="5"/>
                <c:pt idx="0">
                  <c:v>Joe Biden</c:v>
                </c:pt>
                <c:pt idx="1">
                  <c:v>Kamala Harris</c:v>
                </c:pt>
                <c:pt idx="2">
                  <c:v>The National Rifle Association, or NRA</c:v>
                </c:pt>
                <c:pt idx="3">
                  <c:v>Your member of U.S. Congress</c:v>
                </c:pt>
                <c:pt idx="4">
                  <c:v>United States Congress</c:v>
                </c:pt>
              </c:strCache>
            </c:strRef>
          </c:cat>
          <c:val>
            <c:numRef>
              <c:f>Sheet1!$F$2:$F$6</c:f>
              <c:numCache>
                <c:formatCode>General</c:formatCode>
                <c:ptCount val="5"/>
                <c:pt idx="0">
                  <c:v>-10</c:v>
                </c:pt>
                <c:pt idx="1">
                  <c:v>-9</c:v>
                </c:pt>
                <c:pt idx="2">
                  <c:v>-12</c:v>
                </c:pt>
                <c:pt idx="3">
                  <c:v>-18</c:v>
                </c:pt>
                <c:pt idx="4">
                  <c:v>-28</c:v>
                </c:pt>
              </c:numCache>
            </c:numRef>
          </c:val>
          <c:extLst>
            <c:ext xmlns:c16="http://schemas.microsoft.com/office/drawing/2014/chart" uri="{C3380CC4-5D6E-409C-BE32-E72D297353CC}">
              <c16:uniqueId val="{00000004-DD94-408D-A11A-F97CC7EFFDDF}"/>
            </c:ext>
          </c:extLst>
        </c:ser>
        <c:ser>
          <c:idx val="5"/>
          <c:order val="5"/>
          <c:spPr>
            <a:noFill/>
            <a:ln>
              <a:noFill/>
            </a:ln>
            <a:effectLst/>
          </c:spPr>
          <c:invertIfNegative val="0"/>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Bahnschrift" panose="020B0502040204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Joe Biden</c:v>
                </c:pt>
                <c:pt idx="1">
                  <c:v>Kamala Harris</c:v>
                </c:pt>
                <c:pt idx="2">
                  <c:v>The National Rifle Association, or NRA</c:v>
                </c:pt>
                <c:pt idx="3">
                  <c:v>Your member of U.S. Congress</c:v>
                </c:pt>
                <c:pt idx="4">
                  <c:v>United States Congress</c:v>
                </c:pt>
              </c:strCache>
            </c:strRef>
          </c:cat>
          <c:val>
            <c:numRef>
              <c:f>Sheet1!$G$2:$G$6</c:f>
              <c:numCache>
                <c:formatCode>General</c:formatCode>
                <c:ptCount val="5"/>
                <c:pt idx="0">
                  <c:v>-39</c:v>
                </c:pt>
                <c:pt idx="1">
                  <c:v>-39</c:v>
                </c:pt>
                <c:pt idx="2">
                  <c:v>-37</c:v>
                </c:pt>
                <c:pt idx="3">
                  <c:v>-33</c:v>
                </c:pt>
                <c:pt idx="4">
                  <c:v>-45</c:v>
                </c:pt>
              </c:numCache>
            </c:numRef>
          </c:val>
          <c:extLst>
            <c:ext xmlns:c16="http://schemas.microsoft.com/office/drawing/2014/chart" uri="{C3380CC4-5D6E-409C-BE32-E72D297353CC}">
              <c16:uniqueId val="{00000005-DD94-408D-A11A-F97CC7EFFDDF}"/>
            </c:ext>
          </c:extLst>
        </c:ser>
        <c:dLbls>
          <c:showLegendKey val="0"/>
          <c:showVal val="0"/>
          <c:showCatName val="0"/>
          <c:showSerName val="0"/>
          <c:showPercent val="0"/>
          <c:showBubbleSize val="0"/>
        </c:dLbls>
        <c:gapWidth val="100"/>
        <c:overlap val="100"/>
        <c:axId val="145449472"/>
        <c:axId val="144810560"/>
      </c:barChart>
      <c:catAx>
        <c:axId val="145449472"/>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Bahnschrift" panose="020B0502040204020203" pitchFamily="34" charset="0"/>
                <a:ea typeface="+mn-ea"/>
                <a:cs typeface="+mn-cs"/>
              </a:defRPr>
            </a:pPr>
            <a:endParaRPr lang="en-US"/>
          </a:p>
        </c:txPr>
        <c:crossAx val="144810560"/>
        <c:crosses val="autoZero"/>
        <c:auto val="1"/>
        <c:lblAlgn val="ctr"/>
        <c:lblOffset val="100"/>
        <c:noMultiLvlLbl val="0"/>
      </c:catAx>
      <c:valAx>
        <c:axId val="144810560"/>
        <c:scaling>
          <c:orientation val="minMax"/>
          <c:max val="90"/>
          <c:min val="-100"/>
        </c:scaling>
        <c:delete val="1"/>
        <c:axPos val="t"/>
        <c:numFmt formatCode="General" sourceLinked="1"/>
        <c:majorTickMark val="out"/>
        <c:minorTickMark val="none"/>
        <c:tickLblPos val="nextTo"/>
        <c:crossAx val="145449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438501665268124"/>
          <c:y val="0"/>
          <c:w val="0.70561498334731887"/>
          <c:h val="0.98347283819518183"/>
        </c:manualLayout>
      </c:layout>
      <c:barChart>
        <c:barDir val="bar"/>
        <c:grouping val="stack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Bahnschrift" panose="020B05020402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Joe Biden as President</c:v>
                </c:pt>
                <c:pt idx="1">
                  <c:v>Democrats in Congress</c:v>
                </c:pt>
                <c:pt idx="2">
                  <c:v>Joe Biden on the issue of preventing violence</c:v>
                </c:pt>
                <c:pt idx="3">
                  <c:v>Joe Biden on the issue of preventing gun violence</c:v>
                </c:pt>
                <c:pt idx="4">
                  <c:v>Republicans in Congress</c:v>
                </c:pt>
                <c:pt idx="5">
                  <c:v>The U.S. Congress and Senate on the issue of preventing gun violence</c:v>
                </c:pt>
                <c:pt idx="6">
                  <c:v>The U.S. Congress and Senate on the issue of preventing violence</c:v>
                </c:pt>
              </c:strCache>
            </c:strRef>
          </c:cat>
          <c:val>
            <c:numRef>
              <c:f>Sheet1!$B$2:$B$8</c:f>
              <c:numCache>
                <c:formatCode>General</c:formatCode>
                <c:ptCount val="7"/>
                <c:pt idx="0">
                  <c:v>29</c:v>
                </c:pt>
                <c:pt idx="1">
                  <c:v>21</c:v>
                </c:pt>
                <c:pt idx="2">
                  <c:v>21</c:v>
                </c:pt>
                <c:pt idx="3">
                  <c:v>20</c:v>
                </c:pt>
                <c:pt idx="4">
                  <c:v>13</c:v>
                </c:pt>
                <c:pt idx="5">
                  <c:v>12</c:v>
                </c:pt>
                <c:pt idx="6">
                  <c:v>11</c:v>
                </c:pt>
              </c:numCache>
            </c:numRef>
          </c:val>
          <c:extLst>
            <c:ext xmlns:c16="http://schemas.microsoft.com/office/drawing/2014/chart" uri="{C3380CC4-5D6E-409C-BE32-E72D297353CC}">
              <c16:uniqueId val="{00000000-01F4-457A-B8C5-33DF3C26EF4B}"/>
            </c:ext>
          </c:extLst>
        </c:ser>
        <c:ser>
          <c:idx val="1"/>
          <c:order val="1"/>
          <c:spPr>
            <a:solidFill>
              <a:srgbClr val="7FB7DF"/>
            </a:solidFill>
            <a:ln>
              <a:solidFill>
                <a:srgbClr val="7FB7DF"/>
              </a:solidFill>
            </a:ln>
            <a:effectLst/>
          </c:spPr>
          <c:invertIfNegative val="0"/>
          <c:cat>
            <c:strRef>
              <c:f>Sheet1!$A$2:$A$8</c:f>
              <c:strCache>
                <c:ptCount val="7"/>
                <c:pt idx="0">
                  <c:v>Joe Biden as President</c:v>
                </c:pt>
                <c:pt idx="1">
                  <c:v>Democrats in Congress</c:v>
                </c:pt>
                <c:pt idx="2">
                  <c:v>Joe Biden on the issue of preventing violence</c:v>
                </c:pt>
                <c:pt idx="3">
                  <c:v>Joe Biden on the issue of preventing gun violence</c:v>
                </c:pt>
                <c:pt idx="4">
                  <c:v>Republicans in Congress</c:v>
                </c:pt>
                <c:pt idx="5">
                  <c:v>The U.S. Congress and Senate on the issue of preventing gun violence</c:v>
                </c:pt>
                <c:pt idx="6">
                  <c:v>The U.S. Congress and Senate on the issue of preventing violence</c:v>
                </c:pt>
              </c:strCache>
            </c:strRef>
          </c:cat>
          <c:val>
            <c:numRef>
              <c:f>Sheet1!$C$2:$C$8</c:f>
              <c:numCache>
                <c:formatCode>General</c:formatCode>
                <c:ptCount val="7"/>
                <c:pt idx="0">
                  <c:v>24</c:v>
                </c:pt>
                <c:pt idx="1">
                  <c:v>24</c:v>
                </c:pt>
                <c:pt idx="2">
                  <c:v>21</c:v>
                </c:pt>
                <c:pt idx="3">
                  <c:v>22</c:v>
                </c:pt>
                <c:pt idx="4">
                  <c:v>23</c:v>
                </c:pt>
                <c:pt idx="5">
                  <c:v>19</c:v>
                </c:pt>
                <c:pt idx="6">
                  <c:v>19</c:v>
                </c:pt>
              </c:numCache>
            </c:numRef>
          </c:val>
          <c:extLst>
            <c:ext xmlns:c16="http://schemas.microsoft.com/office/drawing/2014/chart" uri="{C3380CC4-5D6E-409C-BE32-E72D297353CC}">
              <c16:uniqueId val="{00000001-01F4-457A-B8C5-33DF3C26EF4B}"/>
            </c:ext>
          </c:extLst>
        </c:ser>
        <c:ser>
          <c:idx val="2"/>
          <c:order val="2"/>
          <c:spPr>
            <a:no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Bahnschrift" panose="020B0502040204020203"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Joe Biden as President</c:v>
                </c:pt>
                <c:pt idx="1">
                  <c:v>Democrats in Congress</c:v>
                </c:pt>
                <c:pt idx="2">
                  <c:v>Joe Biden on the issue of preventing violence</c:v>
                </c:pt>
                <c:pt idx="3">
                  <c:v>Joe Biden on the issue of preventing gun violence</c:v>
                </c:pt>
                <c:pt idx="4">
                  <c:v>Republicans in Congress</c:v>
                </c:pt>
                <c:pt idx="5">
                  <c:v>The U.S. Congress and Senate on the issue of preventing gun violence</c:v>
                </c:pt>
                <c:pt idx="6">
                  <c:v>The U.S. Congress and Senate on the issue of preventing violence</c:v>
                </c:pt>
              </c:strCache>
            </c:strRef>
          </c:cat>
          <c:val>
            <c:numRef>
              <c:f>Sheet1!$D$2:$D$8</c:f>
              <c:numCache>
                <c:formatCode>General</c:formatCode>
                <c:ptCount val="7"/>
                <c:pt idx="0">
                  <c:v>53</c:v>
                </c:pt>
                <c:pt idx="1">
                  <c:v>45</c:v>
                </c:pt>
                <c:pt idx="2">
                  <c:v>42</c:v>
                </c:pt>
                <c:pt idx="3">
                  <c:v>42</c:v>
                </c:pt>
                <c:pt idx="4">
                  <c:v>36</c:v>
                </c:pt>
                <c:pt idx="5">
                  <c:v>31</c:v>
                </c:pt>
                <c:pt idx="6">
                  <c:v>30</c:v>
                </c:pt>
              </c:numCache>
            </c:numRef>
          </c:val>
          <c:extLst>
            <c:ext xmlns:c16="http://schemas.microsoft.com/office/drawing/2014/chart" uri="{C3380CC4-5D6E-409C-BE32-E72D297353CC}">
              <c16:uniqueId val="{00000000-DD94-408D-A11A-F97CC7EFFDDF}"/>
            </c:ext>
          </c:extLst>
        </c:ser>
        <c:ser>
          <c:idx val="3"/>
          <c:order val="3"/>
          <c:spPr>
            <a:solidFill>
              <a:srgbClr val="C0000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Bahnschrift" panose="020B05020402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Joe Biden as President</c:v>
                </c:pt>
                <c:pt idx="1">
                  <c:v>Democrats in Congress</c:v>
                </c:pt>
                <c:pt idx="2">
                  <c:v>Joe Biden on the issue of preventing violence</c:v>
                </c:pt>
                <c:pt idx="3">
                  <c:v>Joe Biden on the issue of preventing gun violence</c:v>
                </c:pt>
                <c:pt idx="4">
                  <c:v>Republicans in Congress</c:v>
                </c:pt>
                <c:pt idx="5">
                  <c:v>The U.S. Congress and Senate on the issue of preventing gun violence</c:v>
                </c:pt>
                <c:pt idx="6">
                  <c:v>The U.S. Congress and Senate on the issue of preventing violence</c:v>
                </c:pt>
              </c:strCache>
            </c:strRef>
          </c:cat>
          <c:val>
            <c:numRef>
              <c:f>Sheet1!$E$2:$E$8</c:f>
              <c:numCache>
                <c:formatCode>General</c:formatCode>
                <c:ptCount val="7"/>
                <c:pt idx="0">
                  <c:v>-30</c:v>
                </c:pt>
                <c:pt idx="1">
                  <c:v>-33</c:v>
                </c:pt>
                <c:pt idx="2">
                  <c:v>-34</c:v>
                </c:pt>
                <c:pt idx="3">
                  <c:v>-32</c:v>
                </c:pt>
                <c:pt idx="4">
                  <c:v>-34</c:v>
                </c:pt>
                <c:pt idx="5">
                  <c:v>-33</c:v>
                </c:pt>
                <c:pt idx="6">
                  <c:v>-33</c:v>
                </c:pt>
              </c:numCache>
            </c:numRef>
          </c:val>
          <c:extLst>
            <c:ext xmlns:c16="http://schemas.microsoft.com/office/drawing/2014/chart" uri="{C3380CC4-5D6E-409C-BE32-E72D297353CC}">
              <c16:uniqueId val="{00000001-DD94-408D-A11A-F97CC7EFFDDF}"/>
            </c:ext>
          </c:extLst>
        </c:ser>
        <c:ser>
          <c:idx val="4"/>
          <c:order val="4"/>
          <c:spPr>
            <a:solidFill>
              <a:srgbClr val="E57A77"/>
            </a:solidFill>
            <a:ln>
              <a:noFill/>
            </a:ln>
            <a:effectLst/>
          </c:spPr>
          <c:invertIfNegative val="0"/>
          <c:cat>
            <c:strRef>
              <c:f>Sheet1!$A$2:$A$8</c:f>
              <c:strCache>
                <c:ptCount val="7"/>
                <c:pt idx="0">
                  <c:v>Joe Biden as President</c:v>
                </c:pt>
                <c:pt idx="1">
                  <c:v>Democrats in Congress</c:v>
                </c:pt>
                <c:pt idx="2">
                  <c:v>Joe Biden on the issue of preventing violence</c:v>
                </c:pt>
                <c:pt idx="3">
                  <c:v>Joe Biden on the issue of preventing gun violence</c:v>
                </c:pt>
                <c:pt idx="4">
                  <c:v>Republicans in Congress</c:v>
                </c:pt>
                <c:pt idx="5">
                  <c:v>The U.S. Congress and Senate on the issue of preventing gun violence</c:v>
                </c:pt>
                <c:pt idx="6">
                  <c:v>The U.S. Congress and Senate on the issue of preventing violence</c:v>
                </c:pt>
              </c:strCache>
            </c:strRef>
          </c:cat>
          <c:val>
            <c:numRef>
              <c:f>Sheet1!$F$2:$F$8</c:f>
              <c:numCache>
                <c:formatCode>General</c:formatCode>
                <c:ptCount val="7"/>
                <c:pt idx="0">
                  <c:v>-14</c:v>
                </c:pt>
                <c:pt idx="1">
                  <c:v>-18</c:v>
                </c:pt>
                <c:pt idx="2">
                  <c:v>-18</c:v>
                </c:pt>
                <c:pt idx="3">
                  <c:v>-16</c:v>
                </c:pt>
                <c:pt idx="4">
                  <c:v>-26</c:v>
                </c:pt>
                <c:pt idx="5">
                  <c:v>-24</c:v>
                </c:pt>
                <c:pt idx="6">
                  <c:v>-29</c:v>
                </c:pt>
              </c:numCache>
            </c:numRef>
          </c:val>
          <c:extLst>
            <c:ext xmlns:c16="http://schemas.microsoft.com/office/drawing/2014/chart" uri="{C3380CC4-5D6E-409C-BE32-E72D297353CC}">
              <c16:uniqueId val="{00000004-DD94-408D-A11A-F97CC7EFFDDF}"/>
            </c:ext>
          </c:extLst>
        </c:ser>
        <c:ser>
          <c:idx val="5"/>
          <c:order val="5"/>
          <c:spPr>
            <a:noFill/>
            <a:ln>
              <a:noFill/>
            </a:ln>
            <a:effectLst/>
          </c:spPr>
          <c:invertIfNegative val="0"/>
          <c:dLbls>
            <c:dLbl>
              <c:idx val="0"/>
              <c:layout>
                <c:manualLayout>
                  <c:x val="4.4091710758377346E-2"/>
                  <c:y val="-1.28625407113339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BC-4B94-A50E-F4FE60D0A86F}"/>
                </c:ext>
              </c:extLst>
            </c:dLbl>
            <c:dLbl>
              <c:idx val="1"/>
              <c:layout>
                <c:manualLayout>
                  <c:x val="4.850088183421516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FBC-4B94-A50E-F4FE60D0A86F}"/>
                </c:ext>
              </c:extLst>
            </c:dLbl>
            <c:dLbl>
              <c:idx val="2"/>
              <c:layout>
                <c:manualLayout>
                  <c:x val="5.4012345679012343E-2"/>
                  <c:y val="3.215635177833487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BC-4B94-A50E-F4FE60D0A86F}"/>
                </c:ext>
              </c:extLst>
            </c:dLbl>
            <c:dLbl>
              <c:idx val="3"/>
              <c:layout>
                <c:manualLayout>
                  <c:x val="4.7398589065255729E-2"/>
                  <c:y val="-6.431270355666974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FBC-4B94-A50E-F4FE60D0A86F}"/>
                </c:ext>
              </c:extLst>
            </c:dLbl>
            <c:dLbl>
              <c:idx val="4"/>
              <c:layout>
                <c:manualLayout>
                  <c:x val="5.9523809523809444E-2"/>
                  <c:y val="-6.431270355666974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FBC-4B94-A50E-F4FE60D0A86F}"/>
                </c:ext>
              </c:extLst>
            </c:dLbl>
            <c:dLbl>
              <c:idx val="5"/>
              <c:layout>
                <c:manualLayout>
                  <c:x val="6.0626102292768956E-2"/>
                  <c:y val="1.28625407113338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FBC-4B94-A50E-F4FE60D0A86F}"/>
                </c:ext>
              </c:extLst>
            </c:dLbl>
            <c:dLbl>
              <c:idx val="6"/>
              <c:layout>
                <c:manualLayout>
                  <c:x val="6.7239858906525576E-2"/>
                  <c:y val="-1.1790526113558999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FBC-4B94-A50E-F4FE60D0A86F}"/>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Bahnschrift"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Joe Biden as President</c:v>
                </c:pt>
                <c:pt idx="1">
                  <c:v>Democrats in Congress</c:v>
                </c:pt>
                <c:pt idx="2">
                  <c:v>Joe Biden on the issue of preventing violence</c:v>
                </c:pt>
                <c:pt idx="3">
                  <c:v>Joe Biden on the issue of preventing gun violence</c:v>
                </c:pt>
                <c:pt idx="4">
                  <c:v>Republicans in Congress</c:v>
                </c:pt>
                <c:pt idx="5">
                  <c:v>The U.S. Congress and Senate on the issue of preventing gun violence</c:v>
                </c:pt>
                <c:pt idx="6">
                  <c:v>The U.S. Congress and Senate on the issue of preventing violence</c:v>
                </c:pt>
              </c:strCache>
            </c:strRef>
          </c:cat>
          <c:val>
            <c:numRef>
              <c:f>Sheet1!$G$2:$G$8</c:f>
              <c:numCache>
                <c:formatCode>General</c:formatCode>
                <c:ptCount val="7"/>
                <c:pt idx="0">
                  <c:v>-44</c:v>
                </c:pt>
                <c:pt idx="1">
                  <c:v>-51</c:v>
                </c:pt>
                <c:pt idx="2">
                  <c:v>-52</c:v>
                </c:pt>
                <c:pt idx="3">
                  <c:v>-48</c:v>
                </c:pt>
                <c:pt idx="4">
                  <c:v>-60</c:v>
                </c:pt>
                <c:pt idx="5">
                  <c:v>-57</c:v>
                </c:pt>
                <c:pt idx="6">
                  <c:v>-62</c:v>
                </c:pt>
              </c:numCache>
            </c:numRef>
          </c:val>
          <c:extLst>
            <c:ext xmlns:c16="http://schemas.microsoft.com/office/drawing/2014/chart" uri="{C3380CC4-5D6E-409C-BE32-E72D297353CC}">
              <c16:uniqueId val="{00000005-DD94-408D-A11A-F97CC7EFFDDF}"/>
            </c:ext>
          </c:extLst>
        </c:ser>
        <c:dLbls>
          <c:showLegendKey val="0"/>
          <c:showVal val="0"/>
          <c:showCatName val="0"/>
          <c:showSerName val="0"/>
          <c:showPercent val="0"/>
          <c:showBubbleSize val="0"/>
        </c:dLbls>
        <c:gapWidth val="100"/>
        <c:overlap val="100"/>
        <c:axId val="145449472"/>
        <c:axId val="144810560"/>
      </c:barChart>
      <c:catAx>
        <c:axId val="145449472"/>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Bahnschrift" panose="020B0502040204020203" pitchFamily="34" charset="0"/>
                <a:ea typeface="+mn-ea"/>
                <a:cs typeface="+mn-cs"/>
              </a:defRPr>
            </a:pPr>
            <a:endParaRPr lang="en-US"/>
          </a:p>
        </c:txPr>
        <c:crossAx val="144810560"/>
        <c:crosses val="autoZero"/>
        <c:auto val="1"/>
        <c:lblAlgn val="ctr"/>
        <c:lblOffset val="100"/>
        <c:noMultiLvlLbl val="0"/>
      </c:catAx>
      <c:valAx>
        <c:axId val="144810560"/>
        <c:scaling>
          <c:orientation val="minMax"/>
          <c:max val="90"/>
          <c:min val="-100"/>
        </c:scaling>
        <c:delete val="1"/>
        <c:axPos val="t"/>
        <c:numFmt formatCode="General" sourceLinked="1"/>
        <c:majorTickMark val="out"/>
        <c:minorTickMark val="none"/>
        <c:tickLblPos val="nextTo"/>
        <c:crossAx val="145449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3592203308344E-3"/>
          <c:y val="3.2731855139317201E-2"/>
          <c:w val="0.99705260247731875"/>
          <c:h val="0.77077007238098383"/>
        </c:manualLayout>
      </c:layout>
      <c:barChart>
        <c:barDir val="col"/>
        <c:grouping val="clustered"/>
        <c:varyColors val="0"/>
        <c:ser>
          <c:idx val="1"/>
          <c:order val="1"/>
          <c:tx>
            <c:strRef>
              <c:f>Sheet2!$A$3</c:f>
              <c:strCache>
                <c:ptCount val="1"/>
                <c:pt idx="0">
                  <c:v>Total</c:v>
                </c:pt>
              </c:strCache>
            </c:strRef>
          </c:tx>
          <c:spPr>
            <a:solidFill>
              <a:srgbClr val="AFDFFF"/>
            </a:solidFill>
            <a:ln w="3047">
              <a:noFill/>
              <a:prstDash val="solid"/>
            </a:ln>
          </c:spPr>
          <c:invertIfNegative val="0"/>
          <c:dPt>
            <c:idx val="1"/>
            <c:invertIfNegative val="0"/>
            <c:bubble3D val="0"/>
            <c:spPr>
              <a:solidFill>
                <a:srgbClr val="FF9999"/>
              </a:solidFill>
              <a:ln w="3047">
                <a:noFill/>
                <a:prstDash val="solid"/>
              </a:ln>
            </c:spPr>
            <c:extLst>
              <c:ext xmlns:c16="http://schemas.microsoft.com/office/drawing/2014/chart" uri="{C3380CC4-5D6E-409C-BE32-E72D297353CC}">
                <c16:uniqueId val="{00000001-D64C-4872-B9CD-7DFB02F9FBA3}"/>
              </c:ext>
            </c:extLst>
          </c:dPt>
          <c:dPt>
            <c:idx val="2"/>
            <c:invertIfNegative val="0"/>
            <c:bubble3D val="0"/>
            <c:spPr>
              <a:solidFill>
                <a:schemeClr val="bg1">
                  <a:lumMod val="75000"/>
                </a:schemeClr>
              </a:solidFill>
              <a:ln w="3047">
                <a:noFill/>
                <a:prstDash val="solid"/>
              </a:ln>
            </c:spPr>
            <c:extLst>
              <c:ext xmlns:c16="http://schemas.microsoft.com/office/drawing/2014/chart" uri="{C3380CC4-5D6E-409C-BE32-E72D297353CC}">
                <c16:uniqueId val="{00000003-D64C-4872-B9CD-7DFB02F9FBA3}"/>
              </c:ext>
            </c:extLst>
          </c:dPt>
          <c:dPt>
            <c:idx val="5"/>
            <c:invertIfNegative val="0"/>
            <c:bubble3D val="0"/>
            <c:spPr>
              <a:solidFill>
                <a:schemeClr val="accent6">
                  <a:lumMod val="75000"/>
                </a:schemeClr>
              </a:solidFill>
              <a:ln w="3047">
                <a:noFill/>
                <a:prstDash val="solid"/>
              </a:ln>
            </c:spPr>
            <c:extLst>
              <c:ext xmlns:c16="http://schemas.microsoft.com/office/drawing/2014/chart" uri="{C3380CC4-5D6E-409C-BE32-E72D297353CC}">
                <c16:uniqueId val="{00000008-D64C-4872-B9CD-7DFB02F9FBA3}"/>
              </c:ext>
            </c:extLst>
          </c:dPt>
          <c:dPt>
            <c:idx val="6"/>
            <c:invertIfNegative val="0"/>
            <c:bubble3D val="0"/>
            <c:spPr>
              <a:solidFill>
                <a:schemeClr val="tx2">
                  <a:lumMod val="20000"/>
                  <a:lumOff val="80000"/>
                </a:schemeClr>
              </a:solidFill>
              <a:ln w="3047">
                <a:noFill/>
                <a:prstDash val="solid"/>
              </a:ln>
            </c:spPr>
            <c:extLst>
              <c:ext xmlns:c16="http://schemas.microsoft.com/office/drawing/2014/chart" uri="{C3380CC4-5D6E-409C-BE32-E72D297353CC}">
                <c16:uniqueId val="{0000000A-D64C-4872-B9CD-7DFB02F9FBA3}"/>
              </c:ext>
            </c:extLst>
          </c:dPt>
          <c:dPt>
            <c:idx val="7"/>
            <c:invertIfNegative val="0"/>
            <c:bubble3D val="0"/>
            <c:spPr>
              <a:solidFill>
                <a:srgbClr val="FF9999"/>
              </a:solidFill>
              <a:ln w="3047">
                <a:noFill/>
                <a:prstDash val="solid"/>
              </a:ln>
            </c:spPr>
            <c:extLst>
              <c:ext xmlns:c16="http://schemas.microsoft.com/office/drawing/2014/chart" uri="{C3380CC4-5D6E-409C-BE32-E72D297353CC}">
                <c16:uniqueId val="{00000013-F169-4BFF-8EBF-4345C0105CDD}"/>
              </c:ext>
            </c:extLst>
          </c:dPt>
          <c:dPt>
            <c:idx val="8"/>
            <c:invertIfNegative val="0"/>
            <c:bubble3D val="0"/>
            <c:spPr>
              <a:solidFill>
                <a:schemeClr val="bg1">
                  <a:lumMod val="65000"/>
                </a:schemeClr>
              </a:solidFill>
              <a:ln w="3047">
                <a:noFill/>
                <a:prstDash val="solid"/>
              </a:ln>
            </c:spPr>
            <c:extLst>
              <c:ext xmlns:c16="http://schemas.microsoft.com/office/drawing/2014/chart" uri="{C3380CC4-5D6E-409C-BE32-E72D297353CC}">
                <c16:uniqueId val="{00000014-F169-4BFF-8EBF-4345C0105CDD}"/>
              </c:ext>
            </c:extLst>
          </c:dPt>
          <c:dLbls>
            <c:spPr>
              <a:noFill/>
              <a:ln w="24374">
                <a:noFill/>
              </a:ln>
            </c:spPr>
            <c:txPr>
              <a:bodyPr/>
              <a:lstStyle/>
              <a:p>
                <a:pPr>
                  <a:defRPr sz="20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Support</c:v>
                </c:pt>
                <c:pt idx="1">
                  <c:v>Oppose</c:v>
                </c:pt>
                <c:pt idx="2">
                  <c:v>Undecided</c:v>
                </c:pt>
              </c:strCache>
            </c:strRef>
          </c:cat>
          <c:val>
            <c:numRef>
              <c:f>Sheet2!$B$3:$D$3</c:f>
              <c:numCache>
                <c:formatCode>General</c:formatCode>
                <c:ptCount val="3"/>
                <c:pt idx="0">
                  <c:v>69</c:v>
                </c:pt>
                <c:pt idx="1">
                  <c:v>23</c:v>
                </c:pt>
                <c:pt idx="2">
                  <c:v>8</c:v>
                </c:pt>
              </c:numCache>
            </c:numRef>
          </c:val>
          <c:extLst>
            <c:ext xmlns:c16="http://schemas.microsoft.com/office/drawing/2014/chart" uri="{C3380CC4-5D6E-409C-BE32-E72D297353CC}">
              <c16:uniqueId val="{0000000B-D64C-4872-B9CD-7DFB02F9FBA3}"/>
            </c:ext>
          </c:extLst>
        </c:ser>
        <c:dLbls>
          <c:showLegendKey val="0"/>
          <c:showVal val="1"/>
          <c:showCatName val="0"/>
          <c:showSerName val="0"/>
          <c:showPercent val="0"/>
          <c:showBubbleSize val="0"/>
        </c:dLbls>
        <c:gapWidth val="60"/>
        <c:axId val="732139616"/>
        <c:axId val="736547272"/>
      </c:barChart>
      <c:barChart>
        <c:barDir val="col"/>
        <c:grouping val="clustered"/>
        <c:varyColors val="0"/>
        <c:ser>
          <c:idx val="0"/>
          <c:order val="0"/>
          <c:tx>
            <c:strRef>
              <c:f>Sheet2!$A$2</c:f>
              <c:strCache>
                <c:ptCount val="1"/>
                <c:pt idx="0">
                  <c:v>Strong</c:v>
                </c:pt>
              </c:strCache>
            </c:strRef>
          </c:tx>
          <c:spPr>
            <a:solidFill>
              <a:schemeClr val="accent1"/>
            </a:solidFill>
            <a:ln w="12187">
              <a:noFill/>
              <a:prstDash val="solid"/>
            </a:ln>
          </c:spPr>
          <c:invertIfNegative val="0"/>
          <c:dPt>
            <c:idx val="0"/>
            <c:invertIfNegative val="0"/>
            <c:bubble3D val="0"/>
            <c:spPr>
              <a:solidFill>
                <a:srgbClr val="0085B4"/>
              </a:solidFill>
              <a:ln w="12187">
                <a:noFill/>
                <a:prstDash val="solid"/>
              </a:ln>
            </c:spPr>
            <c:extLst>
              <c:ext xmlns:c16="http://schemas.microsoft.com/office/drawing/2014/chart" uri="{C3380CC4-5D6E-409C-BE32-E72D297353CC}">
                <c16:uniqueId val="{0000000D-D64C-4872-B9CD-7DFB02F9FBA3}"/>
              </c:ext>
            </c:extLst>
          </c:dPt>
          <c:dPt>
            <c:idx val="1"/>
            <c:invertIfNegative val="0"/>
            <c:bubble3D val="0"/>
            <c:spPr>
              <a:solidFill>
                <a:srgbClr val="FF0000"/>
              </a:solidFill>
              <a:ln w="12187">
                <a:noFill/>
                <a:prstDash val="solid"/>
              </a:ln>
            </c:spPr>
            <c:extLst>
              <c:ext xmlns:c16="http://schemas.microsoft.com/office/drawing/2014/chart" uri="{C3380CC4-5D6E-409C-BE32-E72D297353CC}">
                <c16:uniqueId val="{0000000E-D64C-4872-B9CD-7DFB02F9FBA3}"/>
              </c:ext>
            </c:extLst>
          </c:dPt>
          <c:dPt>
            <c:idx val="2"/>
            <c:invertIfNegative val="0"/>
            <c:bubble3D val="0"/>
            <c:spPr>
              <a:solidFill>
                <a:schemeClr val="accent5">
                  <a:lumMod val="75000"/>
                </a:schemeClr>
              </a:solidFill>
              <a:ln w="12187">
                <a:noFill/>
                <a:prstDash val="solid"/>
              </a:ln>
            </c:spPr>
            <c:extLst>
              <c:ext xmlns:c16="http://schemas.microsoft.com/office/drawing/2014/chart" uri="{C3380CC4-5D6E-409C-BE32-E72D297353CC}">
                <c16:uniqueId val="{00000013-D64C-4872-B9CD-7DFB02F9FBA3}"/>
              </c:ext>
            </c:extLst>
          </c:dPt>
          <c:dPt>
            <c:idx val="5"/>
            <c:invertIfNegative val="0"/>
            <c:bubble3D val="0"/>
            <c:extLst>
              <c:ext xmlns:c16="http://schemas.microsoft.com/office/drawing/2014/chart" uri="{C3380CC4-5D6E-409C-BE32-E72D297353CC}">
                <c16:uniqueId val="{00000011-D64C-4872-B9CD-7DFB02F9FBA3}"/>
              </c:ext>
            </c:extLst>
          </c:dPt>
          <c:dPt>
            <c:idx val="6"/>
            <c:invertIfNegative val="0"/>
            <c:bubble3D val="0"/>
            <c:spPr>
              <a:solidFill>
                <a:schemeClr val="tx2"/>
              </a:solidFill>
              <a:ln w="12187">
                <a:noFill/>
                <a:prstDash val="solid"/>
              </a:ln>
            </c:spPr>
            <c:extLst>
              <c:ext xmlns:c16="http://schemas.microsoft.com/office/drawing/2014/chart" uri="{C3380CC4-5D6E-409C-BE32-E72D297353CC}">
                <c16:uniqueId val="{00000012-D64C-4872-B9CD-7DFB02F9FBA3}"/>
              </c:ext>
            </c:extLst>
          </c:dPt>
          <c:dPt>
            <c:idx val="7"/>
            <c:invertIfNegative val="0"/>
            <c:bubble3D val="0"/>
            <c:spPr>
              <a:solidFill>
                <a:srgbClr val="FF0000"/>
              </a:solidFill>
              <a:ln w="12187">
                <a:noFill/>
                <a:prstDash val="solid"/>
              </a:ln>
            </c:spPr>
            <c:extLst>
              <c:ext xmlns:c16="http://schemas.microsoft.com/office/drawing/2014/chart" uri="{C3380CC4-5D6E-409C-BE32-E72D297353CC}">
                <c16:uniqueId val="{00000012-F169-4BFF-8EBF-4345C0105CDD}"/>
              </c:ext>
            </c:extLst>
          </c:dPt>
          <c:dLbls>
            <c:dLbl>
              <c:idx val="1"/>
              <c:layout>
                <c:manualLayout>
                  <c:x val="-1.2667239983953499E-3"/>
                  <c:y val="0.1808719525969174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64C-4872-B9CD-7DFB02F9FBA3}"/>
                </c:ext>
              </c:extLst>
            </c:dLbl>
            <c:dLbl>
              <c:idx val="6"/>
              <c:dLblPos val="ctr"/>
              <c:showLegendKey val="0"/>
              <c:showVal val="1"/>
              <c:showCatName val="0"/>
              <c:showSerName val="0"/>
              <c:showPercent val="0"/>
              <c:showBubbleSize val="0"/>
              <c:extLst>
                <c:ext xmlns:c15="http://schemas.microsoft.com/office/drawing/2012/chart" uri="{CE6537A1-D6FC-4f65-9D91-7224C49458BB}">
                  <c15:layout>
                    <c:manualLayout>
                      <c:w val="4.1430560086456701E-2"/>
                      <c:h val="8.1496281361463002E-2"/>
                    </c:manualLayout>
                  </c15:layout>
                </c:ext>
                <c:ext xmlns:c16="http://schemas.microsoft.com/office/drawing/2014/chart" uri="{C3380CC4-5D6E-409C-BE32-E72D297353CC}">
                  <c16:uniqueId val="{00000012-D64C-4872-B9CD-7DFB02F9FBA3}"/>
                </c:ext>
              </c:extLst>
            </c:dLbl>
            <c:spPr>
              <a:noFill/>
              <a:ln w="24374">
                <a:noFill/>
              </a:ln>
              <a:effectLst/>
            </c:spPr>
            <c:txPr>
              <a:bodyPr wrap="square" lIns="38100" tIns="19050" rIns="38100" bIns="19050" anchor="ctr">
                <a:spAutoFit/>
              </a:bodyPr>
              <a:lstStyle/>
              <a:p>
                <a:pPr>
                  <a:defRPr sz="20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Support</c:v>
                </c:pt>
                <c:pt idx="1">
                  <c:v>Oppose</c:v>
                </c:pt>
                <c:pt idx="2">
                  <c:v>Undecided</c:v>
                </c:pt>
              </c:strCache>
            </c:strRef>
          </c:cat>
          <c:val>
            <c:numRef>
              <c:f>Sheet2!$B$2:$D$2</c:f>
              <c:numCache>
                <c:formatCode>General</c:formatCode>
                <c:ptCount val="3"/>
                <c:pt idx="0">
                  <c:v>52</c:v>
                </c:pt>
                <c:pt idx="1">
                  <c:v>15</c:v>
                </c:pt>
              </c:numCache>
            </c:numRef>
          </c:val>
          <c:extLst>
            <c:ext xmlns:c16="http://schemas.microsoft.com/office/drawing/2014/chart" uri="{C3380CC4-5D6E-409C-BE32-E72D297353CC}">
              <c16:uniqueId val="{00000014-D64C-4872-B9CD-7DFB02F9FBA3}"/>
            </c:ext>
          </c:extLst>
        </c:ser>
        <c:dLbls>
          <c:showLegendKey val="0"/>
          <c:showVal val="1"/>
          <c:showCatName val="0"/>
          <c:showSerName val="0"/>
          <c:showPercent val="0"/>
          <c:showBubbleSize val="0"/>
        </c:dLbls>
        <c:gapWidth val="60"/>
        <c:axId val="736547664"/>
        <c:axId val="736548056"/>
      </c:barChart>
      <c:catAx>
        <c:axId val="73213961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200" b="1" i="0" u="none" strike="noStrike" baseline="0">
                <a:solidFill>
                  <a:schemeClr val="tx1"/>
                </a:solidFill>
                <a:latin typeface="Bahnschrift" panose="020B0502040204020203" pitchFamily="34" charset="0"/>
                <a:ea typeface="Calibri"/>
                <a:cs typeface="Calibri"/>
              </a:defRPr>
            </a:pPr>
            <a:endParaRPr lang="en-US"/>
          </a:p>
        </c:txPr>
        <c:crossAx val="736547272"/>
        <c:crosses val="autoZero"/>
        <c:auto val="1"/>
        <c:lblAlgn val="ctr"/>
        <c:lblOffset val="100"/>
        <c:tickLblSkip val="1"/>
        <c:tickMarkSkip val="1"/>
        <c:noMultiLvlLbl val="0"/>
      </c:catAx>
      <c:valAx>
        <c:axId val="736547272"/>
        <c:scaling>
          <c:orientation val="minMax"/>
          <c:max val="85"/>
          <c:min val="0"/>
        </c:scaling>
        <c:delete val="1"/>
        <c:axPos val="l"/>
        <c:numFmt formatCode="General" sourceLinked="1"/>
        <c:majorTickMark val="out"/>
        <c:minorTickMark val="none"/>
        <c:tickLblPos val="nextTo"/>
        <c:crossAx val="732139616"/>
        <c:crosses val="autoZero"/>
        <c:crossBetween val="between"/>
      </c:valAx>
      <c:catAx>
        <c:axId val="736547664"/>
        <c:scaling>
          <c:orientation val="minMax"/>
        </c:scaling>
        <c:delete val="1"/>
        <c:axPos val="b"/>
        <c:numFmt formatCode="General" sourceLinked="1"/>
        <c:majorTickMark val="out"/>
        <c:minorTickMark val="none"/>
        <c:tickLblPos val="nextTo"/>
        <c:crossAx val="736548056"/>
        <c:crosses val="autoZero"/>
        <c:auto val="1"/>
        <c:lblAlgn val="ctr"/>
        <c:lblOffset val="100"/>
        <c:noMultiLvlLbl val="0"/>
      </c:catAx>
      <c:valAx>
        <c:axId val="736548056"/>
        <c:scaling>
          <c:orientation val="minMax"/>
          <c:max val="50"/>
        </c:scaling>
        <c:delete val="1"/>
        <c:axPos val="r"/>
        <c:numFmt formatCode="General" sourceLinked="1"/>
        <c:majorTickMark val="out"/>
        <c:minorTickMark val="none"/>
        <c:tickLblPos val="nextTo"/>
        <c:crossAx val="736547664"/>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3592203308344E-3"/>
          <c:y val="3.2731855139317201E-2"/>
          <c:w val="0.99705260247731875"/>
          <c:h val="0.77077007238098383"/>
        </c:manualLayout>
      </c:layout>
      <c:barChart>
        <c:barDir val="col"/>
        <c:grouping val="clustered"/>
        <c:varyColors val="0"/>
        <c:ser>
          <c:idx val="1"/>
          <c:order val="1"/>
          <c:tx>
            <c:strRef>
              <c:f>Sheet2!$A$3</c:f>
              <c:strCache>
                <c:ptCount val="1"/>
                <c:pt idx="0">
                  <c:v>Total</c:v>
                </c:pt>
              </c:strCache>
            </c:strRef>
          </c:tx>
          <c:spPr>
            <a:solidFill>
              <a:srgbClr val="AFDFFF"/>
            </a:solidFill>
            <a:ln w="3047">
              <a:noFill/>
              <a:prstDash val="solid"/>
            </a:ln>
          </c:spPr>
          <c:invertIfNegative val="0"/>
          <c:dPt>
            <c:idx val="1"/>
            <c:invertIfNegative val="0"/>
            <c:bubble3D val="0"/>
            <c:spPr>
              <a:solidFill>
                <a:srgbClr val="FF9999"/>
              </a:solidFill>
              <a:ln w="3047">
                <a:noFill/>
                <a:prstDash val="solid"/>
              </a:ln>
            </c:spPr>
            <c:extLst>
              <c:ext xmlns:c16="http://schemas.microsoft.com/office/drawing/2014/chart" uri="{C3380CC4-5D6E-409C-BE32-E72D297353CC}">
                <c16:uniqueId val="{00000001-E6A6-4C48-99C9-29C7145E7257}"/>
              </c:ext>
            </c:extLst>
          </c:dPt>
          <c:dPt>
            <c:idx val="2"/>
            <c:invertIfNegative val="0"/>
            <c:bubble3D val="0"/>
            <c:spPr>
              <a:solidFill>
                <a:schemeClr val="bg1">
                  <a:lumMod val="75000"/>
                </a:schemeClr>
              </a:solidFill>
              <a:ln w="3047">
                <a:noFill/>
                <a:prstDash val="solid"/>
              </a:ln>
            </c:spPr>
            <c:extLst>
              <c:ext xmlns:c16="http://schemas.microsoft.com/office/drawing/2014/chart" uri="{C3380CC4-5D6E-409C-BE32-E72D297353CC}">
                <c16:uniqueId val="{00000003-E6A6-4C48-99C9-29C7145E7257}"/>
              </c:ext>
            </c:extLst>
          </c:dPt>
          <c:dPt>
            <c:idx val="5"/>
            <c:invertIfNegative val="0"/>
            <c:bubble3D val="0"/>
            <c:spPr>
              <a:solidFill>
                <a:schemeClr val="accent6">
                  <a:lumMod val="75000"/>
                </a:schemeClr>
              </a:solidFill>
              <a:ln w="3047">
                <a:noFill/>
                <a:prstDash val="solid"/>
              </a:ln>
            </c:spPr>
            <c:extLst>
              <c:ext xmlns:c16="http://schemas.microsoft.com/office/drawing/2014/chart" uri="{C3380CC4-5D6E-409C-BE32-E72D297353CC}">
                <c16:uniqueId val="{00000005-E6A6-4C48-99C9-29C7145E7257}"/>
              </c:ext>
            </c:extLst>
          </c:dPt>
          <c:dPt>
            <c:idx val="6"/>
            <c:invertIfNegative val="0"/>
            <c:bubble3D val="0"/>
            <c:spPr>
              <a:solidFill>
                <a:schemeClr val="tx2">
                  <a:lumMod val="20000"/>
                  <a:lumOff val="80000"/>
                </a:schemeClr>
              </a:solidFill>
              <a:ln w="3047">
                <a:noFill/>
                <a:prstDash val="solid"/>
              </a:ln>
            </c:spPr>
            <c:extLst>
              <c:ext xmlns:c16="http://schemas.microsoft.com/office/drawing/2014/chart" uri="{C3380CC4-5D6E-409C-BE32-E72D297353CC}">
                <c16:uniqueId val="{00000007-E6A6-4C48-99C9-29C7145E7257}"/>
              </c:ext>
            </c:extLst>
          </c:dPt>
          <c:dPt>
            <c:idx val="7"/>
            <c:invertIfNegative val="0"/>
            <c:bubble3D val="0"/>
            <c:spPr>
              <a:solidFill>
                <a:srgbClr val="FF9999"/>
              </a:solidFill>
              <a:ln w="3047">
                <a:noFill/>
                <a:prstDash val="solid"/>
              </a:ln>
            </c:spPr>
            <c:extLst>
              <c:ext xmlns:c16="http://schemas.microsoft.com/office/drawing/2014/chart" uri="{C3380CC4-5D6E-409C-BE32-E72D297353CC}">
                <c16:uniqueId val="{00000009-E6A6-4C48-99C9-29C7145E7257}"/>
              </c:ext>
            </c:extLst>
          </c:dPt>
          <c:dPt>
            <c:idx val="8"/>
            <c:invertIfNegative val="0"/>
            <c:bubble3D val="0"/>
            <c:spPr>
              <a:solidFill>
                <a:schemeClr val="bg1">
                  <a:lumMod val="65000"/>
                </a:schemeClr>
              </a:solidFill>
              <a:ln w="3047">
                <a:noFill/>
                <a:prstDash val="solid"/>
              </a:ln>
            </c:spPr>
            <c:extLst>
              <c:ext xmlns:c16="http://schemas.microsoft.com/office/drawing/2014/chart" uri="{C3380CC4-5D6E-409C-BE32-E72D297353CC}">
                <c16:uniqueId val="{0000000B-E6A6-4C48-99C9-29C7145E7257}"/>
              </c:ext>
            </c:extLst>
          </c:dPt>
          <c:dLbls>
            <c:spPr>
              <a:noFill/>
              <a:ln w="24374">
                <a:noFill/>
              </a:ln>
            </c:spPr>
            <c:txPr>
              <a:bodyPr/>
              <a:lstStyle/>
              <a:p>
                <a:pPr>
                  <a:defRPr sz="2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More likely</c:v>
                </c:pt>
                <c:pt idx="1">
                  <c:v>Less likely</c:v>
                </c:pt>
                <c:pt idx="2">
                  <c:v>No difference</c:v>
                </c:pt>
              </c:strCache>
            </c:strRef>
          </c:cat>
          <c:val>
            <c:numRef>
              <c:f>Sheet2!$B$3:$D$3</c:f>
              <c:numCache>
                <c:formatCode>General</c:formatCode>
                <c:ptCount val="3"/>
                <c:pt idx="0">
                  <c:v>64</c:v>
                </c:pt>
                <c:pt idx="1">
                  <c:v>17</c:v>
                </c:pt>
                <c:pt idx="2">
                  <c:v>19</c:v>
                </c:pt>
              </c:numCache>
            </c:numRef>
          </c:val>
          <c:extLst>
            <c:ext xmlns:c16="http://schemas.microsoft.com/office/drawing/2014/chart" uri="{C3380CC4-5D6E-409C-BE32-E72D297353CC}">
              <c16:uniqueId val="{0000000C-E6A6-4C48-99C9-29C7145E7257}"/>
            </c:ext>
          </c:extLst>
        </c:ser>
        <c:dLbls>
          <c:showLegendKey val="0"/>
          <c:showVal val="1"/>
          <c:showCatName val="0"/>
          <c:showSerName val="0"/>
          <c:showPercent val="0"/>
          <c:showBubbleSize val="0"/>
        </c:dLbls>
        <c:gapWidth val="60"/>
        <c:axId val="732139616"/>
        <c:axId val="736547272"/>
      </c:barChart>
      <c:barChart>
        <c:barDir val="col"/>
        <c:grouping val="clustered"/>
        <c:varyColors val="0"/>
        <c:ser>
          <c:idx val="0"/>
          <c:order val="0"/>
          <c:tx>
            <c:strRef>
              <c:f>Sheet2!$A$2</c:f>
              <c:strCache>
                <c:ptCount val="1"/>
                <c:pt idx="0">
                  <c:v>Strong</c:v>
                </c:pt>
              </c:strCache>
            </c:strRef>
          </c:tx>
          <c:spPr>
            <a:solidFill>
              <a:schemeClr val="accent1"/>
            </a:solidFill>
            <a:ln w="12187">
              <a:noFill/>
              <a:prstDash val="solid"/>
            </a:ln>
          </c:spPr>
          <c:invertIfNegative val="0"/>
          <c:dPt>
            <c:idx val="0"/>
            <c:invertIfNegative val="0"/>
            <c:bubble3D val="0"/>
            <c:spPr>
              <a:solidFill>
                <a:srgbClr val="0085B4"/>
              </a:solidFill>
              <a:ln w="12187">
                <a:noFill/>
                <a:prstDash val="solid"/>
              </a:ln>
            </c:spPr>
            <c:extLst>
              <c:ext xmlns:c16="http://schemas.microsoft.com/office/drawing/2014/chart" uri="{C3380CC4-5D6E-409C-BE32-E72D297353CC}">
                <c16:uniqueId val="{0000000E-E6A6-4C48-99C9-29C7145E7257}"/>
              </c:ext>
            </c:extLst>
          </c:dPt>
          <c:dPt>
            <c:idx val="1"/>
            <c:invertIfNegative val="0"/>
            <c:bubble3D val="0"/>
            <c:spPr>
              <a:solidFill>
                <a:srgbClr val="FF0000"/>
              </a:solidFill>
              <a:ln w="12187">
                <a:noFill/>
                <a:prstDash val="solid"/>
              </a:ln>
            </c:spPr>
            <c:extLst>
              <c:ext xmlns:c16="http://schemas.microsoft.com/office/drawing/2014/chart" uri="{C3380CC4-5D6E-409C-BE32-E72D297353CC}">
                <c16:uniqueId val="{00000010-E6A6-4C48-99C9-29C7145E7257}"/>
              </c:ext>
            </c:extLst>
          </c:dPt>
          <c:dPt>
            <c:idx val="2"/>
            <c:invertIfNegative val="0"/>
            <c:bubble3D val="0"/>
            <c:spPr>
              <a:solidFill>
                <a:schemeClr val="accent5">
                  <a:lumMod val="75000"/>
                </a:schemeClr>
              </a:solidFill>
              <a:ln w="12187">
                <a:noFill/>
                <a:prstDash val="solid"/>
              </a:ln>
            </c:spPr>
            <c:extLst>
              <c:ext xmlns:c16="http://schemas.microsoft.com/office/drawing/2014/chart" uri="{C3380CC4-5D6E-409C-BE32-E72D297353CC}">
                <c16:uniqueId val="{00000012-E6A6-4C48-99C9-29C7145E7257}"/>
              </c:ext>
            </c:extLst>
          </c:dPt>
          <c:dPt>
            <c:idx val="5"/>
            <c:invertIfNegative val="0"/>
            <c:bubble3D val="0"/>
            <c:extLst>
              <c:ext xmlns:c16="http://schemas.microsoft.com/office/drawing/2014/chart" uri="{C3380CC4-5D6E-409C-BE32-E72D297353CC}">
                <c16:uniqueId val="{00000013-E6A6-4C48-99C9-29C7145E7257}"/>
              </c:ext>
            </c:extLst>
          </c:dPt>
          <c:dPt>
            <c:idx val="6"/>
            <c:invertIfNegative val="0"/>
            <c:bubble3D val="0"/>
            <c:spPr>
              <a:solidFill>
                <a:schemeClr val="tx2"/>
              </a:solidFill>
              <a:ln w="12187">
                <a:noFill/>
                <a:prstDash val="solid"/>
              </a:ln>
            </c:spPr>
            <c:extLst>
              <c:ext xmlns:c16="http://schemas.microsoft.com/office/drawing/2014/chart" uri="{C3380CC4-5D6E-409C-BE32-E72D297353CC}">
                <c16:uniqueId val="{00000015-E6A6-4C48-99C9-29C7145E7257}"/>
              </c:ext>
            </c:extLst>
          </c:dPt>
          <c:dPt>
            <c:idx val="7"/>
            <c:invertIfNegative val="0"/>
            <c:bubble3D val="0"/>
            <c:spPr>
              <a:solidFill>
                <a:srgbClr val="FF0000"/>
              </a:solidFill>
              <a:ln w="12187">
                <a:noFill/>
                <a:prstDash val="solid"/>
              </a:ln>
            </c:spPr>
            <c:extLst>
              <c:ext xmlns:c16="http://schemas.microsoft.com/office/drawing/2014/chart" uri="{C3380CC4-5D6E-409C-BE32-E72D297353CC}">
                <c16:uniqueId val="{00000017-E6A6-4C48-99C9-29C7145E7257}"/>
              </c:ext>
            </c:extLst>
          </c:dPt>
          <c:dLbls>
            <c:dLbl>
              <c:idx val="1"/>
              <c:layout>
                <c:manualLayout>
                  <c:x val="-1.2667241247410537E-3"/>
                  <c:y val="0.1050125810674215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6A6-4C48-99C9-29C7145E7257}"/>
                </c:ext>
              </c:extLst>
            </c:dLbl>
            <c:dLbl>
              <c:idx val="6"/>
              <c:dLblPos val="ctr"/>
              <c:showLegendKey val="0"/>
              <c:showVal val="1"/>
              <c:showCatName val="0"/>
              <c:showSerName val="0"/>
              <c:showPercent val="0"/>
              <c:showBubbleSize val="0"/>
              <c:extLst>
                <c:ext xmlns:c15="http://schemas.microsoft.com/office/drawing/2012/chart" uri="{CE6537A1-D6FC-4f65-9D91-7224C49458BB}">
                  <c15:layout>
                    <c:manualLayout>
                      <c:w val="4.1430560086456701E-2"/>
                      <c:h val="8.1496281361463002E-2"/>
                    </c:manualLayout>
                  </c15:layout>
                </c:ext>
                <c:ext xmlns:c16="http://schemas.microsoft.com/office/drawing/2014/chart" uri="{C3380CC4-5D6E-409C-BE32-E72D297353CC}">
                  <c16:uniqueId val="{00000015-E6A6-4C48-99C9-29C7145E7257}"/>
                </c:ext>
              </c:extLst>
            </c:dLbl>
            <c:spPr>
              <a:noFill/>
              <a:ln w="24374">
                <a:noFill/>
              </a:ln>
              <a:effectLst/>
            </c:spPr>
            <c:txPr>
              <a:bodyPr wrap="square" lIns="38100" tIns="19050" rIns="38100" bIns="19050" anchor="ctr">
                <a:spAutoFit/>
              </a:bodyPr>
              <a:lstStyle/>
              <a:p>
                <a:pPr>
                  <a:defRPr sz="2351"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More likely</c:v>
                </c:pt>
                <c:pt idx="1">
                  <c:v>Less likely</c:v>
                </c:pt>
                <c:pt idx="2">
                  <c:v>No difference</c:v>
                </c:pt>
              </c:strCache>
            </c:strRef>
          </c:cat>
          <c:val>
            <c:numRef>
              <c:f>Sheet2!$B$2:$D$2</c:f>
              <c:numCache>
                <c:formatCode>General</c:formatCode>
                <c:ptCount val="3"/>
                <c:pt idx="0">
                  <c:v>31</c:v>
                </c:pt>
                <c:pt idx="1">
                  <c:v>11</c:v>
                </c:pt>
              </c:numCache>
            </c:numRef>
          </c:val>
          <c:extLst>
            <c:ext xmlns:c16="http://schemas.microsoft.com/office/drawing/2014/chart" uri="{C3380CC4-5D6E-409C-BE32-E72D297353CC}">
              <c16:uniqueId val="{00000018-E6A6-4C48-99C9-29C7145E7257}"/>
            </c:ext>
          </c:extLst>
        </c:ser>
        <c:dLbls>
          <c:showLegendKey val="0"/>
          <c:showVal val="1"/>
          <c:showCatName val="0"/>
          <c:showSerName val="0"/>
          <c:showPercent val="0"/>
          <c:showBubbleSize val="0"/>
        </c:dLbls>
        <c:gapWidth val="60"/>
        <c:axId val="736547664"/>
        <c:axId val="736548056"/>
      </c:barChart>
      <c:catAx>
        <c:axId val="73213961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800" b="1" i="0" u="none" strike="noStrike" baseline="0">
                <a:solidFill>
                  <a:schemeClr val="tx1"/>
                </a:solidFill>
                <a:latin typeface="Bahnschrift" panose="020B0502040204020203" pitchFamily="34" charset="0"/>
                <a:ea typeface="Calibri"/>
                <a:cs typeface="Calibri"/>
              </a:defRPr>
            </a:pPr>
            <a:endParaRPr lang="en-US"/>
          </a:p>
        </c:txPr>
        <c:crossAx val="736547272"/>
        <c:crosses val="autoZero"/>
        <c:auto val="1"/>
        <c:lblAlgn val="ctr"/>
        <c:lblOffset val="100"/>
        <c:tickLblSkip val="1"/>
        <c:tickMarkSkip val="1"/>
        <c:noMultiLvlLbl val="0"/>
      </c:catAx>
      <c:valAx>
        <c:axId val="736547272"/>
        <c:scaling>
          <c:orientation val="minMax"/>
          <c:max val="85"/>
          <c:min val="0"/>
        </c:scaling>
        <c:delete val="1"/>
        <c:axPos val="l"/>
        <c:numFmt formatCode="General" sourceLinked="1"/>
        <c:majorTickMark val="out"/>
        <c:minorTickMark val="none"/>
        <c:tickLblPos val="nextTo"/>
        <c:crossAx val="732139616"/>
        <c:crosses val="autoZero"/>
        <c:crossBetween val="between"/>
      </c:valAx>
      <c:catAx>
        <c:axId val="736547664"/>
        <c:scaling>
          <c:orientation val="minMax"/>
        </c:scaling>
        <c:delete val="1"/>
        <c:axPos val="b"/>
        <c:numFmt formatCode="General" sourceLinked="1"/>
        <c:majorTickMark val="out"/>
        <c:minorTickMark val="none"/>
        <c:tickLblPos val="nextTo"/>
        <c:crossAx val="736548056"/>
        <c:crosses val="autoZero"/>
        <c:auto val="1"/>
        <c:lblAlgn val="ctr"/>
        <c:lblOffset val="100"/>
        <c:noMultiLvlLbl val="0"/>
      </c:catAx>
      <c:valAx>
        <c:axId val="736548056"/>
        <c:scaling>
          <c:orientation val="minMax"/>
          <c:max val="50"/>
        </c:scaling>
        <c:delete val="1"/>
        <c:axPos val="r"/>
        <c:numFmt formatCode="General" sourceLinked="1"/>
        <c:majorTickMark val="out"/>
        <c:minorTickMark val="none"/>
        <c:tickLblPos val="nextTo"/>
        <c:crossAx val="736547664"/>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3592203308344E-3"/>
          <c:y val="3.2731855139317201E-2"/>
          <c:w val="0.99705260247731875"/>
          <c:h val="0.77077007238098383"/>
        </c:manualLayout>
      </c:layout>
      <c:barChart>
        <c:barDir val="col"/>
        <c:grouping val="clustered"/>
        <c:varyColors val="0"/>
        <c:ser>
          <c:idx val="1"/>
          <c:order val="1"/>
          <c:tx>
            <c:strRef>
              <c:f>Sheet2!$A$3</c:f>
              <c:strCache>
                <c:ptCount val="1"/>
                <c:pt idx="0">
                  <c:v>Total</c:v>
                </c:pt>
              </c:strCache>
            </c:strRef>
          </c:tx>
          <c:spPr>
            <a:solidFill>
              <a:srgbClr val="AFDFFF"/>
            </a:solidFill>
            <a:ln w="3047">
              <a:noFill/>
              <a:prstDash val="solid"/>
            </a:ln>
          </c:spPr>
          <c:invertIfNegative val="0"/>
          <c:dPt>
            <c:idx val="1"/>
            <c:invertIfNegative val="0"/>
            <c:bubble3D val="0"/>
            <c:spPr>
              <a:solidFill>
                <a:srgbClr val="FF9999"/>
              </a:solidFill>
              <a:ln w="3047">
                <a:noFill/>
                <a:prstDash val="solid"/>
              </a:ln>
            </c:spPr>
            <c:extLst>
              <c:ext xmlns:c16="http://schemas.microsoft.com/office/drawing/2014/chart" uri="{C3380CC4-5D6E-409C-BE32-E72D297353CC}">
                <c16:uniqueId val="{00000001-D64C-4872-B9CD-7DFB02F9FBA3}"/>
              </c:ext>
            </c:extLst>
          </c:dPt>
          <c:dPt>
            <c:idx val="2"/>
            <c:invertIfNegative val="0"/>
            <c:bubble3D val="0"/>
            <c:spPr>
              <a:solidFill>
                <a:schemeClr val="bg1">
                  <a:lumMod val="75000"/>
                </a:schemeClr>
              </a:solidFill>
              <a:ln w="3047">
                <a:noFill/>
                <a:prstDash val="solid"/>
              </a:ln>
            </c:spPr>
            <c:extLst>
              <c:ext xmlns:c16="http://schemas.microsoft.com/office/drawing/2014/chart" uri="{C3380CC4-5D6E-409C-BE32-E72D297353CC}">
                <c16:uniqueId val="{00000003-D64C-4872-B9CD-7DFB02F9FBA3}"/>
              </c:ext>
            </c:extLst>
          </c:dPt>
          <c:dPt>
            <c:idx val="5"/>
            <c:invertIfNegative val="0"/>
            <c:bubble3D val="0"/>
            <c:spPr>
              <a:solidFill>
                <a:schemeClr val="accent6">
                  <a:lumMod val="75000"/>
                </a:schemeClr>
              </a:solidFill>
              <a:ln w="3047">
                <a:noFill/>
                <a:prstDash val="solid"/>
              </a:ln>
            </c:spPr>
            <c:extLst>
              <c:ext xmlns:c16="http://schemas.microsoft.com/office/drawing/2014/chart" uri="{C3380CC4-5D6E-409C-BE32-E72D297353CC}">
                <c16:uniqueId val="{00000008-D64C-4872-B9CD-7DFB02F9FBA3}"/>
              </c:ext>
            </c:extLst>
          </c:dPt>
          <c:dPt>
            <c:idx val="6"/>
            <c:invertIfNegative val="0"/>
            <c:bubble3D val="0"/>
            <c:spPr>
              <a:solidFill>
                <a:schemeClr val="tx2">
                  <a:lumMod val="20000"/>
                  <a:lumOff val="80000"/>
                </a:schemeClr>
              </a:solidFill>
              <a:ln w="3047">
                <a:noFill/>
                <a:prstDash val="solid"/>
              </a:ln>
            </c:spPr>
            <c:extLst>
              <c:ext xmlns:c16="http://schemas.microsoft.com/office/drawing/2014/chart" uri="{C3380CC4-5D6E-409C-BE32-E72D297353CC}">
                <c16:uniqueId val="{0000000A-D64C-4872-B9CD-7DFB02F9FBA3}"/>
              </c:ext>
            </c:extLst>
          </c:dPt>
          <c:dPt>
            <c:idx val="7"/>
            <c:invertIfNegative val="0"/>
            <c:bubble3D val="0"/>
            <c:spPr>
              <a:solidFill>
                <a:srgbClr val="FF9999"/>
              </a:solidFill>
              <a:ln w="3047">
                <a:noFill/>
                <a:prstDash val="solid"/>
              </a:ln>
            </c:spPr>
            <c:extLst>
              <c:ext xmlns:c16="http://schemas.microsoft.com/office/drawing/2014/chart" uri="{C3380CC4-5D6E-409C-BE32-E72D297353CC}">
                <c16:uniqueId val="{00000013-F169-4BFF-8EBF-4345C0105CDD}"/>
              </c:ext>
            </c:extLst>
          </c:dPt>
          <c:dPt>
            <c:idx val="8"/>
            <c:invertIfNegative val="0"/>
            <c:bubble3D val="0"/>
            <c:spPr>
              <a:solidFill>
                <a:schemeClr val="bg1">
                  <a:lumMod val="65000"/>
                </a:schemeClr>
              </a:solidFill>
              <a:ln w="3047">
                <a:noFill/>
                <a:prstDash val="solid"/>
              </a:ln>
            </c:spPr>
            <c:extLst>
              <c:ext xmlns:c16="http://schemas.microsoft.com/office/drawing/2014/chart" uri="{C3380CC4-5D6E-409C-BE32-E72D297353CC}">
                <c16:uniqueId val="{00000014-F169-4BFF-8EBF-4345C0105CDD}"/>
              </c:ext>
            </c:extLst>
          </c:dPt>
          <c:dLbls>
            <c:spPr>
              <a:noFill/>
              <a:ln w="24374">
                <a:noFill/>
              </a:ln>
            </c:spPr>
            <c:txPr>
              <a:bodyPr/>
              <a:lstStyle/>
              <a:p>
                <a:pPr>
                  <a:defRPr sz="20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Concerned</c:v>
                </c:pt>
                <c:pt idx="1">
                  <c:v>Not concerned</c:v>
                </c:pt>
                <c:pt idx="2">
                  <c:v>Not sure</c:v>
                </c:pt>
              </c:strCache>
            </c:strRef>
          </c:cat>
          <c:val>
            <c:numRef>
              <c:f>Sheet2!$B$3:$D$3</c:f>
              <c:numCache>
                <c:formatCode>General</c:formatCode>
                <c:ptCount val="3"/>
                <c:pt idx="0">
                  <c:v>63</c:v>
                </c:pt>
                <c:pt idx="1">
                  <c:v>32</c:v>
                </c:pt>
                <c:pt idx="2">
                  <c:v>5</c:v>
                </c:pt>
              </c:numCache>
            </c:numRef>
          </c:val>
          <c:extLst>
            <c:ext xmlns:c16="http://schemas.microsoft.com/office/drawing/2014/chart" uri="{C3380CC4-5D6E-409C-BE32-E72D297353CC}">
              <c16:uniqueId val="{0000000B-D64C-4872-B9CD-7DFB02F9FBA3}"/>
            </c:ext>
          </c:extLst>
        </c:ser>
        <c:dLbls>
          <c:showLegendKey val="0"/>
          <c:showVal val="1"/>
          <c:showCatName val="0"/>
          <c:showSerName val="0"/>
          <c:showPercent val="0"/>
          <c:showBubbleSize val="0"/>
        </c:dLbls>
        <c:gapWidth val="60"/>
        <c:axId val="732139616"/>
        <c:axId val="736547272"/>
      </c:barChart>
      <c:barChart>
        <c:barDir val="col"/>
        <c:grouping val="clustered"/>
        <c:varyColors val="0"/>
        <c:ser>
          <c:idx val="0"/>
          <c:order val="0"/>
          <c:tx>
            <c:strRef>
              <c:f>Sheet2!$A$2</c:f>
              <c:strCache>
                <c:ptCount val="1"/>
                <c:pt idx="0">
                  <c:v>Strong</c:v>
                </c:pt>
              </c:strCache>
            </c:strRef>
          </c:tx>
          <c:spPr>
            <a:solidFill>
              <a:schemeClr val="accent1"/>
            </a:solidFill>
            <a:ln w="12187">
              <a:noFill/>
              <a:prstDash val="solid"/>
            </a:ln>
          </c:spPr>
          <c:invertIfNegative val="0"/>
          <c:dPt>
            <c:idx val="0"/>
            <c:invertIfNegative val="0"/>
            <c:bubble3D val="0"/>
            <c:spPr>
              <a:solidFill>
                <a:srgbClr val="0085B4"/>
              </a:solidFill>
              <a:ln w="12187">
                <a:noFill/>
                <a:prstDash val="solid"/>
              </a:ln>
            </c:spPr>
            <c:extLst>
              <c:ext xmlns:c16="http://schemas.microsoft.com/office/drawing/2014/chart" uri="{C3380CC4-5D6E-409C-BE32-E72D297353CC}">
                <c16:uniqueId val="{0000000D-D64C-4872-B9CD-7DFB02F9FBA3}"/>
              </c:ext>
            </c:extLst>
          </c:dPt>
          <c:dPt>
            <c:idx val="1"/>
            <c:invertIfNegative val="0"/>
            <c:bubble3D val="0"/>
            <c:spPr>
              <a:solidFill>
                <a:srgbClr val="FF0000"/>
              </a:solidFill>
              <a:ln w="12187">
                <a:noFill/>
                <a:prstDash val="solid"/>
              </a:ln>
            </c:spPr>
            <c:extLst>
              <c:ext xmlns:c16="http://schemas.microsoft.com/office/drawing/2014/chart" uri="{C3380CC4-5D6E-409C-BE32-E72D297353CC}">
                <c16:uniqueId val="{0000000E-D64C-4872-B9CD-7DFB02F9FBA3}"/>
              </c:ext>
            </c:extLst>
          </c:dPt>
          <c:dPt>
            <c:idx val="2"/>
            <c:invertIfNegative val="0"/>
            <c:bubble3D val="0"/>
            <c:spPr>
              <a:solidFill>
                <a:schemeClr val="accent5">
                  <a:lumMod val="75000"/>
                </a:schemeClr>
              </a:solidFill>
              <a:ln w="12187">
                <a:noFill/>
                <a:prstDash val="solid"/>
              </a:ln>
            </c:spPr>
            <c:extLst>
              <c:ext xmlns:c16="http://schemas.microsoft.com/office/drawing/2014/chart" uri="{C3380CC4-5D6E-409C-BE32-E72D297353CC}">
                <c16:uniqueId val="{00000013-D64C-4872-B9CD-7DFB02F9FBA3}"/>
              </c:ext>
            </c:extLst>
          </c:dPt>
          <c:dPt>
            <c:idx val="5"/>
            <c:invertIfNegative val="0"/>
            <c:bubble3D val="0"/>
            <c:extLst>
              <c:ext xmlns:c16="http://schemas.microsoft.com/office/drawing/2014/chart" uri="{C3380CC4-5D6E-409C-BE32-E72D297353CC}">
                <c16:uniqueId val="{00000011-D64C-4872-B9CD-7DFB02F9FBA3}"/>
              </c:ext>
            </c:extLst>
          </c:dPt>
          <c:dPt>
            <c:idx val="6"/>
            <c:invertIfNegative val="0"/>
            <c:bubble3D val="0"/>
            <c:spPr>
              <a:solidFill>
                <a:schemeClr val="tx2"/>
              </a:solidFill>
              <a:ln w="12187">
                <a:noFill/>
                <a:prstDash val="solid"/>
              </a:ln>
            </c:spPr>
            <c:extLst>
              <c:ext xmlns:c16="http://schemas.microsoft.com/office/drawing/2014/chart" uri="{C3380CC4-5D6E-409C-BE32-E72D297353CC}">
                <c16:uniqueId val="{00000012-D64C-4872-B9CD-7DFB02F9FBA3}"/>
              </c:ext>
            </c:extLst>
          </c:dPt>
          <c:dPt>
            <c:idx val="7"/>
            <c:invertIfNegative val="0"/>
            <c:bubble3D val="0"/>
            <c:spPr>
              <a:solidFill>
                <a:srgbClr val="FF0000"/>
              </a:solidFill>
              <a:ln w="12187">
                <a:noFill/>
                <a:prstDash val="solid"/>
              </a:ln>
            </c:spPr>
            <c:extLst>
              <c:ext xmlns:c16="http://schemas.microsoft.com/office/drawing/2014/chart" uri="{C3380CC4-5D6E-409C-BE32-E72D297353CC}">
                <c16:uniqueId val="{00000012-F169-4BFF-8EBF-4345C0105CDD}"/>
              </c:ext>
            </c:extLst>
          </c:dPt>
          <c:dLbls>
            <c:dLbl>
              <c:idx val="1"/>
              <c:layout>
                <c:manualLayout>
                  <c:x val="-1.2667091330807101E-3"/>
                  <c:y val="9.12200907053118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64C-4872-B9CD-7DFB02F9FBA3}"/>
                </c:ext>
              </c:extLst>
            </c:dLbl>
            <c:dLbl>
              <c:idx val="6"/>
              <c:dLblPos val="ctr"/>
              <c:showLegendKey val="0"/>
              <c:showVal val="1"/>
              <c:showCatName val="0"/>
              <c:showSerName val="0"/>
              <c:showPercent val="0"/>
              <c:showBubbleSize val="0"/>
              <c:extLst>
                <c:ext xmlns:c15="http://schemas.microsoft.com/office/drawing/2012/chart" uri="{CE6537A1-D6FC-4f65-9D91-7224C49458BB}">
                  <c15:layout>
                    <c:manualLayout>
                      <c:w val="4.1430560086456701E-2"/>
                      <c:h val="8.1496281361463002E-2"/>
                    </c:manualLayout>
                  </c15:layout>
                </c:ext>
                <c:ext xmlns:c16="http://schemas.microsoft.com/office/drawing/2014/chart" uri="{C3380CC4-5D6E-409C-BE32-E72D297353CC}">
                  <c16:uniqueId val="{00000012-D64C-4872-B9CD-7DFB02F9FBA3}"/>
                </c:ext>
              </c:extLst>
            </c:dLbl>
            <c:spPr>
              <a:noFill/>
              <a:ln w="24374">
                <a:noFill/>
              </a:ln>
              <a:effectLst/>
            </c:spPr>
            <c:txPr>
              <a:bodyPr wrap="square" lIns="38100" tIns="19050" rIns="38100" bIns="19050" anchor="ctr">
                <a:spAutoFit/>
              </a:bodyPr>
              <a:lstStyle/>
              <a:p>
                <a:pPr>
                  <a:defRPr sz="20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Concerned</c:v>
                </c:pt>
                <c:pt idx="1">
                  <c:v>Not concerned</c:v>
                </c:pt>
                <c:pt idx="2">
                  <c:v>Not sure</c:v>
                </c:pt>
              </c:strCache>
            </c:strRef>
          </c:cat>
          <c:val>
            <c:numRef>
              <c:f>Sheet2!$B$2:$D$2</c:f>
              <c:numCache>
                <c:formatCode>General</c:formatCode>
                <c:ptCount val="3"/>
                <c:pt idx="0">
                  <c:v>39</c:v>
                </c:pt>
                <c:pt idx="1">
                  <c:v>21</c:v>
                </c:pt>
              </c:numCache>
            </c:numRef>
          </c:val>
          <c:extLst>
            <c:ext xmlns:c16="http://schemas.microsoft.com/office/drawing/2014/chart" uri="{C3380CC4-5D6E-409C-BE32-E72D297353CC}">
              <c16:uniqueId val="{00000014-D64C-4872-B9CD-7DFB02F9FBA3}"/>
            </c:ext>
          </c:extLst>
        </c:ser>
        <c:dLbls>
          <c:showLegendKey val="0"/>
          <c:showVal val="1"/>
          <c:showCatName val="0"/>
          <c:showSerName val="0"/>
          <c:showPercent val="0"/>
          <c:showBubbleSize val="0"/>
        </c:dLbls>
        <c:gapWidth val="60"/>
        <c:axId val="736547664"/>
        <c:axId val="736548056"/>
      </c:barChart>
      <c:catAx>
        <c:axId val="73213961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500" b="1" i="0" u="none" strike="noStrike" baseline="0">
                <a:solidFill>
                  <a:schemeClr val="tx1"/>
                </a:solidFill>
                <a:latin typeface="Bahnschrift" panose="020B0502040204020203" pitchFamily="34" charset="0"/>
                <a:ea typeface="Calibri"/>
                <a:cs typeface="Calibri"/>
              </a:defRPr>
            </a:pPr>
            <a:endParaRPr lang="en-US"/>
          </a:p>
        </c:txPr>
        <c:crossAx val="736547272"/>
        <c:crosses val="autoZero"/>
        <c:auto val="1"/>
        <c:lblAlgn val="ctr"/>
        <c:lblOffset val="100"/>
        <c:tickLblSkip val="1"/>
        <c:tickMarkSkip val="1"/>
        <c:noMultiLvlLbl val="0"/>
      </c:catAx>
      <c:valAx>
        <c:axId val="736547272"/>
        <c:scaling>
          <c:orientation val="minMax"/>
          <c:max val="85"/>
          <c:min val="0"/>
        </c:scaling>
        <c:delete val="1"/>
        <c:axPos val="l"/>
        <c:numFmt formatCode="General" sourceLinked="1"/>
        <c:majorTickMark val="out"/>
        <c:minorTickMark val="none"/>
        <c:tickLblPos val="nextTo"/>
        <c:crossAx val="732139616"/>
        <c:crosses val="autoZero"/>
        <c:crossBetween val="between"/>
      </c:valAx>
      <c:catAx>
        <c:axId val="736547664"/>
        <c:scaling>
          <c:orientation val="minMax"/>
        </c:scaling>
        <c:delete val="1"/>
        <c:axPos val="b"/>
        <c:numFmt formatCode="General" sourceLinked="1"/>
        <c:majorTickMark val="out"/>
        <c:minorTickMark val="none"/>
        <c:tickLblPos val="nextTo"/>
        <c:crossAx val="736548056"/>
        <c:crosses val="autoZero"/>
        <c:auto val="1"/>
        <c:lblAlgn val="ctr"/>
        <c:lblOffset val="100"/>
        <c:noMultiLvlLbl val="0"/>
      </c:catAx>
      <c:valAx>
        <c:axId val="736548056"/>
        <c:scaling>
          <c:orientation val="minMax"/>
          <c:max val="50"/>
        </c:scaling>
        <c:delete val="1"/>
        <c:axPos val="r"/>
        <c:numFmt formatCode="General" sourceLinked="1"/>
        <c:majorTickMark val="out"/>
        <c:minorTickMark val="none"/>
        <c:tickLblPos val="nextTo"/>
        <c:crossAx val="736547664"/>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3592203308344E-3"/>
          <c:y val="3.2731855139317201E-2"/>
          <c:w val="0.99705260247731875"/>
          <c:h val="0.77077007238098383"/>
        </c:manualLayout>
      </c:layout>
      <c:barChart>
        <c:barDir val="col"/>
        <c:grouping val="clustered"/>
        <c:varyColors val="0"/>
        <c:ser>
          <c:idx val="1"/>
          <c:order val="1"/>
          <c:tx>
            <c:strRef>
              <c:f>Sheet2!$A$3</c:f>
              <c:strCache>
                <c:ptCount val="1"/>
                <c:pt idx="0">
                  <c:v>Total</c:v>
                </c:pt>
              </c:strCache>
            </c:strRef>
          </c:tx>
          <c:spPr>
            <a:solidFill>
              <a:srgbClr val="AFDFFF"/>
            </a:solidFill>
            <a:ln w="3047">
              <a:noFill/>
              <a:prstDash val="solid"/>
            </a:ln>
          </c:spPr>
          <c:invertIfNegative val="0"/>
          <c:dPt>
            <c:idx val="1"/>
            <c:invertIfNegative val="0"/>
            <c:bubble3D val="0"/>
            <c:spPr>
              <a:solidFill>
                <a:srgbClr val="FF9999"/>
              </a:solidFill>
              <a:ln w="3047">
                <a:noFill/>
                <a:prstDash val="solid"/>
              </a:ln>
            </c:spPr>
            <c:extLst>
              <c:ext xmlns:c16="http://schemas.microsoft.com/office/drawing/2014/chart" uri="{C3380CC4-5D6E-409C-BE32-E72D297353CC}">
                <c16:uniqueId val="{00000001-FCD3-4608-88B6-20667AA3E430}"/>
              </c:ext>
            </c:extLst>
          </c:dPt>
          <c:dPt>
            <c:idx val="2"/>
            <c:invertIfNegative val="0"/>
            <c:bubble3D val="0"/>
            <c:spPr>
              <a:solidFill>
                <a:schemeClr val="bg1">
                  <a:lumMod val="75000"/>
                </a:schemeClr>
              </a:solidFill>
              <a:ln w="3047">
                <a:noFill/>
                <a:prstDash val="solid"/>
              </a:ln>
            </c:spPr>
            <c:extLst>
              <c:ext xmlns:c16="http://schemas.microsoft.com/office/drawing/2014/chart" uri="{C3380CC4-5D6E-409C-BE32-E72D297353CC}">
                <c16:uniqueId val="{00000003-FCD3-4608-88B6-20667AA3E430}"/>
              </c:ext>
            </c:extLst>
          </c:dPt>
          <c:dPt>
            <c:idx val="5"/>
            <c:invertIfNegative val="0"/>
            <c:bubble3D val="0"/>
            <c:spPr>
              <a:solidFill>
                <a:schemeClr val="accent6">
                  <a:lumMod val="75000"/>
                </a:schemeClr>
              </a:solidFill>
              <a:ln w="3047">
                <a:noFill/>
                <a:prstDash val="solid"/>
              </a:ln>
            </c:spPr>
            <c:extLst>
              <c:ext xmlns:c16="http://schemas.microsoft.com/office/drawing/2014/chart" uri="{C3380CC4-5D6E-409C-BE32-E72D297353CC}">
                <c16:uniqueId val="{00000005-FCD3-4608-88B6-20667AA3E430}"/>
              </c:ext>
            </c:extLst>
          </c:dPt>
          <c:dPt>
            <c:idx val="6"/>
            <c:invertIfNegative val="0"/>
            <c:bubble3D val="0"/>
            <c:spPr>
              <a:solidFill>
                <a:schemeClr val="tx2">
                  <a:lumMod val="20000"/>
                  <a:lumOff val="80000"/>
                </a:schemeClr>
              </a:solidFill>
              <a:ln w="3047">
                <a:noFill/>
                <a:prstDash val="solid"/>
              </a:ln>
            </c:spPr>
            <c:extLst>
              <c:ext xmlns:c16="http://schemas.microsoft.com/office/drawing/2014/chart" uri="{C3380CC4-5D6E-409C-BE32-E72D297353CC}">
                <c16:uniqueId val="{00000007-FCD3-4608-88B6-20667AA3E430}"/>
              </c:ext>
            </c:extLst>
          </c:dPt>
          <c:dPt>
            <c:idx val="7"/>
            <c:invertIfNegative val="0"/>
            <c:bubble3D val="0"/>
            <c:spPr>
              <a:solidFill>
                <a:srgbClr val="FF9999"/>
              </a:solidFill>
              <a:ln w="3047">
                <a:noFill/>
                <a:prstDash val="solid"/>
              </a:ln>
            </c:spPr>
            <c:extLst>
              <c:ext xmlns:c16="http://schemas.microsoft.com/office/drawing/2014/chart" uri="{C3380CC4-5D6E-409C-BE32-E72D297353CC}">
                <c16:uniqueId val="{00000009-FCD3-4608-88B6-20667AA3E430}"/>
              </c:ext>
            </c:extLst>
          </c:dPt>
          <c:dPt>
            <c:idx val="8"/>
            <c:invertIfNegative val="0"/>
            <c:bubble3D val="0"/>
            <c:spPr>
              <a:solidFill>
                <a:schemeClr val="bg1">
                  <a:lumMod val="65000"/>
                </a:schemeClr>
              </a:solidFill>
              <a:ln w="3047">
                <a:noFill/>
                <a:prstDash val="solid"/>
              </a:ln>
            </c:spPr>
            <c:extLst>
              <c:ext xmlns:c16="http://schemas.microsoft.com/office/drawing/2014/chart" uri="{C3380CC4-5D6E-409C-BE32-E72D297353CC}">
                <c16:uniqueId val="{0000000B-FCD3-4608-88B6-20667AA3E430}"/>
              </c:ext>
            </c:extLst>
          </c:dPt>
          <c:dLbls>
            <c:spPr>
              <a:noFill/>
              <a:ln w="24374">
                <a:noFill/>
              </a:ln>
            </c:spPr>
            <c:txPr>
              <a:bodyPr/>
              <a:lstStyle/>
              <a:p>
                <a:pPr>
                  <a:defRPr sz="20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Concerned</c:v>
                </c:pt>
                <c:pt idx="1">
                  <c:v>Not concerned</c:v>
                </c:pt>
                <c:pt idx="2">
                  <c:v>Not sure</c:v>
                </c:pt>
              </c:strCache>
            </c:strRef>
          </c:cat>
          <c:val>
            <c:numRef>
              <c:f>Sheet2!$B$3:$D$3</c:f>
              <c:numCache>
                <c:formatCode>General</c:formatCode>
                <c:ptCount val="3"/>
                <c:pt idx="0">
                  <c:v>56</c:v>
                </c:pt>
                <c:pt idx="1">
                  <c:v>38</c:v>
                </c:pt>
                <c:pt idx="2">
                  <c:v>5</c:v>
                </c:pt>
              </c:numCache>
            </c:numRef>
          </c:val>
          <c:extLst>
            <c:ext xmlns:c16="http://schemas.microsoft.com/office/drawing/2014/chart" uri="{C3380CC4-5D6E-409C-BE32-E72D297353CC}">
              <c16:uniqueId val="{0000000C-FCD3-4608-88B6-20667AA3E430}"/>
            </c:ext>
          </c:extLst>
        </c:ser>
        <c:dLbls>
          <c:showLegendKey val="0"/>
          <c:showVal val="1"/>
          <c:showCatName val="0"/>
          <c:showSerName val="0"/>
          <c:showPercent val="0"/>
          <c:showBubbleSize val="0"/>
        </c:dLbls>
        <c:gapWidth val="60"/>
        <c:axId val="732139616"/>
        <c:axId val="736547272"/>
      </c:barChart>
      <c:barChart>
        <c:barDir val="col"/>
        <c:grouping val="clustered"/>
        <c:varyColors val="0"/>
        <c:ser>
          <c:idx val="0"/>
          <c:order val="0"/>
          <c:tx>
            <c:strRef>
              <c:f>Sheet2!$A$2</c:f>
              <c:strCache>
                <c:ptCount val="1"/>
                <c:pt idx="0">
                  <c:v>Strong</c:v>
                </c:pt>
              </c:strCache>
            </c:strRef>
          </c:tx>
          <c:spPr>
            <a:solidFill>
              <a:schemeClr val="accent1"/>
            </a:solidFill>
            <a:ln w="12187">
              <a:noFill/>
              <a:prstDash val="solid"/>
            </a:ln>
          </c:spPr>
          <c:invertIfNegative val="0"/>
          <c:dPt>
            <c:idx val="0"/>
            <c:invertIfNegative val="0"/>
            <c:bubble3D val="0"/>
            <c:spPr>
              <a:solidFill>
                <a:srgbClr val="0085B4"/>
              </a:solidFill>
              <a:ln w="12187">
                <a:noFill/>
                <a:prstDash val="solid"/>
              </a:ln>
            </c:spPr>
            <c:extLst>
              <c:ext xmlns:c16="http://schemas.microsoft.com/office/drawing/2014/chart" uri="{C3380CC4-5D6E-409C-BE32-E72D297353CC}">
                <c16:uniqueId val="{0000000E-FCD3-4608-88B6-20667AA3E430}"/>
              </c:ext>
            </c:extLst>
          </c:dPt>
          <c:dPt>
            <c:idx val="1"/>
            <c:invertIfNegative val="0"/>
            <c:bubble3D val="0"/>
            <c:spPr>
              <a:solidFill>
                <a:srgbClr val="FF0000"/>
              </a:solidFill>
              <a:ln w="12187">
                <a:noFill/>
                <a:prstDash val="solid"/>
              </a:ln>
            </c:spPr>
            <c:extLst>
              <c:ext xmlns:c16="http://schemas.microsoft.com/office/drawing/2014/chart" uri="{C3380CC4-5D6E-409C-BE32-E72D297353CC}">
                <c16:uniqueId val="{00000010-FCD3-4608-88B6-20667AA3E430}"/>
              </c:ext>
            </c:extLst>
          </c:dPt>
          <c:dPt>
            <c:idx val="2"/>
            <c:invertIfNegative val="0"/>
            <c:bubble3D val="0"/>
            <c:spPr>
              <a:solidFill>
                <a:schemeClr val="accent5">
                  <a:lumMod val="75000"/>
                </a:schemeClr>
              </a:solidFill>
              <a:ln w="12187">
                <a:noFill/>
                <a:prstDash val="solid"/>
              </a:ln>
            </c:spPr>
            <c:extLst>
              <c:ext xmlns:c16="http://schemas.microsoft.com/office/drawing/2014/chart" uri="{C3380CC4-5D6E-409C-BE32-E72D297353CC}">
                <c16:uniqueId val="{00000012-FCD3-4608-88B6-20667AA3E430}"/>
              </c:ext>
            </c:extLst>
          </c:dPt>
          <c:dPt>
            <c:idx val="5"/>
            <c:invertIfNegative val="0"/>
            <c:bubble3D val="0"/>
            <c:extLst>
              <c:ext xmlns:c16="http://schemas.microsoft.com/office/drawing/2014/chart" uri="{C3380CC4-5D6E-409C-BE32-E72D297353CC}">
                <c16:uniqueId val="{00000013-FCD3-4608-88B6-20667AA3E430}"/>
              </c:ext>
            </c:extLst>
          </c:dPt>
          <c:dPt>
            <c:idx val="6"/>
            <c:invertIfNegative val="0"/>
            <c:bubble3D val="0"/>
            <c:spPr>
              <a:solidFill>
                <a:schemeClr val="tx2"/>
              </a:solidFill>
              <a:ln w="12187">
                <a:noFill/>
                <a:prstDash val="solid"/>
              </a:ln>
            </c:spPr>
            <c:extLst>
              <c:ext xmlns:c16="http://schemas.microsoft.com/office/drawing/2014/chart" uri="{C3380CC4-5D6E-409C-BE32-E72D297353CC}">
                <c16:uniqueId val="{00000015-FCD3-4608-88B6-20667AA3E430}"/>
              </c:ext>
            </c:extLst>
          </c:dPt>
          <c:dPt>
            <c:idx val="7"/>
            <c:invertIfNegative val="0"/>
            <c:bubble3D val="0"/>
            <c:spPr>
              <a:solidFill>
                <a:srgbClr val="FF0000"/>
              </a:solidFill>
              <a:ln w="12187">
                <a:noFill/>
                <a:prstDash val="solid"/>
              </a:ln>
            </c:spPr>
            <c:extLst>
              <c:ext xmlns:c16="http://schemas.microsoft.com/office/drawing/2014/chart" uri="{C3380CC4-5D6E-409C-BE32-E72D297353CC}">
                <c16:uniqueId val="{00000017-FCD3-4608-88B6-20667AA3E430}"/>
              </c:ext>
            </c:extLst>
          </c:dPt>
          <c:dLbls>
            <c:dLbl>
              <c:idx val="1"/>
              <c:layout>
                <c:manualLayout>
                  <c:x val="-1.2667239983953499E-3"/>
                  <c:y val="0.1808719525969174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CD3-4608-88B6-20667AA3E430}"/>
                </c:ext>
              </c:extLst>
            </c:dLbl>
            <c:dLbl>
              <c:idx val="6"/>
              <c:dLblPos val="ctr"/>
              <c:showLegendKey val="0"/>
              <c:showVal val="1"/>
              <c:showCatName val="0"/>
              <c:showSerName val="0"/>
              <c:showPercent val="0"/>
              <c:showBubbleSize val="0"/>
              <c:extLst>
                <c:ext xmlns:c15="http://schemas.microsoft.com/office/drawing/2012/chart" uri="{CE6537A1-D6FC-4f65-9D91-7224C49458BB}">
                  <c15:layout>
                    <c:manualLayout>
                      <c:w val="4.1430560086456701E-2"/>
                      <c:h val="8.1496281361463002E-2"/>
                    </c:manualLayout>
                  </c15:layout>
                </c:ext>
                <c:ext xmlns:c16="http://schemas.microsoft.com/office/drawing/2014/chart" uri="{C3380CC4-5D6E-409C-BE32-E72D297353CC}">
                  <c16:uniqueId val="{00000015-FCD3-4608-88B6-20667AA3E430}"/>
                </c:ext>
              </c:extLst>
            </c:dLbl>
            <c:spPr>
              <a:noFill/>
              <a:ln w="24374">
                <a:noFill/>
              </a:ln>
              <a:effectLst/>
            </c:spPr>
            <c:txPr>
              <a:bodyPr wrap="square" lIns="38100" tIns="19050" rIns="38100" bIns="19050" anchor="ctr">
                <a:spAutoFit/>
              </a:bodyPr>
              <a:lstStyle/>
              <a:p>
                <a:pPr>
                  <a:defRPr sz="20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Concerned</c:v>
                </c:pt>
                <c:pt idx="1">
                  <c:v>Not concerned</c:v>
                </c:pt>
                <c:pt idx="2">
                  <c:v>Not sure</c:v>
                </c:pt>
              </c:strCache>
            </c:strRef>
          </c:cat>
          <c:val>
            <c:numRef>
              <c:f>Sheet2!$B$2:$D$2</c:f>
              <c:numCache>
                <c:formatCode>General</c:formatCode>
                <c:ptCount val="3"/>
                <c:pt idx="0">
                  <c:v>36</c:v>
                </c:pt>
                <c:pt idx="1">
                  <c:v>23</c:v>
                </c:pt>
              </c:numCache>
            </c:numRef>
          </c:val>
          <c:extLst>
            <c:ext xmlns:c16="http://schemas.microsoft.com/office/drawing/2014/chart" uri="{C3380CC4-5D6E-409C-BE32-E72D297353CC}">
              <c16:uniqueId val="{00000018-FCD3-4608-88B6-20667AA3E430}"/>
            </c:ext>
          </c:extLst>
        </c:ser>
        <c:dLbls>
          <c:showLegendKey val="0"/>
          <c:showVal val="1"/>
          <c:showCatName val="0"/>
          <c:showSerName val="0"/>
          <c:showPercent val="0"/>
          <c:showBubbleSize val="0"/>
        </c:dLbls>
        <c:gapWidth val="60"/>
        <c:axId val="736547664"/>
        <c:axId val="736548056"/>
      </c:barChart>
      <c:catAx>
        <c:axId val="73213961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500" b="1" i="0" u="none" strike="noStrike" baseline="0">
                <a:solidFill>
                  <a:schemeClr val="tx1"/>
                </a:solidFill>
                <a:latin typeface="Bahnschrift" panose="020B0502040204020203" pitchFamily="34" charset="0"/>
                <a:ea typeface="Calibri"/>
                <a:cs typeface="Calibri"/>
              </a:defRPr>
            </a:pPr>
            <a:endParaRPr lang="en-US"/>
          </a:p>
        </c:txPr>
        <c:crossAx val="736547272"/>
        <c:crosses val="autoZero"/>
        <c:auto val="1"/>
        <c:lblAlgn val="ctr"/>
        <c:lblOffset val="100"/>
        <c:tickLblSkip val="1"/>
        <c:tickMarkSkip val="1"/>
        <c:noMultiLvlLbl val="0"/>
      </c:catAx>
      <c:valAx>
        <c:axId val="736547272"/>
        <c:scaling>
          <c:orientation val="minMax"/>
          <c:max val="85"/>
          <c:min val="0"/>
        </c:scaling>
        <c:delete val="1"/>
        <c:axPos val="l"/>
        <c:numFmt formatCode="General" sourceLinked="1"/>
        <c:majorTickMark val="out"/>
        <c:minorTickMark val="none"/>
        <c:tickLblPos val="nextTo"/>
        <c:crossAx val="732139616"/>
        <c:crosses val="autoZero"/>
        <c:crossBetween val="between"/>
      </c:valAx>
      <c:catAx>
        <c:axId val="736547664"/>
        <c:scaling>
          <c:orientation val="minMax"/>
        </c:scaling>
        <c:delete val="1"/>
        <c:axPos val="b"/>
        <c:numFmt formatCode="General" sourceLinked="1"/>
        <c:majorTickMark val="out"/>
        <c:minorTickMark val="none"/>
        <c:tickLblPos val="nextTo"/>
        <c:crossAx val="736548056"/>
        <c:crosses val="autoZero"/>
        <c:auto val="1"/>
        <c:lblAlgn val="ctr"/>
        <c:lblOffset val="100"/>
        <c:noMultiLvlLbl val="0"/>
      </c:catAx>
      <c:valAx>
        <c:axId val="736548056"/>
        <c:scaling>
          <c:orientation val="minMax"/>
          <c:max val="50"/>
        </c:scaling>
        <c:delete val="1"/>
        <c:axPos val="r"/>
        <c:numFmt formatCode="General" sourceLinked="1"/>
        <c:majorTickMark val="out"/>
        <c:minorTickMark val="none"/>
        <c:tickLblPos val="nextTo"/>
        <c:crossAx val="736547664"/>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3592203308344E-3"/>
          <c:y val="3.2731855139317201E-2"/>
          <c:w val="0.99705260247731875"/>
          <c:h val="0.77077007238098383"/>
        </c:manualLayout>
      </c:layout>
      <c:barChart>
        <c:barDir val="col"/>
        <c:grouping val="clustered"/>
        <c:varyColors val="0"/>
        <c:ser>
          <c:idx val="1"/>
          <c:order val="1"/>
          <c:tx>
            <c:strRef>
              <c:f>Sheet2!$A$3</c:f>
              <c:strCache>
                <c:ptCount val="1"/>
                <c:pt idx="0">
                  <c:v>Total</c:v>
                </c:pt>
              </c:strCache>
            </c:strRef>
          </c:tx>
          <c:spPr>
            <a:solidFill>
              <a:srgbClr val="AFDFFF"/>
            </a:solidFill>
            <a:ln w="3047">
              <a:noFill/>
              <a:prstDash val="solid"/>
            </a:ln>
          </c:spPr>
          <c:invertIfNegative val="0"/>
          <c:dPt>
            <c:idx val="1"/>
            <c:invertIfNegative val="0"/>
            <c:bubble3D val="0"/>
            <c:spPr>
              <a:solidFill>
                <a:srgbClr val="FF9999"/>
              </a:solidFill>
              <a:ln w="3047">
                <a:noFill/>
                <a:prstDash val="solid"/>
              </a:ln>
            </c:spPr>
            <c:extLst>
              <c:ext xmlns:c16="http://schemas.microsoft.com/office/drawing/2014/chart" uri="{C3380CC4-5D6E-409C-BE32-E72D297353CC}">
                <c16:uniqueId val="{00000001-E6A6-4C48-99C9-29C7145E7257}"/>
              </c:ext>
            </c:extLst>
          </c:dPt>
          <c:dPt>
            <c:idx val="2"/>
            <c:invertIfNegative val="0"/>
            <c:bubble3D val="0"/>
            <c:spPr>
              <a:solidFill>
                <a:schemeClr val="bg1">
                  <a:lumMod val="75000"/>
                </a:schemeClr>
              </a:solidFill>
              <a:ln w="3047">
                <a:noFill/>
                <a:prstDash val="solid"/>
              </a:ln>
            </c:spPr>
            <c:extLst>
              <c:ext xmlns:c16="http://schemas.microsoft.com/office/drawing/2014/chart" uri="{C3380CC4-5D6E-409C-BE32-E72D297353CC}">
                <c16:uniqueId val="{00000003-E6A6-4C48-99C9-29C7145E7257}"/>
              </c:ext>
            </c:extLst>
          </c:dPt>
          <c:dPt>
            <c:idx val="5"/>
            <c:invertIfNegative val="0"/>
            <c:bubble3D val="0"/>
            <c:spPr>
              <a:solidFill>
                <a:schemeClr val="accent6">
                  <a:lumMod val="75000"/>
                </a:schemeClr>
              </a:solidFill>
              <a:ln w="3047">
                <a:noFill/>
                <a:prstDash val="solid"/>
              </a:ln>
            </c:spPr>
            <c:extLst>
              <c:ext xmlns:c16="http://schemas.microsoft.com/office/drawing/2014/chart" uri="{C3380CC4-5D6E-409C-BE32-E72D297353CC}">
                <c16:uniqueId val="{00000005-E6A6-4C48-99C9-29C7145E7257}"/>
              </c:ext>
            </c:extLst>
          </c:dPt>
          <c:dPt>
            <c:idx val="6"/>
            <c:invertIfNegative val="0"/>
            <c:bubble3D val="0"/>
            <c:spPr>
              <a:solidFill>
                <a:schemeClr val="tx2">
                  <a:lumMod val="20000"/>
                  <a:lumOff val="80000"/>
                </a:schemeClr>
              </a:solidFill>
              <a:ln w="3047">
                <a:noFill/>
                <a:prstDash val="solid"/>
              </a:ln>
            </c:spPr>
            <c:extLst>
              <c:ext xmlns:c16="http://schemas.microsoft.com/office/drawing/2014/chart" uri="{C3380CC4-5D6E-409C-BE32-E72D297353CC}">
                <c16:uniqueId val="{00000007-E6A6-4C48-99C9-29C7145E7257}"/>
              </c:ext>
            </c:extLst>
          </c:dPt>
          <c:dPt>
            <c:idx val="7"/>
            <c:invertIfNegative val="0"/>
            <c:bubble3D val="0"/>
            <c:spPr>
              <a:solidFill>
                <a:srgbClr val="FF9999"/>
              </a:solidFill>
              <a:ln w="3047">
                <a:noFill/>
                <a:prstDash val="solid"/>
              </a:ln>
            </c:spPr>
            <c:extLst>
              <c:ext xmlns:c16="http://schemas.microsoft.com/office/drawing/2014/chart" uri="{C3380CC4-5D6E-409C-BE32-E72D297353CC}">
                <c16:uniqueId val="{00000009-E6A6-4C48-99C9-29C7145E7257}"/>
              </c:ext>
            </c:extLst>
          </c:dPt>
          <c:dPt>
            <c:idx val="8"/>
            <c:invertIfNegative val="0"/>
            <c:bubble3D val="0"/>
            <c:spPr>
              <a:solidFill>
                <a:schemeClr val="bg1">
                  <a:lumMod val="65000"/>
                </a:schemeClr>
              </a:solidFill>
              <a:ln w="3047">
                <a:noFill/>
                <a:prstDash val="solid"/>
              </a:ln>
            </c:spPr>
            <c:extLst>
              <c:ext xmlns:c16="http://schemas.microsoft.com/office/drawing/2014/chart" uri="{C3380CC4-5D6E-409C-BE32-E72D297353CC}">
                <c16:uniqueId val="{0000000B-E6A6-4C48-99C9-29C7145E7257}"/>
              </c:ext>
            </c:extLst>
          </c:dPt>
          <c:dLbls>
            <c:spPr>
              <a:noFill/>
              <a:ln w="24374">
                <a:noFill/>
              </a:ln>
            </c:spPr>
            <c:txPr>
              <a:bodyPr/>
              <a:lstStyle/>
              <a:p>
                <a:pPr>
                  <a:defRPr sz="2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Favor</c:v>
                </c:pt>
                <c:pt idx="1">
                  <c:v>Oppose</c:v>
                </c:pt>
                <c:pt idx="2">
                  <c:v>Not sure</c:v>
                </c:pt>
              </c:strCache>
            </c:strRef>
          </c:cat>
          <c:val>
            <c:numRef>
              <c:f>Sheet2!$B$3:$D$3</c:f>
              <c:numCache>
                <c:formatCode>General</c:formatCode>
                <c:ptCount val="3"/>
                <c:pt idx="0">
                  <c:v>56</c:v>
                </c:pt>
                <c:pt idx="1">
                  <c:v>32</c:v>
                </c:pt>
                <c:pt idx="2">
                  <c:v>12</c:v>
                </c:pt>
              </c:numCache>
            </c:numRef>
          </c:val>
          <c:extLst>
            <c:ext xmlns:c16="http://schemas.microsoft.com/office/drawing/2014/chart" uri="{C3380CC4-5D6E-409C-BE32-E72D297353CC}">
              <c16:uniqueId val="{0000000C-E6A6-4C48-99C9-29C7145E7257}"/>
            </c:ext>
          </c:extLst>
        </c:ser>
        <c:dLbls>
          <c:showLegendKey val="0"/>
          <c:showVal val="1"/>
          <c:showCatName val="0"/>
          <c:showSerName val="0"/>
          <c:showPercent val="0"/>
          <c:showBubbleSize val="0"/>
        </c:dLbls>
        <c:gapWidth val="60"/>
        <c:axId val="732139616"/>
        <c:axId val="736547272"/>
      </c:barChart>
      <c:barChart>
        <c:barDir val="col"/>
        <c:grouping val="clustered"/>
        <c:varyColors val="0"/>
        <c:ser>
          <c:idx val="0"/>
          <c:order val="0"/>
          <c:tx>
            <c:strRef>
              <c:f>Sheet2!$A$2</c:f>
              <c:strCache>
                <c:ptCount val="1"/>
                <c:pt idx="0">
                  <c:v>Strong</c:v>
                </c:pt>
              </c:strCache>
            </c:strRef>
          </c:tx>
          <c:spPr>
            <a:solidFill>
              <a:schemeClr val="accent1"/>
            </a:solidFill>
            <a:ln w="12187">
              <a:noFill/>
              <a:prstDash val="solid"/>
            </a:ln>
          </c:spPr>
          <c:invertIfNegative val="0"/>
          <c:dPt>
            <c:idx val="0"/>
            <c:invertIfNegative val="0"/>
            <c:bubble3D val="0"/>
            <c:spPr>
              <a:solidFill>
                <a:srgbClr val="0085B4"/>
              </a:solidFill>
              <a:ln w="12187">
                <a:noFill/>
                <a:prstDash val="solid"/>
              </a:ln>
            </c:spPr>
            <c:extLst>
              <c:ext xmlns:c16="http://schemas.microsoft.com/office/drawing/2014/chart" uri="{C3380CC4-5D6E-409C-BE32-E72D297353CC}">
                <c16:uniqueId val="{0000000E-E6A6-4C48-99C9-29C7145E7257}"/>
              </c:ext>
            </c:extLst>
          </c:dPt>
          <c:dPt>
            <c:idx val="1"/>
            <c:invertIfNegative val="0"/>
            <c:bubble3D val="0"/>
            <c:spPr>
              <a:solidFill>
                <a:srgbClr val="FF0000"/>
              </a:solidFill>
              <a:ln w="12187">
                <a:noFill/>
                <a:prstDash val="solid"/>
              </a:ln>
            </c:spPr>
            <c:extLst>
              <c:ext xmlns:c16="http://schemas.microsoft.com/office/drawing/2014/chart" uri="{C3380CC4-5D6E-409C-BE32-E72D297353CC}">
                <c16:uniqueId val="{00000010-E6A6-4C48-99C9-29C7145E7257}"/>
              </c:ext>
            </c:extLst>
          </c:dPt>
          <c:dPt>
            <c:idx val="2"/>
            <c:invertIfNegative val="0"/>
            <c:bubble3D val="0"/>
            <c:spPr>
              <a:solidFill>
                <a:schemeClr val="accent5">
                  <a:lumMod val="75000"/>
                </a:schemeClr>
              </a:solidFill>
              <a:ln w="12187">
                <a:noFill/>
                <a:prstDash val="solid"/>
              </a:ln>
            </c:spPr>
            <c:extLst>
              <c:ext xmlns:c16="http://schemas.microsoft.com/office/drawing/2014/chart" uri="{C3380CC4-5D6E-409C-BE32-E72D297353CC}">
                <c16:uniqueId val="{00000012-E6A6-4C48-99C9-29C7145E7257}"/>
              </c:ext>
            </c:extLst>
          </c:dPt>
          <c:dPt>
            <c:idx val="5"/>
            <c:invertIfNegative val="0"/>
            <c:bubble3D val="0"/>
            <c:extLst>
              <c:ext xmlns:c16="http://schemas.microsoft.com/office/drawing/2014/chart" uri="{C3380CC4-5D6E-409C-BE32-E72D297353CC}">
                <c16:uniqueId val="{00000013-E6A6-4C48-99C9-29C7145E7257}"/>
              </c:ext>
            </c:extLst>
          </c:dPt>
          <c:dPt>
            <c:idx val="6"/>
            <c:invertIfNegative val="0"/>
            <c:bubble3D val="0"/>
            <c:spPr>
              <a:solidFill>
                <a:schemeClr val="tx2"/>
              </a:solidFill>
              <a:ln w="12187">
                <a:noFill/>
                <a:prstDash val="solid"/>
              </a:ln>
            </c:spPr>
            <c:extLst>
              <c:ext xmlns:c16="http://schemas.microsoft.com/office/drawing/2014/chart" uri="{C3380CC4-5D6E-409C-BE32-E72D297353CC}">
                <c16:uniqueId val="{00000015-E6A6-4C48-99C9-29C7145E7257}"/>
              </c:ext>
            </c:extLst>
          </c:dPt>
          <c:dPt>
            <c:idx val="7"/>
            <c:invertIfNegative val="0"/>
            <c:bubble3D val="0"/>
            <c:spPr>
              <a:solidFill>
                <a:srgbClr val="FF0000"/>
              </a:solidFill>
              <a:ln w="12187">
                <a:noFill/>
                <a:prstDash val="solid"/>
              </a:ln>
            </c:spPr>
            <c:extLst>
              <c:ext xmlns:c16="http://schemas.microsoft.com/office/drawing/2014/chart" uri="{C3380CC4-5D6E-409C-BE32-E72D297353CC}">
                <c16:uniqueId val="{00000017-E6A6-4C48-99C9-29C7145E7257}"/>
              </c:ext>
            </c:extLst>
          </c:dPt>
          <c:dLbls>
            <c:dLbl>
              <c:idx val="1"/>
              <c:layout>
                <c:manualLayout>
                  <c:x val="-1.2667241247410537E-3"/>
                  <c:y val="0.1050125810674215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6A6-4C48-99C9-29C7145E7257}"/>
                </c:ext>
              </c:extLst>
            </c:dLbl>
            <c:dLbl>
              <c:idx val="6"/>
              <c:dLblPos val="ctr"/>
              <c:showLegendKey val="0"/>
              <c:showVal val="1"/>
              <c:showCatName val="0"/>
              <c:showSerName val="0"/>
              <c:showPercent val="0"/>
              <c:showBubbleSize val="0"/>
              <c:extLst>
                <c:ext xmlns:c15="http://schemas.microsoft.com/office/drawing/2012/chart" uri="{CE6537A1-D6FC-4f65-9D91-7224C49458BB}">
                  <c15:layout>
                    <c:manualLayout>
                      <c:w val="4.1430560086456701E-2"/>
                      <c:h val="8.1496281361463002E-2"/>
                    </c:manualLayout>
                  </c15:layout>
                </c:ext>
                <c:ext xmlns:c16="http://schemas.microsoft.com/office/drawing/2014/chart" uri="{C3380CC4-5D6E-409C-BE32-E72D297353CC}">
                  <c16:uniqueId val="{00000015-E6A6-4C48-99C9-29C7145E7257}"/>
                </c:ext>
              </c:extLst>
            </c:dLbl>
            <c:spPr>
              <a:noFill/>
              <a:ln w="24374">
                <a:noFill/>
              </a:ln>
              <a:effectLst/>
            </c:spPr>
            <c:txPr>
              <a:bodyPr wrap="square" lIns="38100" tIns="19050" rIns="38100" bIns="19050" anchor="ctr">
                <a:spAutoFit/>
              </a:bodyPr>
              <a:lstStyle/>
              <a:p>
                <a:pPr>
                  <a:defRPr sz="2351"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Favor</c:v>
                </c:pt>
                <c:pt idx="1">
                  <c:v>Oppose</c:v>
                </c:pt>
                <c:pt idx="2">
                  <c:v>Not sure</c:v>
                </c:pt>
              </c:strCache>
            </c:strRef>
          </c:cat>
          <c:val>
            <c:numRef>
              <c:f>Sheet2!$B$2:$D$2</c:f>
              <c:numCache>
                <c:formatCode>General</c:formatCode>
                <c:ptCount val="3"/>
                <c:pt idx="0">
                  <c:v>43</c:v>
                </c:pt>
                <c:pt idx="1">
                  <c:v>22</c:v>
                </c:pt>
              </c:numCache>
            </c:numRef>
          </c:val>
          <c:extLst>
            <c:ext xmlns:c16="http://schemas.microsoft.com/office/drawing/2014/chart" uri="{C3380CC4-5D6E-409C-BE32-E72D297353CC}">
              <c16:uniqueId val="{00000018-E6A6-4C48-99C9-29C7145E7257}"/>
            </c:ext>
          </c:extLst>
        </c:ser>
        <c:dLbls>
          <c:showLegendKey val="0"/>
          <c:showVal val="1"/>
          <c:showCatName val="0"/>
          <c:showSerName val="0"/>
          <c:showPercent val="0"/>
          <c:showBubbleSize val="0"/>
        </c:dLbls>
        <c:gapWidth val="60"/>
        <c:axId val="736547664"/>
        <c:axId val="736548056"/>
      </c:barChart>
      <c:catAx>
        <c:axId val="73213961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800" b="1" i="0" u="none" strike="noStrike" baseline="0">
                <a:solidFill>
                  <a:schemeClr val="tx1"/>
                </a:solidFill>
                <a:latin typeface="Bahnschrift" panose="020B0502040204020203" pitchFamily="34" charset="0"/>
                <a:ea typeface="Calibri"/>
                <a:cs typeface="Calibri"/>
              </a:defRPr>
            </a:pPr>
            <a:endParaRPr lang="en-US"/>
          </a:p>
        </c:txPr>
        <c:crossAx val="736547272"/>
        <c:crosses val="autoZero"/>
        <c:auto val="1"/>
        <c:lblAlgn val="ctr"/>
        <c:lblOffset val="100"/>
        <c:tickLblSkip val="1"/>
        <c:tickMarkSkip val="1"/>
        <c:noMultiLvlLbl val="0"/>
      </c:catAx>
      <c:valAx>
        <c:axId val="736547272"/>
        <c:scaling>
          <c:orientation val="minMax"/>
          <c:max val="85"/>
          <c:min val="0"/>
        </c:scaling>
        <c:delete val="1"/>
        <c:axPos val="l"/>
        <c:numFmt formatCode="General" sourceLinked="1"/>
        <c:majorTickMark val="out"/>
        <c:minorTickMark val="none"/>
        <c:tickLblPos val="nextTo"/>
        <c:crossAx val="732139616"/>
        <c:crosses val="autoZero"/>
        <c:crossBetween val="between"/>
      </c:valAx>
      <c:catAx>
        <c:axId val="736547664"/>
        <c:scaling>
          <c:orientation val="minMax"/>
        </c:scaling>
        <c:delete val="1"/>
        <c:axPos val="b"/>
        <c:numFmt formatCode="General" sourceLinked="1"/>
        <c:majorTickMark val="out"/>
        <c:minorTickMark val="none"/>
        <c:tickLblPos val="nextTo"/>
        <c:crossAx val="736548056"/>
        <c:crosses val="autoZero"/>
        <c:auto val="1"/>
        <c:lblAlgn val="ctr"/>
        <c:lblOffset val="100"/>
        <c:noMultiLvlLbl val="0"/>
      </c:catAx>
      <c:valAx>
        <c:axId val="736548056"/>
        <c:scaling>
          <c:orientation val="minMax"/>
          <c:max val="50"/>
        </c:scaling>
        <c:delete val="1"/>
        <c:axPos val="r"/>
        <c:numFmt formatCode="General" sourceLinked="1"/>
        <c:majorTickMark val="out"/>
        <c:minorTickMark val="none"/>
        <c:tickLblPos val="nextTo"/>
        <c:crossAx val="736547664"/>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3592203308344E-3"/>
          <c:y val="3.2731855139317201E-2"/>
          <c:w val="0.99705260247731875"/>
          <c:h val="0.77077007238098383"/>
        </c:manualLayout>
      </c:layout>
      <c:barChart>
        <c:barDir val="col"/>
        <c:grouping val="clustered"/>
        <c:varyColors val="0"/>
        <c:ser>
          <c:idx val="1"/>
          <c:order val="1"/>
          <c:tx>
            <c:strRef>
              <c:f>Sheet2!$A$3</c:f>
              <c:strCache>
                <c:ptCount val="1"/>
                <c:pt idx="0">
                  <c:v>Total</c:v>
                </c:pt>
              </c:strCache>
            </c:strRef>
          </c:tx>
          <c:spPr>
            <a:solidFill>
              <a:srgbClr val="AFDFFF"/>
            </a:solidFill>
            <a:ln w="3047">
              <a:noFill/>
              <a:prstDash val="solid"/>
            </a:ln>
          </c:spPr>
          <c:invertIfNegative val="0"/>
          <c:dPt>
            <c:idx val="1"/>
            <c:invertIfNegative val="0"/>
            <c:bubble3D val="0"/>
            <c:spPr>
              <a:solidFill>
                <a:srgbClr val="FF9999"/>
              </a:solidFill>
              <a:ln w="3047">
                <a:noFill/>
                <a:prstDash val="solid"/>
              </a:ln>
            </c:spPr>
            <c:extLst>
              <c:ext xmlns:c16="http://schemas.microsoft.com/office/drawing/2014/chart" uri="{C3380CC4-5D6E-409C-BE32-E72D297353CC}">
                <c16:uniqueId val="{00000001-E6A6-4C48-99C9-29C7145E7257}"/>
              </c:ext>
            </c:extLst>
          </c:dPt>
          <c:dPt>
            <c:idx val="2"/>
            <c:invertIfNegative val="0"/>
            <c:bubble3D val="0"/>
            <c:spPr>
              <a:solidFill>
                <a:schemeClr val="bg1">
                  <a:lumMod val="75000"/>
                </a:schemeClr>
              </a:solidFill>
              <a:ln w="3047">
                <a:noFill/>
                <a:prstDash val="solid"/>
              </a:ln>
            </c:spPr>
            <c:extLst>
              <c:ext xmlns:c16="http://schemas.microsoft.com/office/drawing/2014/chart" uri="{C3380CC4-5D6E-409C-BE32-E72D297353CC}">
                <c16:uniqueId val="{00000003-E6A6-4C48-99C9-29C7145E7257}"/>
              </c:ext>
            </c:extLst>
          </c:dPt>
          <c:dPt>
            <c:idx val="5"/>
            <c:invertIfNegative val="0"/>
            <c:bubble3D val="0"/>
            <c:spPr>
              <a:solidFill>
                <a:schemeClr val="accent6">
                  <a:lumMod val="75000"/>
                </a:schemeClr>
              </a:solidFill>
              <a:ln w="3047">
                <a:noFill/>
                <a:prstDash val="solid"/>
              </a:ln>
            </c:spPr>
            <c:extLst>
              <c:ext xmlns:c16="http://schemas.microsoft.com/office/drawing/2014/chart" uri="{C3380CC4-5D6E-409C-BE32-E72D297353CC}">
                <c16:uniqueId val="{00000005-E6A6-4C48-99C9-29C7145E7257}"/>
              </c:ext>
            </c:extLst>
          </c:dPt>
          <c:dPt>
            <c:idx val="6"/>
            <c:invertIfNegative val="0"/>
            <c:bubble3D val="0"/>
            <c:spPr>
              <a:solidFill>
                <a:schemeClr val="tx2">
                  <a:lumMod val="20000"/>
                  <a:lumOff val="80000"/>
                </a:schemeClr>
              </a:solidFill>
              <a:ln w="3047">
                <a:noFill/>
                <a:prstDash val="solid"/>
              </a:ln>
            </c:spPr>
            <c:extLst>
              <c:ext xmlns:c16="http://schemas.microsoft.com/office/drawing/2014/chart" uri="{C3380CC4-5D6E-409C-BE32-E72D297353CC}">
                <c16:uniqueId val="{00000007-E6A6-4C48-99C9-29C7145E7257}"/>
              </c:ext>
            </c:extLst>
          </c:dPt>
          <c:dPt>
            <c:idx val="7"/>
            <c:invertIfNegative val="0"/>
            <c:bubble3D val="0"/>
            <c:spPr>
              <a:solidFill>
                <a:srgbClr val="FF9999"/>
              </a:solidFill>
              <a:ln w="3047">
                <a:noFill/>
                <a:prstDash val="solid"/>
              </a:ln>
            </c:spPr>
            <c:extLst>
              <c:ext xmlns:c16="http://schemas.microsoft.com/office/drawing/2014/chart" uri="{C3380CC4-5D6E-409C-BE32-E72D297353CC}">
                <c16:uniqueId val="{00000009-E6A6-4C48-99C9-29C7145E7257}"/>
              </c:ext>
            </c:extLst>
          </c:dPt>
          <c:dPt>
            <c:idx val="8"/>
            <c:invertIfNegative val="0"/>
            <c:bubble3D val="0"/>
            <c:spPr>
              <a:solidFill>
                <a:schemeClr val="bg1">
                  <a:lumMod val="65000"/>
                </a:schemeClr>
              </a:solidFill>
              <a:ln w="3047">
                <a:noFill/>
                <a:prstDash val="solid"/>
              </a:ln>
            </c:spPr>
            <c:extLst>
              <c:ext xmlns:c16="http://schemas.microsoft.com/office/drawing/2014/chart" uri="{C3380CC4-5D6E-409C-BE32-E72D297353CC}">
                <c16:uniqueId val="{0000000B-E6A6-4C48-99C9-29C7145E7257}"/>
              </c:ext>
            </c:extLst>
          </c:dPt>
          <c:dLbls>
            <c:spPr>
              <a:noFill/>
              <a:ln w="24374">
                <a:noFill/>
              </a:ln>
            </c:spPr>
            <c:txPr>
              <a:bodyPr/>
              <a:lstStyle/>
              <a:p>
                <a:pPr>
                  <a:defRPr sz="2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Favor</c:v>
                </c:pt>
                <c:pt idx="1">
                  <c:v>Oppose</c:v>
                </c:pt>
                <c:pt idx="2">
                  <c:v>Not sure</c:v>
                </c:pt>
              </c:strCache>
            </c:strRef>
          </c:cat>
          <c:val>
            <c:numRef>
              <c:f>Sheet2!$B$3:$D$3</c:f>
              <c:numCache>
                <c:formatCode>General</c:formatCode>
                <c:ptCount val="3"/>
                <c:pt idx="0">
                  <c:v>50</c:v>
                </c:pt>
                <c:pt idx="1">
                  <c:v>42</c:v>
                </c:pt>
                <c:pt idx="2">
                  <c:v>8</c:v>
                </c:pt>
              </c:numCache>
            </c:numRef>
          </c:val>
          <c:extLst>
            <c:ext xmlns:c16="http://schemas.microsoft.com/office/drawing/2014/chart" uri="{C3380CC4-5D6E-409C-BE32-E72D297353CC}">
              <c16:uniqueId val="{0000000C-E6A6-4C48-99C9-29C7145E7257}"/>
            </c:ext>
          </c:extLst>
        </c:ser>
        <c:dLbls>
          <c:showLegendKey val="0"/>
          <c:showVal val="1"/>
          <c:showCatName val="0"/>
          <c:showSerName val="0"/>
          <c:showPercent val="0"/>
          <c:showBubbleSize val="0"/>
        </c:dLbls>
        <c:gapWidth val="60"/>
        <c:axId val="732139616"/>
        <c:axId val="736547272"/>
      </c:barChart>
      <c:barChart>
        <c:barDir val="col"/>
        <c:grouping val="clustered"/>
        <c:varyColors val="0"/>
        <c:ser>
          <c:idx val="0"/>
          <c:order val="0"/>
          <c:tx>
            <c:strRef>
              <c:f>Sheet2!$A$2</c:f>
              <c:strCache>
                <c:ptCount val="1"/>
                <c:pt idx="0">
                  <c:v>Strong</c:v>
                </c:pt>
              </c:strCache>
            </c:strRef>
          </c:tx>
          <c:spPr>
            <a:solidFill>
              <a:schemeClr val="accent1"/>
            </a:solidFill>
            <a:ln w="12187">
              <a:noFill/>
              <a:prstDash val="solid"/>
            </a:ln>
          </c:spPr>
          <c:invertIfNegative val="0"/>
          <c:dPt>
            <c:idx val="0"/>
            <c:invertIfNegative val="0"/>
            <c:bubble3D val="0"/>
            <c:spPr>
              <a:solidFill>
                <a:srgbClr val="0085B4"/>
              </a:solidFill>
              <a:ln w="12187">
                <a:noFill/>
                <a:prstDash val="solid"/>
              </a:ln>
            </c:spPr>
            <c:extLst>
              <c:ext xmlns:c16="http://schemas.microsoft.com/office/drawing/2014/chart" uri="{C3380CC4-5D6E-409C-BE32-E72D297353CC}">
                <c16:uniqueId val="{0000000E-E6A6-4C48-99C9-29C7145E7257}"/>
              </c:ext>
            </c:extLst>
          </c:dPt>
          <c:dPt>
            <c:idx val="1"/>
            <c:invertIfNegative val="0"/>
            <c:bubble3D val="0"/>
            <c:spPr>
              <a:solidFill>
                <a:srgbClr val="FF0000"/>
              </a:solidFill>
              <a:ln w="12187">
                <a:noFill/>
                <a:prstDash val="solid"/>
              </a:ln>
            </c:spPr>
            <c:extLst>
              <c:ext xmlns:c16="http://schemas.microsoft.com/office/drawing/2014/chart" uri="{C3380CC4-5D6E-409C-BE32-E72D297353CC}">
                <c16:uniqueId val="{00000010-E6A6-4C48-99C9-29C7145E7257}"/>
              </c:ext>
            </c:extLst>
          </c:dPt>
          <c:dPt>
            <c:idx val="2"/>
            <c:invertIfNegative val="0"/>
            <c:bubble3D val="0"/>
            <c:spPr>
              <a:solidFill>
                <a:schemeClr val="accent5">
                  <a:lumMod val="75000"/>
                </a:schemeClr>
              </a:solidFill>
              <a:ln w="12187">
                <a:noFill/>
                <a:prstDash val="solid"/>
              </a:ln>
            </c:spPr>
            <c:extLst>
              <c:ext xmlns:c16="http://schemas.microsoft.com/office/drawing/2014/chart" uri="{C3380CC4-5D6E-409C-BE32-E72D297353CC}">
                <c16:uniqueId val="{00000012-E6A6-4C48-99C9-29C7145E7257}"/>
              </c:ext>
            </c:extLst>
          </c:dPt>
          <c:dPt>
            <c:idx val="5"/>
            <c:invertIfNegative val="0"/>
            <c:bubble3D val="0"/>
            <c:extLst>
              <c:ext xmlns:c16="http://schemas.microsoft.com/office/drawing/2014/chart" uri="{C3380CC4-5D6E-409C-BE32-E72D297353CC}">
                <c16:uniqueId val="{00000013-E6A6-4C48-99C9-29C7145E7257}"/>
              </c:ext>
            </c:extLst>
          </c:dPt>
          <c:dPt>
            <c:idx val="6"/>
            <c:invertIfNegative val="0"/>
            <c:bubble3D val="0"/>
            <c:spPr>
              <a:solidFill>
                <a:schemeClr val="tx2"/>
              </a:solidFill>
              <a:ln w="12187">
                <a:noFill/>
                <a:prstDash val="solid"/>
              </a:ln>
            </c:spPr>
            <c:extLst>
              <c:ext xmlns:c16="http://schemas.microsoft.com/office/drawing/2014/chart" uri="{C3380CC4-5D6E-409C-BE32-E72D297353CC}">
                <c16:uniqueId val="{00000015-E6A6-4C48-99C9-29C7145E7257}"/>
              </c:ext>
            </c:extLst>
          </c:dPt>
          <c:dPt>
            <c:idx val="7"/>
            <c:invertIfNegative val="0"/>
            <c:bubble3D val="0"/>
            <c:spPr>
              <a:solidFill>
                <a:srgbClr val="FF0000"/>
              </a:solidFill>
              <a:ln w="12187">
                <a:noFill/>
                <a:prstDash val="solid"/>
              </a:ln>
            </c:spPr>
            <c:extLst>
              <c:ext xmlns:c16="http://schemas.microsoft.com/office/drawing/2014/chart" uri="{C3380CC4-5D6E-409C-BE32-E72D297353CC}">
                <c16:uniqueId val="{00000017-E6A6-4C48-99C9-29C7145E7257}"/>
              </c:ext>
            </c:extLst>
          </c:dPt>
          <c:dLbls>
            <c:dLbl>
              <c:idx val="0"/>
              <c:layout>
                <c:manualLayout>
                  <c:x val="2.2797415168035796E-3"/>
                  <c:y val="0.1543864722403107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6A6-4C48-99C9-29C7145E7257}"/>
                </c:ext>
              </c:extLst>
            </c:dLbl>
            <c:dLbl>
              <c:idx val="1"/>
              <c:layout>
                <c:manualLayout>
                  <c:x val="-1.2667241247410537E-3"/>
                  <c:y val="9.1247410114837058E-2"/>
                </c:manualLayout>
              </c:layout>
              <c:spPr>
                <a:noFill/>
                <a:ln w="24374">
                  <a:noFill/>
                </a:ln>
                <a:effectLst/>
              </c:spPr>
              <c:txPr>
                <a:bodyPr wrap="square" lIns="38100" tIns="19050" rIns="38100" bIns="19050" anchor="ctr">
                  <a:noAutofit/>
                </a:bodyPr>
                <a:lstStyle/>
                <a:p>
                  <a:pPr>
                    <a:defRPr sz="2351" b="1" i="0" u="none" strike="noStrike" baseline="0">
                      <a:solidFill>
                        <a:srgbClr val="FFFFFF"/>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8004689446250779E-2"/>
                      <c:h val="5.9740841934216776E-2"/>
                    </c:manualLayout>
                  </c15:layout>
                </c:ext>
                <c:ext xmlns:c16="http://schemas.microsoft.com/office/drawing/2014/chart" uri="{C3380CC4-5D6E-409C-BE32-E72D297353CC}">
                  <c16:uniqueId val="{00000010-E6A6-4C48-99C9-29C7145E7257}"/>
                </c:ext>
              </c:extLst>
            </c:dLbl>
            <c:dLbl>
              <c:idx val="6"/>
              <c:dLblPos val="ctr"/>
              <c:showLegendKey val="0"/>
              <c:showVal val="1"/>
              <c:showCatName val="0"/>
              <c:showSerName val="0"/>
              <c:showPercent val="0"/>
              <c:showBubbleSize val="0"/>
              <c:extLst>
                <c:ext xmlns:c15="http://schemas.microsoft.com/office/drawing/2012/chart" uri="{CE6537A1-D6FC-4f65-9D91-7224C49458BB}">
                  <c15:layout>
                    <c:manualLayout>
                      <c:w val="4.1430560086456701E-2"/>
                      <c:h val="8.1496281361463002E-2"/>
                    </c:manualLayout>
                  </c15:layout>
                </c:ext>
                <c:ext xmlns:c16="http://schemas.microsoft.com/office/drawing/2014/chart" uri="{C3380CC4-5D6E-409C-BE32-E72D297353CC}">
                  <c16:uniqueId val="{00000015-E6A6-4C48-99C9-29C7145E7257}"/>
                </c:ext>
              </c:extLst>
            </c:dLbl>
            <c:spPr>
              <a:noFill/>
              <a:ln w="24374">
                <a:noFill/>
              </a:ln>
              <a:effectLst/>
            </c:spPr>
            <c:txPr>
              <a:bodyPr wrap="square" lIns="38100" tIns="19050" rIns="38100" bIns="19050" anchor="ctr">
                <a:spAutoFit/>
              </a:bodyPr>
              <a:lstStyle/>
              <a:p>
                <a:pPr>
                  <a:defRPr sz="2351"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Favor</c:v>
                </c:pt>
                <c:pt idx="1">
                  <c:v>Oppose</c:v>
                </c:pt>
                <c:pt idx="2">
                  <c:v>Not sure</c:v>
                </c:pt>
              </c:strCache>
            </c:strRef>
          </c:cat>
          <c:val>
            <c:numRef>
              <c:f>Sheet2!$B$2:$D$2</c:f>
              <c:numCache>
                <c:formatCode>General</c:formatCode>
                <c:ptCount val="3"/>
                <c:pt idx="0">
                  <c:v>39</c:v>
                </c:pt>
                <c:pt idx="1">
                  <c:v>34</c:v>
                </c:pt>
              </c:numCache>
            </c:numRef>
          </c:val>
          <c:extLst>
            <c:ext xmlns:c16="http://schemas.microsoft.com/office/drawing/2014/chart" uri="{C3380CC4-5D6E-409C-BE32-E72D297353CC}">
              <c16:uniqueId val="{00000018-E6A6-4C48-99C9-29C7145E7257}"/>
            </c:ext>
          </c:extLst>
        </c:ser>
        <c:dLbls>
          <c:showLegendKey val="0"/>
          <c:showVal val="1"/>
          <c:showCatName val="0"/>
          <c:showSerName val="0"/>
          <c:showPercent val="0"/>
          <c:showBubbleSize val="0"/>
        </c:dLbls>
        <c:gapWidth val="60"/>
        <c:axId val="736547664"/>
        <c:axId val="736548056"/>
      </c:barChart>
      <c:catAx>
        <c:axId val="73213961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800" b="1" i="0" u="none" strike="noStrike" baseline="0">
                <a:solidFill>
                  <a:schemeClr val="tx1"/>
                </a:solidFill>
                <a:latin typeface="Bahnschrift" panose="020B0502040204020203" pitchFamily="34" charset="0"/>
                <a:ea typeface="Calibri"/>
                <a:cs typeface="Calibri"/>
              </a:defRPr>
            </a:pPr>
            <a:endParaRPr lang="en-US"/>
          </a:p>
        </c:txPr>
        <c:crossAx val="736547272"/>
        <c:crosses val="autoZero"/>
        <c:auto val="1"/>
        <c:lblAlgn val="ctr"/>
        <c:lblOffset val="100"/>
        <c:tickLblSkip val="1"/>
        <c:tickMarkSkip val="1"/>
        <c:noMultiLvlLbl val="0"/>
      </c:catAx>
      <c:valAx>
        <c:axId val="736547272"/>
        <c:scaling>
          <c:orientation val="minMax"/>
          <c:max val="85"/>
          <c:min val="0"/>
        </c:scaling>
        <c:delete val="1"/>
        <c:axPos val="l"/>
        <c:numFmt formatCode="General" sourceLinked="1"/>
        <c:majorTickMark val="out"/>
        <c:minorTickMark val="none"/>
        <c:tickLblPos val="nextTo"/>
        <c:crossAx val="732139616"/>
        <c:crosses val="autoZero"/>
        <c:crossBetween val="between"/>
      </c:valAx>
      <c:catAx>
        <c:axId val="736547664"/>
        <c:scaling>
          <c:orientation val="minMax"/>
        </c:scaling>
        <c:delete val="1"/>
        <c:axPos val="b"/>
        <c:numFmt formatCode="General" sourceLinked="1"/>
        <c:majorTickMark val="out"/>
        <c:minorTickMark val="none"/>
        <c:tickLblPos val="nextTo"/>
        <c:crossAx val="736548056"/>
        <c:crosses val="autoZero"/>
        <c:auto val="1"/>
        <c:lblAlgn val="ctr"/>
        <c:lblOffset val="100"/>
        <c:noMultiLvlLbl val="0"/>
      </c:catAx>
      <c:valAx>
        <c:axId val="736548056"/>
        <c:scaling>
          <c:orientation val="minMax"/>
          <c:max val="50"/>
        </c:scaling>
        <c:delete val="1"/>
        <c:axPos val="r"/>
        <c:numFmt formatCode="General" sourceLinked="1"/>
        <c:majorTickMark val="out"/>
        <c:minorTickMark val="none"/>
        <c:tickLblPos val="nextTo"/>
        <c:crossAx val="736547664"/>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3592203308344E-3"/>
          <c:y val="3.2731855139317201E-2"/>
          <c:w val="0.99705260247731875"/>
          <c:h val="0.77077007238098383"/>
        </c:manualLayout>
      </c:layout>
      <c:barChart>
        <c:barDir val="col"/>
        <c:grouping val="clustered"/>
        <c:varyColors val="0"/>
        <c:ser>
          <c:idx val="1"/>
          <c:order val="1"/>
          <c:tx>
            <c:strRef>
              <c:f>Sheet2!$A$3</c:f>
              <c:strCache>
                <c:ptCount val="1"/>
                <c:pt idx="0">
                  <c:v>Total</c:v>
                </c:pt>
              </c:strCache>
            </c:strRef>
          </c:tx>
          <c:spPr>
            <a:solidFill>
              <a:srgbClr val="AFDFFF"/>
            </a:solidFill>
            <a:ln w="3047">
              <a:noFill/>
              <a:prstDash val="solid"/>
            </a:ln>
          </c:spPr>
          <c:invertIfNegative val="0"/>
          <c:dPt>
            <c:idx val="1"/>
            <c:invertIfNegative val="0"/>
            <c:bubble3D val="0"/>
            <c:spPr>
              <a:solidFill>
                <a:srgbClr val="FF9999"/>
              </a:solidFill>
              <a:ln w="3047">
                <a:noFill/>
                <a:prstDash val="solid"/>
              </a:ln>
            </c:spPr>
            <c:extLst>
              <c:ext xmlns:c16="http://schemas.microsoft.com/office/drawing/2014/chart" uri="{C3380CC4-5D6E-409C-BE32-E72D297353CC}">
                <c16:uniqueId val="{00000001-A1E9-4EC4-84F9-7550515D5D6C}"/>
              </c:ext>
            </c:extLst>
          </c:dPt>
          <c:dPt>
            <c:idx val="2"/>
            <c:invertIfNegative val="0"/>
            <c:bubble3D val="0"/>
            <c:spPr>
              <a:solidFill>
                <a:schemeClr val="bg1">
                  <a:lumMod val="75000"/>
                </a:schemeClr>
              </a:solidFill>
              <a:ln w="3047">
                <a:noFill/>
                <a:prstDash val="solid"/>
              </a:ln>
            </c:spPr>
            <c:extLst>
              <c:ext xmlns:c16="http://schemas.microsoft.com/office/drawing/2014/chart" uri="{C3380CC4-5D6E-409C-BE32-E72D297353CC}">
                <c16:uniqueId val="{00000003-A1E9-4EC4-84F9-7550515D5D6C}"/>
              </c:ext>
            </c:extLst>
          </c:dPt>
          <c:dPt>
            <c:idx val="5"/>
            <c:invertIfNegative val="0"/>
            <c:bubble3D val="0"/>
            <c:spPr>
              <a:solidFill>
                <a:schemeClr val="accent6">
                  <a:lumMod val="75000"/>
                </a:schemeClr>
              </a:solidFill>
              <a:ln w="3047">
                <a:noFill/>
                <a:prstDash val="solid"/>
              </a:ln>
            </c:spPr>
            <c:extLst>
              <c:ext xmlns:c16="http://schemas.microsoft.com/office/drawing/2014/chart" uri="{C3380CC4-5D6E-409C-BE32-E72D297353CC}">
                <c16:uniqueId val="{00000005-A1E9-4EC4-84F9-7550515D5D6C}"/>
              </c:ext>
            </c:extLst>
          </c:dPt>
          <c:dPt>
            <c:idx val="6"/>
            <c:invertIfNegative val="0"/>
            <c:bubble3D val="0"/>
            <c:spPr>
              <a:solidFill>
                <a:schemeClr val="tx2">
                  <a:lumMod val="20000"/>
                  <a:lumOff val="80000"/>
                </a:schemeClr>
              </a:solidFill>
              <a:ln w="3047">
                <a:noFill/>
                <a:prstDash val="solid"/>
              </a:ln>
            </c:spPr>
            <c:extLst>
              <c:ext xmlns:c16="http://schemas.microsoft.com/office/drawing/2014/chart" uri="{C3380CC4-5D6E-409C-BE32-E72D297353CC}">
                <c16:uniqueId val="{00000007-A1E9-4EC4-84F9-7550515D5D6C}"/>
              </c:ext>
            </c:extLst>
          </c:dPt>
          <c:dPt>
            <c:idx val="7"/>
            <c:invertIfNegative val="0"/>
            <c:bubble3D val="0"/>
            <c:spPr>
              <a:solidFill>
                <a:srgbClr val="FF9999"/>
              </a:solidFill>
              <a:ln w="3047">
                <a:noFill/>
                <a:prstDash val="solid"/>
              </a:ln>
            </c:spPr>
            <c:extLst>
              <c:ext xmlns:c16="http://schemas.microsoft.com/office/drawing/2014/chart" uri="{C3380CC4-5D6E-409C-BE32-E72D297353CC}">
                <c16:uniqueId val="{00000009-A1E9-4EC4-84F9-7550515D5D6C}"/>
              </c:ext>
            </c:extLst>
          </c:dPt>
          <c:dPt>
            <c:idx val="8"/>
            <c:invertIfNegative val="0"/>
            <c:bubble3D val="0"/>
            <c:spPr>
              <a:solidFill>
                <a:schemeClr val="bg1">
                  <a:lumMod val="65000"/>
                </a:schemeClr>
              </a:solidFill>
              <a:ln w="3047">
                <a:noFill/>
                <a:prstDash val="solid"/>
              </a:ln>
            </c:spPr>
            <c:extLst>
              <c:ext xmlns:c16="http://schemas.microsoft.com/office/drawing/2014/chart" uri="{C3380CC4-5D6E-409C-BE32-E72D297353CC}">
                <c16:uniqueId val="{0000000B-A1E9-4EC4-84F9-7550515D5D6C}"/>
              </c:ext>
            </c:extLst>
          </c:dPt>
          <c:dLbls>
            <c:spPr>
              <a:noFill/>
              <a:ln w="24374">
                <a:noFill/>
              </a:ln>
            </c:spPr>
            <c:txPr>
              <a:bodyPr/>
              <a:lstStyle/>
              <a:p>
                <a:pPr>
                  <a:defRPr sz="18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Favor</c:v>
                </c:pt>
                <c:pt idx="1">
                  <c:v>Oppose</c:v>
                </c:pt>
                <c:pt idx="2">
                  <c:v>Not sure</c:v>
                </c:pt>
              </c:strCache>
            </c:strRef>
          </c:cat>
          <c:val>
            <c:numRef>
              <c:f>Sheet2!$B$3:$D$3</c:f>
              <c:numCache>
                <c:formatCode>General</c:formatCode>
                <c:ptCount val="3"/>
                <c:pt idx="0">
                  <c:v>60</c:v>
                </c:pt>
                <c:pt idx="1">
                  <c:v>30</c:v>
                </c:pt>
                <c:pt idx="2">
                  <c:v>10</c:v>
                </c:pt>
              </c:numCache>
            </c:numRef>
          </c:val>
          <c:extLst>
            <c:ext xmlns:c16="http://schemas.microsoft.com/office/drawing/2014/chart" uri="{C3380CC4-5D6E-409C-BE32-E72D297353CC}">
              <c16:uniqueId val="{0000000C-A1E9-4EC4-84F9-7550515D5D6C}"/>
            </c:ext>
          </c:extLst>
        </c:ser>
        <c:dLbls>
          <c:showLegendKey val="0"/>
          <c:showVal val="1"/>
          <c:showCatName val="0"/>
          <c:showSerName val="0"/>
          <c:showPercent val="0"/>
          <c:showBubbleSize val="0"/>
        </c:dLbls>
        <c:gapWidth val="60"/>
        <c:axId val="732139616"/>
        <c:axId val="736547272"/>
      </c:barChart>
      <c:barChart>
        <c:barDir val="col"/>
        <c:grouping val="clustered"/>
        <c:varyColors val="0"/>
        <c:ser>
          <c:idx val="0"/>
          <c:order val="0"/>
          <c:tx>
            <c:strRef>
              <c:f>Sheet2!$A$2</c:f>
              <c:strCache>
                <c:ptCount val="1"/>
                <c:pt idx="0">
                  <c:v>Strong</c:v>
                </c:pt>
              </c:strCache>
            </c:strRef>
          </c:tx>
          <c:spPr>
            <a:solidFill>
              <a:schemeClr val="accent1"/>
            </a:solidFill>
            <a:ln w="12187">
              <a:noFill/>
              <a:prstDash val="solid"/>
            </a:ln>
          </c:spPr>
          <c:invertIfNegative val="0"/>
          <c:dPt>
            <c:idx val="0"/>
            <c:invertIfNegative val="0"/>
            <c:bubble3D val="0"/>
            <c:spPr>
              <a:solidFill>
                <a:srgbClr val="0085B4"/>
              </a:solidFill>
              <a:ln w="12187">
                <a:noFill/>
                <a:prstDash val="solid"/>
              </a:ln>
            </c:spPr>
            <c:extLst>
              <c:ext xmlns:c16="http://schemas.microsoft.com/office/drawing/2014/chart" uri="{C3380CC4-5D6E-409C-BE32-E72D297353CC}">
                <c16:uniqueId val="{0000000E-A1E9-4EC4-84F9-7550515D5D6C}"/>
              </c:ext>
            </c:extLst>
          </c:dPt>
          <c:dPt>
            <c:idx val="1"/>
            <c:invertIfNegative val="0"/>
            <c:bubble3D val="0"/>
            <c:spPr>
              <a:solidFill>
                <a:srgbClr val="FF0000"/>
              </a:solidFill>
              <a:ln w="12187">
                <a:noFill/>
                <a:prstDash val="solid"/>
              </a:ln>
            </c:spPr>
            <c:extLst>
              <c:ext xmlns:c16="http://schemas.microsoft.com/office/drawing/2014/chart" uri="{C3380CC4-5D6E-409C-BE32-E72D297353CC}">
                <c16:uniqueId val="{00000010-A1E9-4EC4-84F9-7550515D5D6C}"/>
              </c:ext>
            </c:extLst>
          </c:dPt>
          <c:dPt>
            <c:idx val="2"/>
            <c:invertIfNegative val="0"/>
            <c:bubble3D val="0"/>
            <c:spPr>
              <a:solidFill>
                <a:schemeClr val="accent5">
                  <a:lumMod val="75000"/>
                </a:schemeClr>
              </a:solidFill>
              <a:ln w="12187">
                <a:noFill/>
                <a:prstDash val="solid"/>
              </a:ln>
            </c:spPr>
            <c:extLst>
              <c:ext xmlns:c16="http://schemas.microsoft.com/office/drawing/2014/chart" uri="{C3380CC4-5D6E-409C-BE32-E72D297353CC}">
                <c16:uniqueId val="{00000012-A1E9-4EC4-84F9-7550515D5D6C}"/>
              </c:ext>
            </c:extLst>
          </c:dPt>
          <c:dPt>
            <c:idx val="5"/>
            <c:invertIfNegative val="0"/>
            <c:bubble3D val="0"/>
            <c:extLst>
              <c:ext xmlns:c16="http://schemas.microsoft.com/office/drawing/2014/chart" uri="{C3380CC4-5D6E-409C-BE32-E72D297353CC}">
                <c16:uniqueId val="{00000013-A1E9-4EC4-84F9-7550515D5D6C}"/>
              </c:ext>
            </c:extLst>
          </c:dPt>
          <c:dPt>
            <c:idx val="6"/>
            <c:invertIfNegative val="0"/>
            <c:bubble3D val="0"/>
            <c:spPr>
              <a:solidFill>
                <a:schemeClr val="tx2"/>
              </a:solidFill>
              <a:ln w="12187">
                <a:noFill/>
                <a:prstDash val="solid"/>
              </a:ln>
            </c:spPr>
            <c:extLst>
              <c:ext xmlns:c16="http://schemas.microsoft.com/office/drawing/2014/chart" uri="{C3380CC4-5D6E-409C-BE32-E72D297353CC}">
                <c16:uniqueId val="{00000015-A1E9-4EC4-84F9-7550515D5D6C}"/>
              </c:ext>
            </c:extLst>
          </c:dPt>
          <c:dPt>
            <c:idx val="7"/>
            <c:invertIfNegative val="0"/>
            <c:bubble3D val="0"/>
            <c:spPr>
              <a:solidFill>
                <a:srgbClr val="FF0000"/>
              </a:solidFill>
              <a:ln w="12187">
                <a:noFill/>
                <a:prstDash val="solid"/>
              </a:ln>
            </c:spPr>
            <c:extLst>
              <c:ext xmlns:c16="http://schemas.microsoft.com/office/drawing/2014/chart" uri="{C3380CC4-5D6E-409C-BE32-E72D297353CC}">
                <c16:uniqueId val="{00000017-A1E9-4EC4-84F9-7550515D5D6C}"/>
              </c:ext>
            </c:extLst>
          </c:dPt>
          <c:dLbls>
            <c:dLbl>
              <c:idx val="1"/>
              <c:spPr>
                <a:noFill/>
                <a:ln w="24374">
                  <a:noFill/>
                </a:ln>
                <a:effectLst/>
              </c:spPr>
              <c:txPr>
                <a:bodyPr wrap="square" lIns="38100" tIns="19050" rIns="38100" bIns="19050" anchor="ctr">
                  <a:noAutofit/>
                </a:bodyPr>
                <a:lstStyle/>
                <a:p>
                  <a:pPr>
                    <a:defRPr sz="18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7.9685775772965331E-2"/>
                      <c:h val="0.26074534303049945"/>
                    </c:manualLayout>
                  </c15:layout>
                </c:ext>
                <c:ext xmlns:c16="http://schemas.microsoft.com/office/drawing/2014/chart" uri="{C3380CC4-5D6E-409C-BE32-E72D297353CC}">
                  <c16:uniqueId val="{00000010-A1E9-4EC4-84F9-7550515D5D6C}"/>
                </c:ext>
              </c:extLst>
            </c:dLbl>
            <c:dLbl>
              <c:idx val="6"/>
              <c:dLblPos val="ctr"/>
              <c:showLegendKey val="0"/>
              <c:showVal val="1"/>
              <c:showCatName val="0"/>
              <c:showSerName val="0"/>
              <c:showPercent val="0"/>
              <c:showBubbleSize val="0"/>
              <c:extLst>
                <c:ext xmlns:c15="http://schemas.microsoft.com/office/drawing/2012/chart" uri="{CE6537A1-D6FC-4f65-9D91-7224C49458BB}">
                  <c15:layout>
                    <c:manualLayout>
                      <c:w val="4.1430560086456701E-2"/>
                      <c:h val="8.1496281361463002E-2"/>
                    </c:manualLayout>
                  </c15:layout>
                </c:ext>
                <c:ext xmlns:c16="http://schemas.microsoft.com/office/drawing/2014/chart" uri="{C3380CC4-5D6E-409C-BE32-E72D297353CC}">
                  <c16:uniqueId val="{00000015-A1E9-4EC4-84F9-7550515D5D6C}"/>
                </c:ext>
              </c:extLst>
            </c:dLbl>
            <c:spPr>
              <a:noFill/>
              <a:ln w="24374">
                <a:noFill/>
              </a:ln>
              <a:effectLst/>
            </c:spPr>
            <c:txPr>
              <a:bodyPr wrap="square" lIns="38100" tIns="19050" rIns="38100" bIns="19050" anchor="ctr">
                <a:spAutoFit/>
              </a:bodyPr>
              <a:lstStyle/>
              <a:p>
                <a:pPr>
                  <a:defRPr sz="18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Favor</c:v>
                </c:pt>
                <c:pt idx="1">
                  <c:v>Oppose</c:v>
                </c:pt>
                <c:pt idx="2">
                  <c:v>Not sure</c:v>
                </c:pt>
              </c:strCache>
            </c:strRef>
          </c:cat>
          <c:val>
            <c:numRef>
              <c:f>Sheet2!$B$2:$D$2</c:f>
              <c:numCache>
                <c:formatCode>General</c:formatCode>
                <c:ptCount val="3"/>
                <c:pt idx="0">
                  <c:v>46</c:v>
                </c:pt>
                <c:pt idx="1">
                  <c:v>22</c:v>
                </c:pt>
              </c:numCache>
            </c:numRef>
          </c:val>
          <c:extLst>
            <c:ext xmlns:c16="http://schemas.microsoft.com/office/drawing/2014/chart" uri="{C3380CC4-5D6E-409C-BE32-E72D297353CC}">
              <c16:uniqueId val="{00000018-A1E9-4EC4-84F9-7550515D5D6C}"/>
            </c:ext>
          </c:extLst>
        </c:ser>
        <c:dLbls>
          <c:showLegendKey val="0"/>
          <c:showVal val="1"/>
          <c:showCatName val="0"/>
          <c:showSerName val="0"/>
          <c:showPercent val="0"/>
          <c:showBubbleSize val="0"/>
        </c:dLbls>
        <c:gapWidth val="60"/>
        <c:axId val="736547664"/>
        <c:axId val="736548056"/>
      </c:barChart>
      <c:catAx>
        <c:axId val="73213961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200" b="1" i="0" u="none" strike="noStrike" baseline="0">
                <a:solidFill>
                  <a:schemeClr val="tx1"/>
                </a:solidFill>
                <a:latin typeface="Bahnschrift" panose="020B0502040204020203" pitchFamily="34" charset="0"/>
                <a:ea typeface="Calibri"/>
                <a:cs typeface="Calibri"/>
              </a:defRPr>
            </a:pPr>
            <a:endParaRPr lang="en-US"/>
          </a:p>
        </c:txPr>
        <c:crossAx val="736547272"/>
        <c:crosses val="autoZero"/>
        <c:auto val="1"/>
        <c:lblAlgn val="ctr"/>
        <c:lblOffset val="100"/>
        <c:tickLblSkip val="1"/>
        <c:tickMarkSkip val="1"/>
        <c:noMultiLvlLbl val="0"/>
      </c:catAx>
      <c:valAx>
        <c:axId val="736547272"/>
        <c:scaling>
          <c:orientation val="minMax"/>
          <c:max val="85"/>
          <c:min val="0"/>
        </c:scaling>
        <c:delete val="1"/>
        <c:axPos val="l"/>
        <c:numFmt formatCode="General" sourceLinked="1"/>
        <c:majorTickMark val="out"/>
        <c:minorTickMark val="none"/>
        <c:tickLblPos val="nextTo"/>
        <c:crossAx val="732139616"/>
        <c:crosses val="autoZero"/>
        <c:crossBetween val="between"/>
      </c:valAx>
      <c:catAx>
        <c:axId val="736547664"/>
        <c:scaling>
          <c:orientation val="minMax"/>
        </c:scaling>
        <c:delete val="1"/>
        <c:axPos val="b"/>
        <c:numFmt formatCode="General" sourceLinked="1"/>
        <c:majorTickMark val="out"/>
        <c:minorTickMark val="none"/>
        <c:tickLblPos val="nextTo"/>
        <c:crossAx val="736548056"/>
        <c:crosses val="autoZero"/>
        <c:auto val="1"/>
        <c:lblAlgn val="ctr"/>
        <c:lblOffset val="100"/>
        <c:noMultiLvlLbl val="0"/>
      </c:catAx>
      <c:valAx>
        <c:axId val="736548056"/>
        <c:scaling>
          <c:orientation val="minMax"/>
          <c:max val="50"/>
        </c:scaling>
        <c:delete val="1"/>
        <c:axPos val="r"/>
        <c:numFmt formatCode="General" sourceLinked="1"/>
        <c:majorTickMark val="out"/>
        <c:minorTickMark val="none"/>
        <c:tickLblPos val="nextTo"/>
        <c:crossAx val="736547664"/>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3592203308344E-3"/>
          <c:y val="3.2731855139317201E-2"/>
          <c:w val="0.99705260247731875"/>
          <c:h val="0.77077007238098383"/>
        </c:manualLayout>
      </c:layout>
      <c:barChart>
        <c:barDir val="col"/>
        <c:grouping val="clustered"/>
        <c:varyColors val="0"/>
        <c:ser>
          <c:idx val="1"/>
          <c:order val="1"/>
          <c:tx>
            <c:strRef>
              <c:f>Sheet2!$A$3</c:f>
              <c:strCache>
                <c:ptCount val="1"/>
                <c:pt idx="0">
                  <c:v>Total</c:v>
                </c:pt>
              </c:strCache>
            </c:strRef>
          </c:tx>
          <c:spPr>
            <a:solidFill>
              <a:srgbClr val="AFDFFF"/>
            </a:solidFill>
            <a:ln w="3047">
              <a:noFill/>
              <a:prstDash val="solid"/>
            </a:ln>
          </c:spPr>
          <c:invertIfNegative val="0"/>
          <c:dPt>
            <c:idx val="1"/>
            <c:invertIfNegative val="0"/>
            <c:bubble3D val="0"/>
            <c:spPr>
              <a:solidFill>
                <a:srgbClr val="FF9999"/>
              </a:solidFill>
              <a:ln w="3047">
                <a:noFill/>
                <a:prstDash val="solid"/>
              </a:ln>
            </c:spPr>
            <c:extLst>
              <c:ext xmlns:c16="http://schemas.microsoft.com/office/drawing/2014/chart" uri="{C3380CC4-5D6E-409C-BE32-E72D297353CC}">
                <c16:uniqueId val="{00000001-4128-4023-A4AC-AEFF2BEA8C91}"/>
              </c:ext>
            </c:extLst>
          </c:dPt>
          <c:dPt>
            <c:idx val="2"/>
            <c:invertIfNegative val="0"/>
            <c:bubble3D val="0"/>
            <c:spPr>
              <a:solidFill>
                <a:schemeClr val="bg1">
                  <a:lumMod val="75000"/>
                </a:schemeClr>
              </a:solidFill>
              <a:ln w="3047">
                <a:noFill/>
                <a:prstDash val="solid"/>
              </a:ln>
            </c:spPr>
            <c:extLst>
              <c:ext xmlns:c16="http://schemas.microsoft.com/office/drawing/2014/chart" uri="{C3380CC4-5D6E-409C-BE32-E72D297353CC}">
                <c16:uniqueId val="{00000003-4128-4023-A4AC-AEFF2BEA8C91}"/>
              </c:ext>
            </c:extLst>
          </c:dPt>
          <c:dPt>
            <c:idx val="5"/>
            <c:invertIfNegative val="0"/>
            <c:bubble3D val="0"/>
            <c:spPr>
              <a:solidFill>
                <a:schemeClr val="accent6">
                  <a:lumMod val="75000"/>
                </a:schemeClr>
              </a:solidFill>
              <a:ln w="3047">
                <a:noFill/>
                <a:prstDash val="solid"/>
              </a:ln>
            </c:spPr>
            <c:extLst>
              <c:ext xmlns:c16="http://schemas.microsoft.com/office/drawing/2014/chart" uri="{C3380CC4-5D6E-409C-BE32-E72D297353CC}">
                <c16:uniqueId val="{00000005-4128-4023-A4AC-AEFF2BEA8C91}"/>
              </c:ext>
            </c:extLst>
          </c:dPt>
          <c:dPt>
            <c:idx val="6"/>
            <c:invertIfNegative val="0"/>
            <c:bubble3D val="0"/>
            <c:spPr>
              <a:solidFill>
                <a:schemeClr val="tx2">
                  <a:lumMod val="20000"/>
                  <a:lumOff val="80000"/>
                </a:schemeClr>
              </a:solidFill>
              <a:ln w="3047">
                <a:noFill/>
                <a:prstDash val="solid"/>
              </a:ln>
            </c:spPr>
            <c:extLst>
              <c:ext xmlns:c16="http://schemas.microsoft.com/office/drawing/2014/chart" uri="{C3380CC4-5D6E-409C-BE32-E72D297353CC}">
                <c16:uniqueId val="{00000007-4128-4023-A4AC-AEFF2BEA8C91}"/>
              </c:ext>
            </c:extLst>
          </c:dPt>
          <c:dPt>
            <c:idx val="7"/>
            <c:invertIfNegative val="0"/>
            <c:bubble3D val="0"/>
            <c:spPr>
              <a:solidFill>
                <a:srgbClr val="FF9999"/>
              </a:solidFill>
              <a:ln w="3047">
                <a:noFill/>
                <a:prstDash val="solid"/>
              </a:ln>
            </c:spPr>
            <c:extLst>
              <c:ext xmlns:c16="http://schemas.microsoft.com/office/drawing/2014/chart" uri="{C3380CC4-5D6E-409C-BE32-E72D297353CC}">
                <c16:uniqueId val="{00000009-4128-4023-A4AC-AEFF2BEA8C91}"/>
              </c:ext>
            </c:extLst>
          </c:dPt>
          <c:dPt>
            <c:idx val="8"/>
            <c:invertIfNegative val="0"/>
            <c:bubble3D val="0"/>
            <c:spPr>
              <a:solidFill>
                <a:schemeClr val="bg1">
                  <a:lumMod val="65000"/>
                </a:schemeClr>
              </a:solidFill>
              <a:ln w="3047">
                <a:noFill/>
                <a:prstDash val="solid"/>
              </a:ln>
            </c:spPr>
            <c:extLst>
              <c:ext xmlns:c16="http://schemas.microsoft.com/office/drawing/2014/chart" uri="{C3380CC4-5D6E-409C-BE32-E72D297353CC}">
                <c16:uniqueId val="{0000000B-4128-4023-A4AC-AEFF2BEA8C91}"/>
              </c:ext>
            </c:extLst>
          </c:dPt>
          <c:dLbls>
            <c:spPr>
              <a:noFill/>
              <a:ln w="24374">
                <a:noFill/>
              </a:ln>
            </c:spPr>
            <c:txPr>
              <a:bodyPr/>
              <a:lstStyle/>
              <a:p>
                <a:pPr>
                  <a:defRPr sz="18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Favor</c:v>
                </c:pt>
                <c:pt idx="1">
                  <c:v>Oppose</c:v>
                </c:pt>
                <c:pt idx="2">
                  <c:v>Not sure</c:v>
                </c:pt>
              </c:strCache>
            </c:strRef>
          </c:cat>
          <c:val>
            <c:numRef>
              <c:f>Sheet2!$B$3:$D$3</c:f>
              <c:numCache>
                <c:formatCode>General</c:formatCode>
                <c:ptCount val="3"/>
                <c:pt idx="0">
                  <c:v>51</c:v>
                </c:pt>
                <c:pt idx="1">
                  <c:v>36</c:v>
                </c:pt>
                <c:pt idx="2">
                  <c:v>13</c:v>
                </c:pt>
              </c:numCache>
            </c:numRef>
          </c:val>
          <c:extLst>
            <c:ext xmlns:c16="http://schemas.microsoft.com/office/drawing/2014/chart" uri="{C3380CC4-5D6E-409C-BE32-E72D297353CC}">
              <c16:uniqueId val="{0000000C-4128-4023-A4AC-AEFF2BEA8C91}"/>
            </c:ext>
          </c:extLst>
        </c:ser>
        <c:dLbls>
          <c:showLegendKey val="0"/>
          <c:showVal val="1"/>
          <c:showCatName val="0"/>
          <c:showSerName val="0"/>
          <c:showPercent val="0"/>
          <c:showBubbleSize val="0"/>
        </c:dLbls>
        <c:gapWidth val="60"/>
        <c:axId val="732139616"/>
        <c:axId val="736547272"/>
      </c:barChart>
      <c:barChart>
        <c:barDir val="col"/>
        <c:grouping val="clustered"/>
        <c:varyColors val="0"/>
        <c:ser>
          <c:idx val="0"/>
          <c:order val="0"/>
          <c:tx>
            <c:strRef>
              <c:f>Sheet2!$A$2</c:f>
              <c:strCache>
                <c:ptCount val="1"/>
                <c:pt idx="0">
                  <c:v>Strong</c:v>
                </c:pt>
              </c:strCache>
            </c:strRef>
          </c:tx>
          <c:spPr>
            <a:solidFill>
              <a:schemeClr val="accent1"/>
            </a:solidFill>
            <a:ln w="12187">
              <a:noFill/>
              <a:prstDash val="solid"/>
            </a:ln>
          </c:spPr>
          <c:invertIfNegative val="0"/>
          <c:dPt>
            <c:idx val="0"/>
            <c:invertIfNegative val="0"/>
            <c:bubble3D val="0"/>
            <c:spPr>
              <a:solidFill>
                <a:srgbClr val="0085B4"/>
              </a:solidFill>
              <a:ln w="12187">
                <a:noFill/>
                <a:prstDash val="solid"/>
              </a:ln>
            </c:spPr>
            <c:extLst>
              <c:ext xmlns:c16="http://schemas.microsoft.com/office/drawing/2014/chart" uri="{C3380CC4-5D6E-409C-BE32-E72D297353CC}">
                <c16:uniqueId val="{0000000E-4128-4023-A4AC-AEFF2BEA8C91}"/>
              </c:ext>
            </c:extLst>
          </c:dPt>
          <c:dPt>
            <c:idx val="1"/>
            <c:invertIfNegative val="0"/>
            <c:bubble3D val="0"/>
            <c:spPr>
              <a:solidFill>
                <a:srgbClr val="FF0000"/>
              </a:solidFill>
              <a:ln w="12187">
                <a:noFill/>
                <a:prstDash val="solid"/>
              </a:ln>
            </c:spPr>
            <c:extLst>
              <c:ext xmlns:c16="http://schemas.microsoft.com/office/drawing/2014/chart" uri="{C3380CC4-5D6E-409C-BE32-E72D297353CC}">
                <c16:uniqueId val="{00000010-4128-4023-A4AC-AEFF2BEA8C91}"/>
              </c:ext>
            </c:extLst>
          </c:dPt>
          <c:dPt>
            <c:idx val="2"/>
            <c:invertIfNegative val="0"/>
            <c:bubble3D val="0"/>
            <c:spPr>
              <a:solidFill>
                <a:schemeClr val="accent5">
                  <a:lumMod val="75000"/>
                </a:schemeClr>
              </a:solidFill>
              <a:ln w="12187">
                <a:noFill/>
                <a:prstDash val="solid"/>
              </a:ln>
            </c:spPr>
            <c:extLst>
              <c:ext xmlns:c16="http://schemas.microsoft.com/office/drawing/2014/chart" uri="{C3380CC4-5D6E-409C-BE32-E72D297353CC}">
                <c16:uniqueId val="{00000012-4128-4023-A4AC-AEFF2BEA8C91}"/>
              </c:ext>
            </c:extLst>
          </c:dPt>
          <c:dPt>
            <c:idx val="5"/>
            <c:invertIfNegative val="0"/>
            <c:bubble3D val="0"/>
            <c:extLst>
              <c:ext xmlns:c16="http://schemas.microsoft.com/office/drawing/2014/chart" uri="{C3380CC4-5D6E-409C-BE32-E72D297353CC}">
                <c16:uniqueId val="{00000013-4128-4023-A4AC-AEFF2BEA8C91}"/>
              </c:ext>
            </c:extLst>
          </c:dPt>
          <c:dPt>
            <c:idx val="6"/>
            <c:invertIfNegative val="0"/>
            <c:bubble3D val="0"/>
            <c:spPr>
              <a:solidFill>
                <a:schemeClr val="tx2"/>
              </a:solidFill>
              <a:ln w="12187">
                <a:noFill/>
                <a:prstDash val="solid"/>
              </a:ln>
            </c:spPr>
            <c:extLst>
              <c:ext xmlns:c16="http://schemas.microsoft.com/office/drawing/2014/chart" uri="{C3380CC4-5D6E-409C-BE32-E72D297353CC}">
                <c16:uniqueId val="{00000015-4128-4023-A4AC-AEFF2BEA8C91}"/>
              </c:ext>
            </c:extLst>
          </c:dPt>
          <c:dPt>
            <c:idx val="7"/>
            <c:invertIfNegative val="0"/>
            <c:bubble3D val="0"/>
            <c:spPr>
              <a:solidFill>
                <a:srgbClr val="FF0000"/>
              </a:solidFill>
              <a:ln w="12187">
                <a:noFill/>
                <a:prstDash val="solid"/>
              </a:ln>
            </c:spPr>
            <c:extLst>
              <c:ext xmlns:c16="http://schemas.microsoft.com/office/drawing/2014/chart" uri="{C3380CC4-5D6E-409C-BE32-E72D297353CC}">
                <c16:uniqueId val="{00000017-4128-4023-A4AC-AEFF2BEA8C91}"/>
              </c:ext>
            </c:extLst>
          </c:dPt>
          <c:dLbls>
            <c:dLbl>
              <c:idx val="1"/>
              <c:spPr>
                <a:noFill/>
                <a:ln w="24374">
                  <a:noFill/>
                </a:ln>
                <a:effectLst/>
              </c:spPr>
              <c:txPr>
                <a:bodyPr wrap="square" lIns="38100" tIns="19050" rIns="38100" bIns="19050" anchor="ctr">
                  <a:noAutofit/>
                </a:bodyPr>
                <a:lstStyle/>
                <a:p>
                  <a:pPr>
                    <a:defRPr sz="18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7.9685775772965331E-2"/>
                      <c:h val="0.26074534303049945"/>
                    </c:manualLayout>
                  </c15:layout>
                </c:ext>
                <c:ext xmlns:c16="http://schemas.microsoft.com/office/drawing/2014/chart" uri="{C3380CC4-5D6E-409C-BE32-E72D297353CC}">
                  <c16:uniqueId val="{00000010-4128-4023-A4AC-AEFF2BEA8C91}"/>
                </c:ext>
              </c:extLst>
            </c:dLbl>
            <c:dLbl>
              <c:idx val="6"/>
              <c:dLblPos val="ctr"/>
              <c:showLegendKey val="0"/>
              <c:showVal val="1"/>
              <c:showCatName val="0"/>
              <c:showSerName val="0"/>
              <c:showPercent val="0"/>
              <c:showBubbleSize val="0"/>
              <c:extLst>
                <c:ext xmlns:c15="http://schemas.microsoft.com/office/drawing/2012/chart" uri="{CE6537A1-D6FC-4f65-9D91-7224C49458BB}">
                  <c15:layout>
                    <c:manualLayout>
                      <c:w val="4.1430560086456701E-2"/>
                      <c:h val="8.1496281361463002E-2"/>
                    </c:manualLayout>
                  </c15:layout>
                </c:ext>
                <c:ext xmlns:c16="http://schemas.microsoft.com/office/drawing/2014/chart" uri="{C3380CC4-5D6E-409C-BE32-E72D297353CC}">
                  <c16:uniqueId val="{00000015-4128-4023-A4AC-AEFF2BEA8C91}"/>
                </c:ext>
              </c:extLst>
            </c:dLbl>
            <c:spPr>
              <a:noFill/>
              <a:ln w="24374">
                <a:noFill/>
              </a:ln>
              <a:effectLst/>
            </c:spPr>
            <c:txPr>
              <a:bodyPr wrap="square" lIns="38100" tIns="19050" rIns="38100" bIns="19050" anchor="ctr">
                <a:spAutoFit/>
              </a:bodyPr>
              <a:lstStyle/>
              <a:p>
                <a:pPr>
                  <a:defRPr sz="18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Favor</c:v>
                </c:pt>
                <c:pt idx="1">
                  <c:v>Oppose</c:v>
                </c:pt>
                <c:pt idx="2">
                  <c:v>Not sure</c:v>
                </c:pt>
              </c:strCache>
            </c:strRef>
          </c:cat>
          <c:val>
            <c:numRef>
              <c:f>Sheet2!$B$2:$D$2</c:f>
              <c:numCache>
                <c:formatCode>General</c:formatCode>
                <c:ptCount val="3"/>
                <c:pt idx="0">
                  <c:v>39</c:v>
                </c:pt>
                <c:pt idx="1">
                  <c:v>27</c:v>
                </c:pt>
              </c:numCache>
            </c:numRef>
          </c:val>
          <c:extLst>
            <c:ext xmlns:c16="http://schemas.microsoft.com/office/drawing/2014/chart" uri="{C3380CC4-5D6E-409C-BE32-E72D297353CC}">
              <c16:uniqueId val="{00000018-4128-4023-A4AC-AEFF2BEA8C91}"/>
            </c:ext>
          </c:extLst>
        </c:ser>
        <c:dLbls>
          <c:showLegendKey val="0"/>
          <c:showVal val="1"/>
          <c:showCatName val="0"/>
          <c:showSerName val="0"/>
          <c:showPercent val="0"/>
          <c:showBubbleSize val="0"/>
        </c:dLbls>
        <c:gapWidth val="60"/>
        <c:axId val="736547664"/>
        <c:axId val="736548056"/>
      </c:barChart>
      <c:catAx>
        <c:axId val="73213961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200" b="1" i="0" u="none" strike="noStrike" baseline="0">
                <a:solidFill>
                  <a:schemeClr val="tx1"/>
                </a:solidFill>
                <a:latin typeface="Bahnschrift" panose="020B0502040204020203" pitchFamily="34" charset="0"/>
                <a:ea typeface="Calibri"/>
                <a:cs typeface="Calibri"/>
              </a:defRPr>
            </a:pPr>
            <a:endParaRPr lang="en-US"/>
          </a:p>
        </c:txPr>
        <c:crossAx val="736547272"/>
        <c:crosses val="autoZero"/>
        <c:auto val="1"/>
        <c:lblAlgn val="ctr"/>
        <c:lblOffset val="100"/>
        <c:tickLblSkip val="1"/>
        <c:tickMarkSkip val="1"/>
        <c:noMultiLvlLbl val="0"/>
      </c:catAx>
      <c:valAx>
        <c:axId val="736547272"/>
        <c:scaling>
          <c:orientation val="minMax"/>
          <c:max val="85"/>
          <c:min val="0"/>
        </c:scaling>
        <c:delete val="1"/>
        <c:axPos val="l"/>
        <c:numFmt formatCode="General" sourceLinked="1"/>
        <c:majorTickMark val="out"/>
        <c:minorTickMark val="none"/>
        <c:tickLblPos val="nextTo"/>
        <c:crossAx val="732139616"/>
        <c:crosses val="autoZero"/>
        <c:crossBetween val="between"/>
      </c:valAx>
      <c:catAx>
        <c:axId val="736547664"/>
        <c:scaling>
          <c:orientation val="minMax"/>
        </c:scaling>
        <c:delete val="1"/>
        <c:axPos val="b"/>
        <c:numFmt formatCode="General" sourceLinked="1"/>
        <c:majorTickMark val="out"/>
        <c:minorTickMark val="none"/>
        <c:tickLblPos val="nextTo"/>
        <c:crossAx val="736548056"/>
        <c:crosses val="autoZero"/>
        <c:auto val="1"/>
        <c:lblAlgn val="ctr"/>
        <c:lblOffset val="100"/>
        <c:noMultiLvlLbl val="0"/>
      </c:catAx>
      <c:valAx>
        <c:axId val="736548056"/>
        <c:scaling>
          <c:orientation val="minMax"/>
          <c:max val="50"/>
        </c:scaling>
        <c:delete val="1"/>
        <c:axPos val="r"/>
        <c:numFmt formatCode="General" sourceLinked="1"/>
        <c:majorTickMark val="out"/>
        <c:minorTickMark val="none"/>
        <c:tickLblPos val="nextTo"/>
        <c:crossAx val="736547664"/>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3592203308344E-3"/>
          <c:y val="3.2731855139317201E-2"/>
          <c:w val="0.99705260247731875"/>
          <c:h val="0.77077007238098383"/>
        </c:manualLayout>
      </c:layout>
      <c:barChart>
        <c:barDir val="col"/>
        <c:grouping val="clustered"/>
        <c:varyColors val="0"/>
        <c:ser>
          <c:idx val="0"/>
          <c:order val="0"/>
          <c:tx>
            <c:strRef>
              <c:f>Sheet2!$A$2</c:f>
              <c:strCache>
                <c:ptCount val="1"/>
              </c:strCache>
            </c:strRef>
          </c:tx>
          <c:spPr>
            <a:solidFill>
              <a:srgbClr val="0070C0"/>
            </a:solidFill>
            <a:ln w="12187">
              <a:noFill/>
              <a:prstDash val="solid"/>
            </a:ln>
          </c:spPr>
          <c:invertIfNegative val="0"/>
          <c:dPt>
            <c:idx val="0"/>
            <c:invertIfNegative val="0"/>
            <c:bubble3D val="0"/>
            <c:spPr>
              <a:solidFill>
                <a:srgbClr val="0070C0"/>
              </a:solidFill>
              <a:ln w="3047">
                <a:noFill/>
                <a:prstDash val="solid"/>
              </a:ln>
            </c:spPr>
            <c:extLst>
              <c:ext xmlns:c16="http://schemas.microsoft.com/office/drawing/2014/chart" uri="{C3380CC4-5D6E-409C-BE32-E72D297353CC}">
                <c16:uniqueId val="{00000001-80F1-4A13-8E56-33374DC019E8}"/>
              </c:ext>
            </c:extLst>
          </c:dPt>
          <c:dPt>
            <c:idx val="1"/>
            <c:invertIfNegative val="0"/>
            <c:bubble3D val="0"/>
            <c:spPr>
              <a:solidFill>
                <a:srgbClr val="FF0000"/>
              </a:solidFill>
              <a:ln w="3047">
                <a:noFill/>
                <a:prstDash val="solid"/>
              </a:ln>
            </c:spPr>
            <c:extLst>
              <c:ext xmlns:c16="http://schemas.microsoft.com/office/drawing/2014/chart" uri="{C3380CC4-5D6E-409C-BE32-E72D297353CC}">
                <c16:uniqueId val="{00000003-80F1-4A13-8E56-33374DC019E8}"/>
              </c:ext>
            </c:extLst>
          </c:dPt>
          <c:dPt>
            <c:idx val="2"/>
            <c:invertIfNegative val="0"/>
            <c:bubble3D val="0"/>
            <c:spPr>
              <a:solidFill>
                <a:schemeClr val="bg1">
                  <a:lumMod val="75000"/>
                </a:schemeClr>
              </a:solidFill>
              <a:ln w="12187">
                <a:noFill/>
                <a:prstDash val="solid"/>
              </a:ln>
            </c:spPr>
            <c:extLst>
              <c:ext xmlns:c16="http://schemas.microsoft.com/office/drawing/2014/chart" uri="{C3380CC4-5D6E-409C-BE32-E72D297353CC}">
                <c16:uniqueId val="{00000005-80F1-4A13-8E56-33374DC019E8}"/>
              </c:ext>
            </c:extLst>
          </c:dPt>
          <c:dPt>
            <c:idx val="5"/>
            <c:invertIfNegative val="0"/>
            <c:bubble3D val="0"/>
            <c:extLst>
              <c:ext xmlns:c16="http://schemas.microsoft.com/office/drawing/2014/chart" uri="{C3380CC4-5D6E-409C-BE32-E72D297353CC}">
                <c16:uniqueId val="{00000008-80F1-4A13-8E56-33374DC019E8}"/>
              </c:ext>
            </c:extLst>
          </c:dPt>
          <c:dPt>
            <c:idx val="6"/>
            <c:invertIfNegative val="0"/>
            <c:bubble3D val="0"/>
            <c:extLst>
              <c:ext xmlns:c16="http://schemas.microsoft.com/office/drawing/2014/chart" uri="{C3380CC4-5D6E-409C-BE32-E72D297353CC}">
                <c16:uniqueId val="{0000000A-80F1-4A13-8E56-33374DC019E8}"/>
              </c:ext>
            </c:extLst>
          </c:dPt>
          <c:dPt>
            <c:idx val="7"/>
            <c:invertIfNegative val="0"/>
            <c:bubble3D val="0"/>
            <c:extLst>
              <c:ext xmlns:c16="http://schemas.microsoft.com/office/drawing/2014/chart" uri="{C3380CC4-5D6E-409C-BE32-E72D297353CC}">
                <c16:uniqueId val="{0000000C-80F1-4A13-8E56-33374DC019E8}"/>
              </c:ext>
            </c:extLst>
          </c:dPt>
          <c:dLbls>
            <c:dLbl>
              <c:idx val="1"/>
              <c:layout>
                <c:manualLayout>
                  <c:x val="-7.1966349215104022E-3"/>
                  <c:y val="-1.0237216931249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F1-4A13-8E56-33374DC019E8}"/>
                </c:ext>
              </c:extLst>
            </c:dLbl>
            <c:spPr>
              <a:noFill/>
              <a:ln w="24374">
                <a:noFill/>
              </a:ln>
            </c:spPr>
            <c:txPr>
              <a:bodyPr/>
              <a:lstStyle/>
              <a:p>
                <a:pPr>
                  <a:defRPr sz="20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Yes</c:v>
                </c:pt>
                <c:pt idx="1">
                  <c:v>No</c:v>
                </c:pt>
                <c:pt idx="2">
                  <c:v>Not sure</c:v>
                </c:pt>
              </c:strCache>
            </c:strRef>
          </c:cat>
          <c:val>
            <c:numRef>
              <c:f>Sheet2!$B$2:$D$2</c:f>
              <c:numCache>
                <c:formatCode>General</c:formatCode>
                <c:ptCount val="3"/>
                <c:pt idx="0">
                  <c:v>69</c:v>
                </c:pt>
                <c:pt idx="1">
                  <c:v>18</c:v>
                </c:pt>
                <c:pt idx="2">
                  <c:v>12</c:v>
                </c:pt>
              </c:numCache>
            </c:numRef>
          </c:val>
          <c:extLst>
            <c:ext xmlns:c16="http://schemas.microsoft.com/office/drawing/2014/chart" uri="{C3380CC4-5D6E-409C-BE32-E72D297353CC}">
              <c16:uniqueId val="{0000000D-80F1-4A13-8E56-33374DC019E8}"/>
            </c:ext>
          </c:extLst>
        </c:ser>
        <c:dLbls>
          <c:showLegendKey val="0"/>
          <c:showVal val="1"/>
          <c:showCatName val="0"/>
          <c:showSerName val="0"/>
          <c:showPercent val="0"/>
          <c:showBubbleSize val="0"/>
        </c:dLbls>
        <c:gapWidth val="60"/>
        <c:axId val="736547664"/>
        <c:axId val="736548056"/>
      </c:barChart>
      <c:catAx>
        <c:axId val="736547664"/>
        <c:scaling>
          <c:orientation val="minMax"/>
        </c:scaling>
        <c:delete val="0"/>
        <c:axPos val="b"/>
        <c:numFmt formatCode="General" sourceLinked="1"/>
        <c:majorTickMark val="out"/>
        <c:minorTickMark val="none"/>
        <c:tickLblPos val="nextTo"/>
        <c:txPr>
          <a:bodyPr/>
          <a:lstStyle/>
          <a:p>
            <a:pPr>
              <a:defRPr sz="1400">
                <a:latin typeface="Bahnschrift" panose="020B0502040204020203" pitchFamily="34" charset="0"/>
              </a:defRPr>
            </a:pPr>
            <a:endParaRPr lang="en-US"/>
          </a:p>
        </c:txPr>
        <c:crossAx val="736548056"/>
        <c:crosses val="autoZero"/>
        <c:auto val="1"/>
        <c:lblAlgn val="ctr"/>
        <c:lblOffset val="100"/>
        <c:noMultiLvlLbl val="0"/>
      </c:catAx>
      <c:valAx>
        <c:axId val="736548056"/>
        <c:scaling>
          <c:orientation val="minMax"/>
          <c:max val="80"/>
        </c:scaling>
        <c:delete val="1"/>
        <c:axPos val="r"/>
        <c:numFmt formatCode="General" sourceLinked="1"/>
        <c:majorTickMark val="out"/>
        <c:minorTickMark val="none"/>
        <c:tickLblPos val="nextTo"/>
        <c:crossAx val="736547664"/>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91310779365017"/>
          <c:y val="0"/>
          <c:w val="0.49408689220634977"/>
          <c:h val="1"/>
        </c:manualLayout>
      </c:layout>
      <c:barChart>
        <c:barDir val="bar"/>
        <c:grouping val="stacked"/>
        <c:varyColors val="0"/>
        <c:ser>
          <c:idx val="0"/>
          <c:order val="0"/>
          <c:tx>
            <c:strRef>
              <c:f>Sheet1!$B$1</c:f>
              <c:strCache>
                <c:ptCount val="1"/>
                <c:pt idx="0">
                  <c:v>Very Convincing</c:v>
                </c:pt>
              </c:strCache>
            </c:strRef>
          </c:tx>
          <c:spPr>
            <a:solidFill>
              <a:srgbClr val="0070C0"/>
            </a:solidFill>
            <a:ln w="9525" cap="flat" cmpd="sng" algn="ctr">
              <a:noFill/>
              <a:round/>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Bahnschrift" panose="020B05020402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Sheet1!$A$2:$A$9</c:f>
              <c:strCache>
                <c:ptCount val="8"/>
                <c:pt idx="0">
                  <c:v>Expand emotional support and recovery services for children who have been exposed to violence</c:v>
                </c:pt>
                <c:pt idx="1">
                  <c:v>Address the root causes of violence, by investing in good schools, affordable housing, mental healthcare, and job training in communities all across the country*</c:v>
                </c:pt>
                <c:pt idx="2">
                  <c:v>Expand mental health crisis response so that emergency calls about psychiatric crises are handled by mental health experts working with police*</c:v>
                </c:pt>
                <c:pt idx="3">
                  <c:v>Implement proven, commonsense gun laws, like universal background checks for guns, closing what is sometimes called the private sale exemption*</c:v>
                </c:pt>
                <c:pt idx="4">
                  <c:v>Increase funding for job training programs and youth employment opportunities, which help build stronger, safer communities*</c:v>
                </c:pt>
                <c:pt idx="5">
                  <c:v>Expand the 911 system so that calls for mental health and substance abuse issues are directed to trained mental health professionals instead of the police*</c:v>
                </c:pt>
                <c:pt idx="6">
                  <c:v>Expand access to affordable health care, including robust mental health services, which is needed to support individuals experiencing trauma</c:v>
                </c:pt>
                <c:pt idx="7">
                  <c:v>Implement proven, commonsense gun laws, like allowing families and law enforcement to ask a court to temporarily remove guns from those considered at high risk to themselves or others and prohibiting individuals in crisis from purchasing or accessing*</c:v>
                </c:pt>
              </c:strCache>
            </c:strRef>
          </c:cat>
          <c:val>
            <c:numRef>
              <c:f>Sheet1!$B$2:$B$9</c:f>
              <c:numCache>
                <c:formatCode>General</c:formatCode>
                <c:ptCount val="8"/>
                <c:pt idx="0">
                  <c:v>47</c:v>
                </c:pt>
                <c:pt idx="1">
                  <c:v>45</c:v>
                </c:pt>
                <c:pt idx="2">
                  <c:v>44</c:v>
                </c:pt>
                <c:pt idx="3">
                  <c:v>44</c:v>
                </c:pt>
                <c:pt idx="4">
                  <c:v>43</c:v>
                </c:pt>
                <c:pt idx="5">
                  <c:v>43</c:v>
                </c:pt>
                <c:pt idx="6">
                  <c:v>43</c:v>
                </c:pt>
                <c:pt idx="7">
                  <c:v>43</c:v>
                </c:pt>
              </c:numCache>
            </c:numRef>
          </c:val>
          <c:extLst>
            <c:ext xmlns:c16="http://schemas.microsoft.com/office/drawing/2014/chart" uri="{C3380CC4-5D6E-409C-BE32-E72D297353CC}">
              <c16:uniqueId val="{00000002-2DAE-4B52-B237-2D25614436BC}"/>
            </c:ext>
          </c:extLst>
        </c:ser>
        <c:ser>
          <c:idx val="1"/>
          <c:order val="1"/>
          <c:tx>
            <c:strRef>
              <c:f>Sheet1!$C$1</c:f>
              <c:strCache>
                <c:ptCount val="1"/>
                <c:pt idx="0">
                  <c:v>Somewhat Convincing</c:v>
                </c:pt>
              </c:strCache>
            </c:strRef>
          </c:tx>
          <c:spPr>
            <a:solidFill>
              <a:srgbClr val="AFDFFF"/>
            </a:solidFill>
            <a:ln w="9525" cap="flat" cmpd="sng" algn="ctr">
              <a:noFill/>
              <a:round/>
            </a:ln>
            <a:effectLst/>
          </c:spPr>
          <c:invertIfNegative val="0"/>
          <c:cat>
            <c:strRef>
              <c:f>Sheet1!$A$2:$A$9</c:f>
              <c:strCache>
                <c:ptCount val="8"/>
                <c:pt idx="0">
                  <c:v>Expand emotional support and recovery services for children who have been exposed to violence</c:v>
                </c:pt>
                <c:pt idx="1">
                  <c:v>Address the root causes of violence, by investing in good schools, affordable housing, mental healthcare, and job training in communities all across the country*</c:v>
                </c:pt>
                <c:pt idx="2">
                  <c:v>Expand mental health crisis response so that emergency calls about psychiatric crises are handled by mental health experts working with police*</c:v>
                </c:pt>
                <c:pt idx="3">
                  <c:v>Implement proven, commonsense gun laws, like universal background checks for guns, closing what is sometimes called the private sale exemption*</c:v>
                </c:pt>
                <c:pt idx="4">
                  <c:v>Increase funding for job training programs and youth employment opportunities, which help build stronger, safer communities*</c:v>
                </c:pt>
                <c:pt idx="5">
                  <c:v>Expand the 911 system so that calls for mental health and substance abuse issues are directed to trained mental health professionals instead of the police*</c:v>
                </c:pt>
                <c:pt idx="6">
                  <c:v>Expand access to affordable health care, including robust mental health services, which is needed to support individuals experiencing trauma</c:v>
                </c:pt>
                <c:pt idx="7">
                  <c:v>Implement proven, commonsense gun laws, like allowing families and law enforcement to ask a court to temporarily remove guns from those considered at high risk to themselves or others and prohibiting individuals in crisis from purchasing or accessing*</c:v>
                </c:pt>
              </c:strCache>
            </c:strRef>
          </c:cat>
          <c:val>
            <c:numRef>
              <c:f>Sheet1!$C$2:$C$9</c:f>
              <c:numCache>
                <c:formatCode>0</c:formatCode>
                <c:ptCount val="8"/>
                <c:pt idx="0">
                  <c:v>33</c:v>
                </c:pt>
                <c:pt idx="1">
                  <c:v>32</c:v>
                </c:pt>
                <c:pt idx="2">
                  <c:v>32</c:v>
                </c:pt>
                <c:pt idx="3">
                  <c:v>28</c:v>
                </c:pt>
                <c:pt idx="4">
                  <c:v>37</c:v>
                </c:pt>
                <c:pt idx="5">
                  <c:v>35</c:v>
                </c:pt>
                <c:pt idx="6">
                  <c:v>32</c:v>
                </c:pt>
                <c:pt idx="7">
                  <c:v>29</c:v>
                </c:pt>
              </c:numCache>
            </c:numRef>
          </c:val>
          <c:extLst>
            <c:ext xmlns:c16="http://schemas.microsoft.com/office/drawing/2014/chart" uri="{C3380CC4-5D6E-409C-BE32-E72D297353CC}">
              <c16:uniqueId val="{00000005-2DAE-4B52-B237-2D25614436BC}"/>
            </c:ext>
          </c:extLst>
        </c:ser>
        <c:ser>
          <c:idx val="2"/>
          <c:order val="2"/>
          <c:tx>
            <c:strRef>
              <c:f>Sheet1!$D$1</c:f>
              <c:strCache>
                <c:ptCount val="1"/>
                <c:pt idx="0">
                  <c:v>Total Convincing</c:v>
                </c:pt>
              </c:strCache>
            </c:strRef>
          </c:tx>
          <c:spPr>
            <a:noFill/>
            <a:ln w="9525" cap="flat" cmpd="sng" algn="ctr">
              <a:noFill/>
              <a:round/>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Bahnschrift" panose="020B0502040204020203"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Sheet1!$A$2:$A$9</c:f>
              <c:strCache>
                <c:ptCount val="8"/>
                <c:pt idx="0">
                  <c:v>Expand emotional support and recovery services for children who have been exposed to violence</c:v>
                </c:pt>
                <c:pt idx="1">
                  <c:v>Address the root causes of violence, by investing in good schools, affordable housing, mental healthcare, and job training in communities all across the country*</c:v>
                </c:pt>
                <c:pt idx="2">
                  <c:v>Expand mental health crisis response so that emergency calls about psychiatric crises are handled by mental health experts working with police*</c:v>
                </c:pt>
                <c:pt idx="3">
                  <c:v>Implement proven, commonsense gun laws, like universal background checks for guns, closing what is sometimes called the private sale exemption*</c:v>
                </c:pt>
                <c:pt idx="4">
                  <c:v>Increase funding for job training programs and youth employment opportunities, which help build stronger, safer communities*</c:v>
                </c:pt>
                <c:pt idx="5">
                  <c:v>Expand the 911 system so that calls for mental health and substance abuse issues are directed to trained mental health professionals instead of the police*</c:v>
                </c:pt>
                <c:pt idx="6">
                  <c:v>Expand access to affordable health care, including robust mental health services, which is needed to support individuals experiencing trauma</c:v>
                </c:pt>
                <c:pt idx="7">
                  <c:v>Implement proven, commonsense gun laws, like allowing families and law enforcement to ask a court to temporarily remove guns from those considered at high risk to themselves or others and prohibiting individuals in crisis from purchasing or accessing*</c:v>
                </c:pt>
              </c:strCache>
            </c:strRef>
          </c:cat>
          <c:val>
            <c:numRef>
              <c:f>Sheet1!$D$2:$D$9</c:f>
              <c:numCache>
                <c:formatCode>0</c:formatCode>
                <c:ptCount val="8"/>
                <c:pt idx="0">
                  <c:v>80</c:v>
                </c:pt>
                <c:pt idx="1">
                  <c:v>77</c:v>
                </c:pt>
                <c:pt idx="2">
                  <c:v>76</c:v>
                </c:pt>
                <c:pt idx="3">
                  <c:v>72</c:v>
                </c:pt>
                <c:pt idx="4">
                  <c:v>80</c:v>
                </c:pt>
                <c:pt idx="5">
                  <c:v>78</c:v>
                </c:pt>
                <c:pt idx="6">
                  <c:v>75</c:v>
                </c:pt>
                <c:pt idx="7">
                  <c:v>72</c:v>
                </c:pt>
              </c:numCache>
            </c:numRef>
          </c:val>
          <c:extLst>
            <c:ext xmlns:c16="http://schemas.microsoft.com/office/drawing/2014/chart" uri="{C3380CC4-5D6E-409C-BE32-E72D297353CC}">
              <c16:uniqueId val="{00000006-2DAE-4B52-B237-2D25614436BC}"/>
            </c:ext>
          </c:extLst>
        </c:ser>
        <c:dLbls>
          <c:showLegendKey val="0"/>
          <c:showVal val="0"/>
          <c:showCatName val="0"/>
          <c:showSerName val="0"/>
          <c:showPercent val="0"/>
          <c:showBubbleSize val="0"/>
        </c:dLbls>
        <c:gapWidth val="150"/>
        <c:overlap val="100"/>
        <c:axId val="173614592"/>
        <c:axId val="2562240"/>
      </c:barChart>
      <c:catAx>
        <c:axId val="1736145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Bahnschrift" panose="020B0502040204020203" pitchFamily="34" charset="0"/>
                <a:ea typeface="+mn-ea"/>
                <a:cs typeface="+mn-cs"/>
              </a:defRPr>
            </a:pPr>
            <a:endParaRPr lang="en-US"/>
          </a:p>
        </c:txPr>
        <c:crossAx val="2562240"/>
        <c:crosses val="autoZero"/>
        <c:auto val="1"/>
        <c:lblAlgn val="ctr"/>
        <c:lblOffset val="100"/>
        <c:noMultiLvlLbl val="0"/>
      </c:catAx>
      <c:valAx>
        <c:axId val="2562240"/>
        <c:scaling>
          <c:orientation val="minMax"/>
          <c:max val="100"/>
        </c:scaling>
        <c:delete val="1"/>
        <c:axPos val="t"/>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73614592"/>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91310779365017"/>
          <c:y val="0"/>
          <c:w val="0.49408689220634977"/>
          <c:h val="1"/>
        </c:manualLayout>
      </c:layout>
      <c:barChart>
        <c:barDir val="bar"/>
        <c:grouping val="stacked"/>
        <c:varyColors val="0"/>
        <c:ser>
          <c:idx val="0"/>
          <c:order val="0"/>
          <c:tx>
            <c:strRef>
              <c:f>Sheet1!$B$1</c:f>
              <c:strCache>
                <c:ptCount val="1"/>
                <c:pt idx="0">
                  <c:v>Very Convincing</c:v>
                </c:pt>
              </c:strCache>
            </c:strRef>
          </c:tx>
          <c:spPr>
            <a:solidFill>
              <a:srgbClr val="0070C0"/>
            </a:solidFill>
            <a:ln w="9525" cap="flat" cmpd="sng" algn="ctr">
              <a:noFill/>
              <a:round/>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Bahnschrift" panose="020B05020402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Sheet1!$A$2:$A$9</c:f>
              <c:strCache>
                <c:ptCount val="8"/>
                <c:pt idx="0">
                  <c:v>Address the root causes of violence, by investing in good schools, affordable housing, mental healthcare, good-paying jobs, and job training in communities all across the country*</c:v>
                </c:pt>
                <c:pt idx="1">
                  <c:v>Increase funding for recreation and community centers, after school programs, and other safe places for young people to interact, which help build stronger, safer communities*</c:v>
                </c:pt>
                <c:pt idx="2">
                  <c:v>Increase the number of community-based violence prevention specialists to help prevent young people from getting involved in crime</c:v>
                </c:pt>
                <c:pt idx="3">
                  <c:v>Invest in proven, community-based violence intervention strategies, such as focused deterrence, outreach with high-risk individuals, conflict mediation, behavioral interventions, and mental health services</c:v>
                </c:pt>
                <c:pt idx="4">
                  <c:v>Invest in proven, community-based violence prevention strategies, such as focused deterrence, outreach with high-risk individuals, conflict mediation, behavioral interventions, and mental health services</c:v>
                </c:pt>
                <c:pt idx="5">
                  <c:v>Prioritize the health and safety of the public over prioritizing arrests and incarceration</c:v>
                </c:pt>
                <c:pt idx="6">
                  <c:v>Expand alternatives to incarceration such as diversion, mental health treatment, victim assistance, victim-offender mediation, and community service</c:v>
                </c:pt>
                <c:pt idx="7">
                  <c:v>Shift funds from police to community organizations that address domestic violence, de-escalation, mental health and violence interruption</c:v>
                </c:pt>
              </c:strCache>
            </c:strRef>
          </c:cat>
          <c:val>
            <c:numRef>
              <c:f>Sheet1!$B$2:$B$9</c:f>
              <c:numCache>
                <c:formatCode>General</c:formatCode>
                <c:ptCount val="8"/>
                <c:pt idx="0">
                  <c:v>42</c:v>
                </c:pt>
                <c:pt idx="1">
                  <c:v>40</c:v>
                </c:pt>
                <c:pt idx="2">
                  <c:v>39</c:v>
                </c:pt>
                <c:pt idx="3">
                  <c:v>38</c:v>
                </c:pt>
                <c:pt idx="4">
                  <c:v>37</c:v>
                </c:pt>
                <c:pt idx="5">
                  <c:v>35</c:v>
                </c:pt>
                <c:pt idx="6">
                  <c:v>34</c:v>
                </c:pt>
                <c:pt idx="7">
                  <c:v>29</c:v>
                </c:pt>
              </c:numCache>
            </c:numRef>
          </c:val>
          <c:extLst>
            <c:ext xmlns:c16="http://schemas.microsoft.com/office/drawing/2014/chart" uri="{C3380CC4-5D6E-409C-BE32-E72D297353CC}">
              <c16:uniqueId val="{00000002-2DAE-4B52-B237-2D25614436BC}"/>
            </c:ext>
          </c:extLst>
        </c:ser>
        <c:ser>
          <c:idx val="1"/>
          <c:order val="1"/>
          <c:tx>
            <c:strRef>
              <c:f>Sheet1!$C$1</c:f>
              <c:strCache>
                <c:ptCount val="1"/>
                <c:pt idx="0">
                  <c:v>Somewhat Convincing</c:v>
                </c:pt>
              </c:strCache>
            </c:strRef>
          </c:tx>
          <c:spPr>
            <a:solidFill>
              <a:srgbClr val="AFDFFF"/>
            </a:solidFill>
            <a:ln w="9525" cap="flat" cmpd="sng" algn="ctr">
              <a:noFill/>
              <a:round/>
            </a:ln>
            <a:effectLst/>
          </c:spPr>
          <c:invertIfNegative val="0"/>
          <c:cat>
            <c:strRef>
              <c:f>Sheet1!$A$2:$A$9</c:f>
              <c:strCache>
                <c:ptCount val="8"/>
                <c:pt idx="0">
                  <c:v>Address the root causes of violence, by investing in good schools, affordable housing, mental healthcare, good-paying jobs, and job training in communities all across the country*</c:v>
                </c:pt>
                <c:pt idx="1">
                  <c:v>Increase funding for recreation and community centers, after school programs, and other safe places for young people to interact, which help build stronger, safer communities*</c:v>
                </c:pt>
                <c:pt idx="2">
                  <c:v>Increase the number of community-based violence prevention specialists to help prevent young people from getting involved in crime</c:v>
                </c:pt>
                <c:pt idx="3">
                  <c:v>Invest in proven, community-based violence intervention strategies, such as focused deterrence, outreach with high-risk individuals, conflict mediation, behavioral interventions, and mental health services</c:v>
                </c:pt>
                <c:pt idx="4">
                  <c:v>Invest in proven, community-based violence prevention strategies, such as focused deterrence, outreach with high-risk individuals, conflict mediation, behavioral interventions, and mental health services</c:v>
                </c:pt>
                <c:pt idx="5">
                  <c:v>Prioritize the health and safety of the public over prioritizing arrests and incarceration</c:v>
                </c:pt>
                <c:pt idx="6">
                  <c:v>Expand alternatives to incarceration such as diversion, mental health treatment, victim assistance, victim-offender mediation, and community service</c:v>
                </c:pt>
                <c:pt idx="7">
                  <c:v>Shift funds from police to community organizations that address domestic violence, de-escalation, mental health and violence interruption</c:v>
                </c:pt>
              </c:strCache>
            </c:strRef>
          </c:cat>
          <c:val>
            <c:numRef>
              <c:f>Sheet1!$C$2:$C$9</c:f>
              <c:numCache>
                <c:formatCode>0</c:formatCode>
                <c:ptCount val="8"/>
                <c:pt idx="0">
                  <c:v>34</c:v>
                </c:pt>
                <c:pt idx="1">
                  <c:v>39</c:v>
                </c:pt>
                <c:pt idx="2">
                  <c:v>35</c:v>
                </c:pt>
                <c:pt idx="3">
                  <c:v>35</c:v>
                </c:pt>
                <c:pt idx="4">
                  <c:v>39</c:v>
                </c:pt>
                <c:pt idx="5">
                  <c:v>29</c:v>
                </c:pt>
                <c:pt idx="6">
                  <c:v>35</c:v>
                </c:pt>
                <c:pt idx="7">
                  <c:v>25</c:v>
                </c:pt>
              </c:numCache>
            </c:numRef>
          </c:val>
          <c:extLst>
            <c:ext xmlns:c16="http://schemas.microsoft.com/office/drawing/2014/chart" uri="{C3380CC4-5D6E-409C-BE32-E72D297353CC}">
              <c16:uniqueId val="{00000005-2DAE-4B52-B237-2D25614436BC}"/>
            </c:ext>
          </c:extLst>
        </c:ser>
        <c:ser>
          <c:idx val="2"/>
          <c:order val="2"/>
          <c:tx>
            <c:strRef>
              <c:f>Sheet1!$D$1</c:f>
              <c:strCache>
                <c:ptCount val="1"/>
                <c:pt idx="0">
                  <c:v>Total Convincing</c:v>
                </c:pt>
              </c:strCache>
            </c:strRef>
          </c:tx>
          <c:spPr>
            <a:noFill/>
            <a:ln w="9525" cap="flat" cmpd="sng" algn="ctr">
              <a:noFill/>
              <a:round/>
            </a:ln>
            <a:effectLst/>
          </c:spPr>
          <c:invertIfNegative val="0"/>
          <c:dLbls>
            <c:dLbl>
              <c:idx val="7"/>
              <c:spPr>
                <a:noFill/>
                <a:ln w="28575">
                  <a:solidFill>
                    <a:srgbClr val="FF0000"/>
                  </a:solidFill>
                </a:ln>
                <a:effectLst/>
              </c:spPr>
              <c:txPr>
                <a:bodyPr rot="0" spcFirstLastPara="1" vertOverflow="ellipsis" vert="horz" wrap="square" anchor="ctr" anchorCtr="1"/>
                <a:lstStyle/>
                <a:p>
                  <a:pPr>
                    <a:defRPr sz="1197" b="1" i="0" u="none" strike="noStrike" kern="1200" baseline="0">
                      <a:solidFill>
                        <a:schemeClr val="tx1"/>
                      </a:solidFill>
                      <a:latin typeface="Bahnschrift" panose="020B0502040204020203" pitchFamily="34" charset="0"/>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0-3E09-41EE-A1D8-61F5936CA307}"/>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Bahnschrift" panose="020B0502040204020203"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Sheet1!$A$2:$A$9</c:f>
              <c:strCache>
                <c:ptCount val="8"/>
                <c:pt idx="0">
                  <c:v>Address the root causes of violence, by investing in good schools, affordable housing, mental healthcare, good-paying jobs, and job training in communities all across the country*</c:v>
                </c:pt>
                <c:pt idx="1">
                  <c:v>Increase funding for recreation and community centers, after school programs, and other safe places for young people to interact, which help build stronger, safer communities*</c:v>
                </c:pt>
                <c:pt idx="2">
                  <c:v>Increase the number of community-based violence prevention specialists to help prevent young people from getting involved in crime</c:v>
                </c:pt>
                <c:pt idx="3">
                  <c:v>Invest in proven, community-based violence intervention strategies, such as focused deterrence, outreach with high-risk individuals, conflict mediation, behavioral interventions, and mental health services</c:v>
                </c:pt>
                <c:pt idx="4">
                  <c:v>Invest in proven, community-based violence prevention strategies, such as focused deterrence, outreach with high-risk individuals, conflict mediation, behavioral interventions, and mental health services</c:v>
                </c:pt>
                <c:pt idx="5">
                  <c:v>Prioritize the health and safety of the public over prioritizing arrests and incarceration</c:v>
                </c:pt>
                <c:pt idx="6">
                  <c:v>Expand alternatives to incarceration such as diversion, mental health treatment, victim assistance, victim-offender mediation, and community service</c:v>
                </c:pt>
                <c:pt idx="7">
                  <c:v>Shift funds from police to community organizations that address domestic violence, de-escalation, mental health and violence interruption</c:v>
                </c:pt>
              </c:strCache>
            </c:strRef>
          </c:cat>
          <c:val>
            <c:numRef>
              <c:f>Sheet1!$D$2:$D$9</c:f>
              <c:numCache>
                <c:formatCode>0</c:formatCode>
                <c:ptCount val="8"/>
                <c:pt idx="0">
                  <c:v>76</c:v>
                </c:pt>
                <c:pt idx="1">
                  <c:v>79</c:v>
                </c:pt>
                <c:pt idx="2">
                  <c:v>74</c:v>
                </c:pt>
                <c:pt idx="3">
                  <c:v>73</c:v>
                </c:pt>
                <c:pt idx="4">
                  <c:v>76</c:v>
                </c:pt>
                <c:pt idx="5">
                  <c:v>64</c:v>
                </c:pt>
                <c:pt idx="6">
                  <c:v>69</c:v>
                </c:pt>
                <c:pt idx="7">
                  <c:v>54</c:v>
                </c:pt>
              </c:numCache>
            </c:numRef>
          </c:val>
          <c:extLst>
            <c:ext xmlns:c16="http://schemas.microsoft.com/office/drawing/2014/chart" uri="{C3380CC4-5D6E-409C-BE32-E72D297353CC}">
              <c16:uniqueId val="{00000006-2DAE-4B52-B237-2D25614436BC}"/>
            </c:ext>
          </c:extLst>
        </c:ser>
        <c:dLbls>
          <c:showLegendKey val="0"/>
          <c:showVal val="0"/>
          <c:showCatName val="0"/>
          <c:showSerName val="0"/>
          <c:showPercent val="0"/>
          <c:showBubbleSize val="0"/>
        </c:dLbls>
        <c:gapWidth val="150"/>
        <c:overlap val="100"/>
        <c:axId val="173614592"/>
        <c:axId val="2562240"/>
      </c:barChart>
      <c:catAx>
        <c:axId val="1736145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Bahnschrift" panose="020B0502040204020203" pitchFamily="34" charset="0"/>
                <a:ea typeface="+mn-ea"/>
                <a:cs typeface="+mn-cs"/>
              </a:defRPr>
            </a:pPr>
            <a:endParaRPr lang="en-US"/>
          </a:p>
        </c:txPr>
        <c:crossAx val="2562240"/>
        <c:crosses val="autoZero"/>
        <c:auto val="1"/>
        <c:lblAlgn val="ctr"/>
        <c:lblOffset val="100"/>
        <c:noMultiLvlLbl val="0"/>
      </c:catAx>
      <c:valAx>
        <c:axId val="2562240"/>
        <c:scaling>
          <c:orientation val="minMax"/>
          <c:max val="100"/>
        </c:scaling>
        <c:delete val="1"/>
        <c:axPos val="t"/>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73614592"/>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3592203308344E-3"/>
          <c:y val="3.2731855139317201E-2"/>
          <c:w val="0.99705260247731875"/>
          <c:h val="0.77077007238098383"/>
        </c:manualLayout>
      </c:layout>
      <c:barChart>
        <c:barDir val="col"/>
        <c:grouping val="clustered"/>
        <c:varyColors val="0"/>
        <c:ser>
          <c:idx val="1"/>
          <c:order val="1"/>
          <c:tx>
            <c:strRef>
              <c:f>Sheet2!$A$3</c:f>
              <c:strCache>
                <c:ptCount val="1"/>
                <c:pt idx="0">
                  <c:v>Total</c:v>
                </c:pt>
              </c:strCache>
            </c:strRef>
          </c:tx>
          <c:spPr>
            <a:solidFill>
              <a:srgbClr val="AFDFFF"/>
            </a:solidFill>
            <a:ln w="3047">
              <a:noFill/>
              <a:prstDash val="solid"/>
            </a:ln>
          </c:spPr>
          <c:invertIfNegative val="0"/>
          <c:dPt>
            <c:idx val="1"/>
            <c:invertIfNegative val="0"/>
            <c:bubble3D val="0"/>
            <c:spPr>
              <a:solidFill>
                <a:srgbClr val="FF9999"/>
              </a:solidFill>
              <a:ln w="3047">
                <a:noFill/>
                <a:prstDash val="solid"/>
              </a:ln>
            </c:spPr>
            <c:extLst>
              <c:ext xmlns:c16="http://schemas.microsoft.com/office/drawing/2014/chart" uri="{C3380CC4-5D6E-409C-BE32-E72D297353CC}">
                <c16:uniqueId val="{00000001-E6A6-4C48-99C9-29C7145E7257}"/>
              </c:ext>
            </c:extLst>
          </c:dPt>
          <c:dPt>
            <c:idx val="2"/>
            <c:invertIfNegative val="0"/>
            <c:bubble3D val="0"/>
            <c:spPr>
              <a:solidFill>
                <a:schemeClr val="bg1">
                  <a:lumMod val="75000"/>
                </a:schemeClr>
              </a:solidFill>
              <a:ln w="3047">
                <a:noFill/>
                <a:prstDash val="solid"/>
              </a:ln>
            </c:spPr>
            <c:extLst>
              <c:ext xmlns:c16="http://schemas.microsoft.com/office/drawing/2014/chart" uri="{C3380CC4-5D6E-409C-BE32-E72D297353CC}">
                <c16:uniqueId val="{00000003-E6A6-4C48-99C9-29C7145E7257}"/>
              </c:ext>
            </c:extLst>
          </c:dPt>
          <c:dPt>
            <c:idx val="5"/>
            <c:invertIfNegative val="0"/>
            <c:bubble3D val="0"/>
            <c:spPr>
              <a:solidFill>
                <a:schemeClr val="accent6">
                  <a:lumMod val="75000"/>
                </a:schemeClr>
              </a:solidFill>
              <a:ln w="3047">
                <a:noFill/>
                <a:prstDash val="solid"/>
              </a:ln>
            </c:spPr>
            <c:extLst>
              <c:ext xmlns:c16="http://schemas.microsoft.com/office/drawing/2014/chart" uri="{C3380CC4-5D6E-409C-BE32-E72D297353CC}">
                <c16:uniqueId val="{00000005-E6A6-4C48-99C9-29C7145E7257}"/>
              </c:ext>
            </c:extLst>
          </c:dPt>
          <c:dPt>
            <c:idx val="6"/>
            <c:invertIfNegative val="0"/>
            <c:bubble3D val="0"/>
            <c:spPr>
              <a:solidFill>
                <a:schemeClr val="tx2">
                  <a:lumMod val="20000"/>
                  <a:lumOff val="80000"/>
                </a:schemeClr>
              </a:solidFill>
              <a:ln w="3047">
                <a:noFill/>
                <a:prstDash val="solid"/>
              </a:ln>
            </c:spPr>
            <c:extLst>
              <c:ext xmlns:c16="http://schemas.microsoft.com/office/drawing/2014/chart" uri="{C3380CC4-5D6E-409C-BE32-E72D297353CC}">
                <c16:uniqueId val="{00000007-E6A6-4C48-99C9-29C7145E7257}"/>
              </c:ext>
            </c:extLst>
          </c:dPt>
          <c:dPt>
            <c:idx val="7"/>
            <c:invertIfNegative val="0"/>
            <c:bubble3D val="0"/>
            <c:spPr>
              <a:solidFill>
                <a:srgbClr val="FF9999"/>
              </a:solidFill>
              <a:ln w="3047">
                <a:noFill/>
                <a:prstDash val="solid"/>
              </a:ln>
            </c:spPr>
            <c:extLst>
              <c:ext xmlns:c16="http://schemas.microsoft.com/office/drawing/2014/chart" uri="{C3380CC4-5D6E-409C-BE32-E72D297353CC}">
                <c16:uniqueId val="{00000009-E6A6-4C48-99C9-29C7145E7257}"/>
              </c:ext>
            </c:extLst>
          </c:dPt>
          <c:dPt>
            <c:idx val="8"/>
            <c:invertIfNegative val="0"/>
            <c:bubble3D val="0"/>
            <c:spPr>
              <a:solidFill>
                <a:schemeClr val="bg1">
                  <a:lumMod val="65000"/>
                </a:schemeClr>
              </a:solidFill>
              <a:ln w="3047">
                <a:noFill/>
                <a:prstDash val="solid"/>
              </a:ln>
            </c:spPr>
            <c:extLst>
              <c:ext xmlns:c16="http://schemas.microsoft.com/office/drawing/2014/chart" uri="{C3380CC4-5D6E-409C-BE32-E72D297353CC}">
                <c16:uniqueId val="{0000000B-E6A6-4C48-99C9-29C7145E7257}"/>
              </c:ext>
            </c:extLst>
          </c:dPt>
          <c:dLbls>
            <c:spPr>
              <a:noFill/>
              <a:ln w="24374">
                <a:noFill/>
              </a:ln>
            </c:spPr>
            <c:txPr>
              <a:bodyPr/>
              <a:lstStyle/>
              <a:p>
                <a:pPr>
                  <a:defRPr sz="2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Support</c:v>
                </c:pt>
                <c:pt idx="1">
                  <c:v>Oppose</c:v>
                </c:pt>
                <c:pt idx="2">
                  <c:v>Undecided</c:v>
                </c:pt>
              </c:strCache>
            </c:strRef>
          </c:cat>
          <c:val>
            <c:numRef>
              <c:f>Sheet2!$B$3:$D$3</c:f>
              <c:numCache>
                <c:formatCode>General</c:formatCode>
                <c:ptCount val="3"/>
                <c:pt idx="0">
                  <c:v>69</c:v>
                </c:pt>
                <c:pt idx="1">
                  <c:v>24</c:v>
                </c:pt>
                <c:pt idx="2">
                  <c:v>7</c:v>
                </c:pt>
              </c:numCache>
            </c:numRef>
          </c:val>
          <c:extLst>
            <c:ext xmlns:c16="http://schemas.microsoft.com/office/drawing/2014/chart" uri="{C3380CC4-5D6E-409C-BE32-E72D297353CC}">
              <c16:uniqueId val="{0000000C-E6A6-4C48-99C9-29C7145E7257}"/>
            </c:ext>
          </c:extLst>
        </c:ser>
        <c:dLbls>
          <c:showLegendKey val="0"/>
          <c:showVal val="1"/>
          <c:showCatName val="0"/>
          <c:showSerName val="0"/>
          <c:showPercent val="0"/>
          <c:showBubbleSize val="0"/>
        </c:dLbls>
        <c:gapWidth val="60"/>
        <c:axId val="732139616"/>
        <c:axId val="736547272"/>
      </c:barChart>
      <c:barChart>
        <c:barDir val="col"/>
        <c:grouping val="clustered"/>
        <c:varyColors val="0"/>
        <c:ser>
          <c:idx val="0"/>
          <c:order val="0"/>
          <c:tx>
            <c:strRef>
              <c:f>Sheet2!$A$2</c:f>
              <c:strCache>
                <c:ptCount val="1"/>
                <c:pt idx="0">
                  <c:v>Strong</c:v>
                </c:pt>
              </c:strCache>
            </c:strRef>
          </c:tx>
          <c:spPr>
            <a:solidFill>
              <a:schemeClr val="accent1"/>
            </a:solidFill>
            <a:ln w="12187">
              <a:noFill/>
              <a:prstDash val="solid"/>
            </a:ln>
          </c:spPr>
          <c:invertIfNegative val="0"/>
          <c:dPt>
            <c:idx val="0"/>
            <c:invertIfNegative val="0"/>
            <c:bubble3D val="0"/>
            <c:spPr>
              <a:solidFill>
                <a:srgbClr val="0085B4"/>
              </a:solidFill>
              <a:ln w="12187">
                <a:noFill/>
                <a:prstDash val="solid"/>
              </a:ln>
            </c:spPr>
            <c:extLst>
              <c:ext xmlns:c16="http://schemas.microsoft.com/office/drawing/2014/chart" uri="{C3380CC4-5D6E-409C-BE32-E72D297353CC}">
                <c16:uniqueId val="{0000000E-E6A6-4C48-99C9-29C7145E7257}"/>
              </c:ext>
            </c:extLst>
          </c:dPt>
          <c:dPt>
            <c:idx val="1"/>
            <c:invertIfNegative val="0"/>
            <c:bubble3D val="0"/>
            <c:spPr>
              <a:solidFill>
                <a:srgbClr val="FF0000"/>
              </a:solidFill>
              <a:ln w="12187">
                <a:noFill/>
                <a:prstDash val="solid"/>
              </a:ln>
            </c:spPr>
            <c:extLst>
              <c:ext xmlns:c16="http://schemas.microsoft.com/office/drawing/2014/chart" uri="{C3380CC4-5D6E-409C-BE32-E72D297353CC}">
                <c16:uniqueId val="{00000010-E6A6-4C48-99C9-29C7145E7257}"/>
              </c:ext>
            </c:extLst>
          </c:dPt>
          <c:dPt>
            <c:idx val="2"/>
            <c:invertIfNegative val="0"/>
            <c:bubble3D val="0"/>
            <c:spPr>
              <a:solidFill>
                <a:schemeClr val="accent5">
                  <a:lumMod val="75000"/>
                </a:schemeClr>
              </a:solidFill>
              <a:ln w="12187">
                <a:noFill/>
                <a:prstDash val="solid"/>
              </a:ln>
            </c:spPr>
            <c:extLst>
              <c:ext xmlns:c16="http://schemas.microsoft.com/office/drawing/2014/chart" uri="{C3380CC4-5D6E-409C-BE32-E72D297353CC}">
                <c16:uniqueId val="{00000012-E6A6-4C48-99C9-29C7145E7257}"/>
              </c:ext>
            </c:extLst>
          </c:dPt>
          <c:dPt>
            <c:idx val="5"/>
            <c:invertIfNegative val="0"/>
            <c:bubble3D val="0"/>
            <c:extLst>
              <c:ext xmlns:c16="http://schemas.microsoft.com/office/drawing/2014/chart" uri="{C3380CC4-5D6E-409C-BE32-E72D297353CC}">
                <c16:uniqueId val="{00000013-E6A6-4C48-99C9-29C7145E7257}"/>
              </c:ext>
            </c:extLst>
          </c:dPt>
          <c:dPt>
            <c:idx val="6"/>
            <c:invertIfNegative val="0"/>
            <c:bubble3D val="0"/>
            <c:spPr>
              <a:solidFill>
                <a:schemeClr val="tx2"/>
              </a:solidFill>
              <a:ln w="12187">
                <a:noFill/>
                <a:prstDash val="solid"/>
              </a:ln>
            </c:spPr>
            <c:extLst>
              <c:ext xmlns:c16="http://schemas.microsoft.com/office/drawing/2014/chart" uri="{C3380CC4-5D6E-409C-BE32-E72D297353CC}">
                <c16:uniqueId val="{00000015-E6A6-4C48-99C9-29C7145E7257}"/>
              </c:ext>
            </c:extLst>
          </c:dPt>
          <c:dPt>
            <c:idx val="7"/>
            <c:invertIfNegative val="0"/>
            <c:bubble3D val="0"/>
            <c:spPr>
              <a:solidFill>
                <a:srgbClr val="FF0000"/>
              </a:solidFill>
              <a:ln w="12187">
                <a:noFill/>
                <a:prstDash val="solid"/>
              </a:ln>
            </c:spPr>
            <c:extLst>
              <c:ext xmlns:c16="http://schemas.microsoft.com/office/drawing/2014/chart" uri="{C3380CC4-5D6E-409C-BE32-E72D297353CC}">
                <c16:uniqueId val="{00000017-E6A6-4C48-99C9-29C7145E7257}"/>
              </c:ext>
            </c:extLst>
          </c:dPt>
          <c:dLbls>
            <c:dLbl>
              <c:idx val="1"/>
              <c:layout>
                <c:manualLayout>
                  <c:x val="-1.2667241247410537E-3"/>
                  <c:y val="0.1050125810674215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6A6-4C48-99C9-29C7145E7257}"/>
                </c:ext>
              </c:extLst>
            </c:dLbl>
            <c:dLbl>
              <c:idx val="6"/>
              <c:dLblPos val="ctr"/>
              <c:showLegendKey val="0"/>
              <c:showVal val="1"/>
              <c:showCatName val="0"/>
              <c:showSerName val="0"/>
              <c:showPercent val="0"/>
              <c:showBubbleSize val="0"/>
              <c:extLst>
                <c:ext xmlns:c15="http://schemas.microsoft.com/office/drawing/2012/chart" uri="{CE6537A1-D6FC-4f65-9D91-7224C49458BB}">
                  <c15:layout>
                    <c:manualLayout>
                      <c:w val="4.1430560086456701E-2"/>
                      <c:h val="8.1496281361463002E-2"/>
                    </c:manualLayout>
                  </c15:layout>
                </c:ext>
                <c:ext xmlns:c16="http://schemas.microsoft.com/office/drawing/2014/chart" uri="{C3380CC4-5D6E-409C-BE32-E72D297353CC}">
                  <c16:uniqueId val="{00000015-E6A6-4C48-99C9-29C7145E7257}"/>
                </c:ext>
              </c:extLst>
            </c:dLbl>
            <c:spPr>
              <a:noFill/>
              <a:ln w="24374">
                <a:noFill/>
              </a:ln>
              <a:effectLst/>
            </c:spPr>
            <c:txPr>
              <a:bodyPr wrap="square" lIns="38100" tIns="19050" rIns="38100" bIns="19050" anchor="ctr">
                <a:spAutoFit/>
              </a:bodyPr>
              <a:lstStyle/>
              <a:p>
                <a:pPr>
                  <a:defRPr sz="2351"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Support</c:v>
                </c:pt>
                <c:pt idx="1">
                  <c:v>Oppose</c:v>
                </c:pt>
                <c:pt idx="2">
                  <c:v>Undecided</c:v>
                </c:pt>
              </c:strCache>
            </c:strRef>
          </c:cat>
          <c:val>
            <c:numRef>
              <c:f>Sheet2!$B$2:$D$2</c:f>
              <c:numCache>
                <c:formatCode>General</c:formatCode>
                <c:ptCount val="3"/>
                <c:pt idx="0">
                  <c:v>52</c:v>
                </c:pt>
                <c:pt idx="1">
                  <c:v>16</c:v>
                </c:pt>
              </c:numCache>
            </c:numRef>
          </c:val>
          <c:extLst>
            <c:ext xmlns:c16="http://schemas.microsoft.com/office/drawing/2014/chart" uri="{C3380CC4-5D6E-409C-BE32-E72D297353CC}">
              <c16:uniqueId val="{00000018-E6A6-4C48-99C9-29C7145E7257}"/>
            </c:ext>
          </c:extLst>
        </c:ser>
        <c:dLbls>
          <c:showLegendKey val="0"/>
          <c:showVal val="1"/>
          <c:showCatName val="0"/>
          <c:showSerName val="0"/>
          <c:showPercent val="0"/>
          <c:showBubbleSize val="0"/>
        </c:dLbls>
        <c:gapWidth val="60"/>
        <c:axId val="736547664"/>
        <c:axId val="736548056"/>
      </c:barChart>
      <c:catAx>
        <c:axId val="73213961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800" b="1" i="0" u="none" strike="noStrike" baseline="0">
                <a:solidFill>
                  <a:schemeClr val="tx1"/>
                </a:solidFill>
                <a:latin typeface="Bahnschrift" panose="020B0502040204020203" pitchFamily="34" charset="0"/>
                <a:ea typeface="Calibri"/>
                <a:cs typeface="Calibri"/>
              </a:defRPr>
            </a:pPr>
            <a:endParaRPr lang="en-US"/>
          </a:p>
        </c:txPr>
        <c:crossAx val="736547272"/>
        <c:crosses val="autoZero"/>
        <c:auto val="1"/>
        <c:lblAlgn val="ctr"/>
        <c:lblOffset val="100"/>
        <c:tickLblSkip val="1"/>
        <c:tickMarkSkip val="1"/>
        <c:noMultiLvlLbl val="0"/>
      </c:catAx>
      <c:valAx>
        <c:axId val="736547272"/>
        <c:scaling>
          <c:orientation val="minMax"/>
          <c:max val="85"/>
          <c:min val="0"/>
        </c:scaling>
        <c:delete val="1"/>
        <c:axPos val="l"/>
        <c:numFmt formatCode="General" sourceLinked="1"/>
        <c:majorTickMark val="out"/>
        <c:minorTickMark val="none"/>
        <c:tickLblPos val="nextTo"/>
        <c:crossAx val="732139616"/>
        <c:crosses val="autoZero"/>
        <c:crossBetween val="between"/>
      </c:valAx>
      <c:catAx>
        <c:axId val="736547664"/>
        <c:scaling>
          <c:orientation val="minMax"/>
        </c:scaling>
        <c:delete val="1"/>
        <c:axPos val="b"/>
        <c:numFmt formatCode="General" sourceLinked="1"/>
        <c:majorTickMark val="out"/>
        <c:minorTickMark val="none"/>
        <c:tickLblPos val="nextTo"/>
        <c:crossAx val="736548056"/>
        <c:crosses val="autoZero"/>
        <c:auto val="1"/>
        <c:lblAlgn val="ctr"/>
        <c:lblOffset val="100"/>
        <c:noMultiLvlLbl val="0"/>
      </c:catAx>
      <c:valAx>
        <c:axId val="736548056"/>
        <c:scaling>
          <c:orientation val="minMax"/>
          <c:max val="50"/>
        </c:scaling>
        <c:delete val="1"/>
        <c:axPos val="r"/>
        <c:numFmt formatCode="General" sourceLinked="1"/>
        <c:majorTickMark val="out"/>
        <c:minorTickMark val="none"/>
        <c:tickLblPos val="nextTo"/>
        <c:crossAx val="736547664"/>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078484372234425"/>
          <c:y val="0"/>
          <c:w val="0.45216136431758774"/>
          <c:h val="1"/>
        </c:manualLayout>
      </c:layout>
      <c:barChart>
        <c:barDir val="bar"/>
        <c:grouping val="stacked"/>
        <c:varyColors val="0"/>
        <c:ser>
          <c:idx val="0"/>
          <c:order val="0"/>
          <c:tx>
            <c:strRef>
              <c:f>Sheet1!$B$1</c:f>
              <c:strCache>
                <c:ptCount val="1"/>
                <c:pt idx="0">
                  <c:v>Very Convincing</c:v>
                </c:pt>
              </c:strCache>
            </c:strRef>
          </c:tx>
          <c:spPr>
            <a:solidFill>
              <a:schemeClr val="accent1"/>
            </a:solidFill>
            <a:ln w="9525" cap="flat" cmpd="sng" algn="ctr">
              <a:solidFill>
                <a:schemeClr val="tx1"/>
              </a:solidFill>
              <a:round/>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Bahnschrift" panose="020B05020402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Sheet1!$A$2:$A$24</c:f>
              <c:strCache>
                <c:ptCount val="23"/>
                <c:pt idx="0">
                  <c:v>Healthcare</c:v>
                </c:pt>
                <c:pt idx="1">
                  <c:v>Police support*</c:v>
                </c:pt>
                <c:pt idx="2">
                  <c:v>War at home</c:v>
                </c:pt>
                <c:pt idx="3">
                  <c:v>Cycle of violence/ Mahquill*</c:v>
                </c:pt>
                <c:pt idx="4">
                  <c:v>Children- children's future*</c:v>
                </c:pt>
                <c:pt idx="5">
                  <c:v>Social services*</c:v>
                </c:pt>
                <c:pt idx="6">
                  <c:v>Mental health*</c:v>
                </c:pt>
                <c:pt idx="7">
                  <c:v>Children- violence*</c:v>
                </c:pt>
                <c:pt idx="8">
                  <c:v>Jobs- w/ recession*</c:v>
                </c:pt>
                <c:pt idx="9">
                  <c:v>Police support/ prisons #1 provider*</c:v>
                </c:pt>
                <c:pt idx="10">
                  <c:v>BIPOC impact</c:v>
                </c:pt>
                <c:pt idx="11">
                  <c:v>Black Lives Matter</c:v>
                </c:pt>
                <c:pt idx="12">
                  <c:v>Moving responsibilities*</c:v>
                </c:pt>
                <c:pt idx="13">
                  <c:v>Invest from the beginning</c:v>
                </c:pt>
                <c:pt idx="14">
                  <c:v>COVID</c:v>
                </c:pt>
                <c:pt idx="15">
                  <c:v>Not infringing on rights, w/ out 2A*</c:v>
                </c:pt>
                <c:pt idx="16">
                  <c:v>Can't afford to continue</c:v>
                </c:pt>
                <c:pt idx="17">
                  <c:v>Not infringing on rights, w/ 2A*</c:v>
                </c:pt>
                <c:pt idx="18">
                  <c:v>Cycle of violence*</c:v>
                </c:pt>
                <c:pt idx="19">
                  <c:v>Defund the police*</c:v>
                </c:pt>
                <c:pt idx="20">
                  <c:v>Jobs- w/out recession*</c:v>
                </c:pt>
                <c:pt idx="21">
                  <c:v>Invest in infrastructure</c:v>
                </c:pt>
                <c:pt idx="22">
                  <c:v>Legacy of racism/ role of faith</c:v>
                </c:pt>
              </c:strCache>
            </c:strRef>
          </c:cat>
          <c:val>
            <c:numRef>
              <c:f>Sheet1!$B$2:$B$24</c:f>
              <c:numCache>
                <c:formatCode>General</c:formatCode>
                <c:ptCount val="23"/>
                <c:pt idx="0">
                  <c:v>35</c:v>
                </c:pt>
                <c:pt idx="1">
                  <c:v>33</c:v>
                </c:pt>
                <c:pt idx="2">
                  <c:v>33</c:v>
                </c:pt>
                <c:pt idx="3">
                  <c:v>32</c:v>
                </c:pt>
                <c:pt idx="4">
                  <c:v>31</c:v>
                </c:pt>
                <c:pt idx="5">
                  <c:v>31</c:v>
                </c:pt>
                <c:pt idx="6" formatCode="0">
                  <c:v>31</c:v>
                </c:pt>
                <c:pt idx="7">
                  <c:v>31</c:v>
                </c:pt>
                <c:pt idx="8" formatCode="0">
                  <c:v>31</c:v>
                </c:pt>
                <c:pt idx="9" formatCode="0">
                  <c:v>30</c:v>
                </c:pt>
                <c:pt idx="10" formatCode="0">
                  <c:v>30</c:v>
                </c:pt>
                <c:pt idx="11" formatCode="0">
                  <c:v>30</c:v>
                </c:pt>
                <c:pt idx="12" formatCode="0">
                  <c:v>29</c:v>
                </c:pt>
                <c:pt idx="13" formatCode="0">
                  <c:v>29</c:v>
                </c:pt>
                <c:pt idx="14" formatCode="0">
                  <c:v>29</c:v>
                </c:pt>
                <c:pt idx="15" formatCode="0">
                  <c:v>29</c:v>
                </c:pt>
                <c:pt idx="16" formatCode="0">
                  <c:v>29</c:v>
                </c:pt>
                <c:pt idx="17" formatCode="0">
                  <c:v>29</c:v>
                </c:pt>
                <c:pt idx="18" formatCode="0">
                  <c:v>28</c:v>
                </c:pt>
                <c:pt idx="19" formatCode="0">
                  <c:v>28</c:v>
                </c:pt>
                <c:pt idx="20" formatCode="0">
                  <c:v>27</c:v>
                </c:pt>
                <c:pt idx="21" formatCode="0">
                  <c:v>27</c:v>
                </c:pt>
                <c:pt idx="22" formatCode="0">
                  <c:v>27</c:v>
                </c:pt>
              </c:numCache>
            </c:numRef>
          </c:val>
          <c:extLst>
            <c:ext xmlns:c16="http://schemas.microsoft.com/office/drawing/2014/chart" uri="{C3380CC4-5D6E-409C-BE32-E72D297353CC}">
              <c16:uniqueId val="{00000002-2DAE-4B52-B237-2D25614436BC}"/>
            </c:ext>
          </c:extLst>
        </c:ser>
        <c:ser>
          <c:idx val="1"/>
          <c:order val="1"/>
          <c:tx>
            <c:strRef>
              <c:f>Sheet1!$C$1</c:f>
              <c:strCache>
                <c:ptCount val="1"/>
                <c:pt idx="0">
                  <c:v>Somewhat Convincing</c:v>
                </c:pt>
              </c:strCache>
            </c:strRef>
          </c:tx>
          <c:spPr>
            <a:solidFill>
              <a:srgbClr val="AFDFFF"/>
            </a:solidFill>
            <a:ln w="9525" cap="flat" cmpd="sng" algn="ctr">
              <a:solidFill>
                <a:schemeClr val="accent2">
                  <a:shade val="95000"/>
                </a:schemeClr>
              </a:solidFill>
              <a:round/>
            </a:ln>
            <a:effectLst/>
          </c:spPr>
          <c:invertIfNegative val="0"/>
          <c:cat>
            <c:strRef>
              <c:f>Sheet1!$A$2:$A$24</c:f>
              <c:strCache>
                <c:ptCount val="23"/>
                <c:pt idx="0">
                  <c:v>Healthcare</c:v>
                </c:pt>
                <c:pt idx="1">
                  <c:v>Police support*</c:v>
                </c:pt>
                <c:pt idx="2">
                  <c:v>War at home</c:v>
                </c:pt>
                <c:pt idx="3">
                  <c:v>Cycle of violence/ Mahquill*</c:v>
                </c:pt>
                <c:pt idx="4">
                  <c:v>Children- children's future*</c:v>
                </c:pt>
                <c:pt idx="5">
                  <c:v>Social services*</c:v>
                </c:pt>
                <c:pt idx="6">
                  <c:v>Mental health*</c:v>
                </c:pt>
                <c:pt idx="7">
                  <c:v>Children- violence*</c:v>
                </c:pt>
                <c:pt idx="8">
                  <c:v>Jobs- w/ recession*</c:v>
                </c:pt>
                <c:pt idx="9">
                  <c:v>Police support/ prisons #1 provider*</c:v>
                </c:pt>
                <c:pt idx="10">
                  <c:v>BIPOC impact</c:v>
                </c:pt>
                <c:pt idx="11">
                  <c:v>Black Lives Matter</c:v>
                </c:pt>
                <c:pt idx="12">
                  <c:v>Moving responsibilities*</c:v>
                </c:pt>
                <c:pt idx="13">
                  <c:v>Invest from the beginning</c:v>
                </c:pt>
                <c:pt idx="14">
                  <c:v>COVID</c:v>
                </c:pt>
                <c:pt idx="15">
                  <c:v>Not infringing on rights, w/ out 2A*</c:v>
                </c:pt>
                <c:pt idx="16">
                  <c:v>Can't afford to continue</c:v>
                </c:pt>
                <c:pt idx="17">
                  <c:v>Not infringing on rights, w/ 2A*</c:v>
                </c:pt>
                <c:pt idx="18">
                  <c:v>Cycle of violence*</c:v>
                </c:pt>
                <c:pt idx="19">
                  <c:v>Defund the police*</c:v>
                </c:pt>
                <c:pt idx="20">
                  <c:v>Jobs- w/out recession*</c:v>
                </c:pt>
                <c:pt idx="21">
                  <c:v>Invest in infrastructure</c:v>
                </c:pt>
                <c:pt idx="22">
                  <c:v>Legacy of racism/ role of faith</c:v>
                </c:pt>
              </c:strCache>
            </c:strRef>
          </c:cat>
          <c:val>
            <c:numRef>
              <c:f>Sheet1!$C$2:$C$24</c:f>
              <c:numCache>
                <c:formatCode>0</c:formatCode>
                <c:ptCount val="23"/>
                <c:pt idx="0">
                  <c:v>30</c:v>
                </c:pt>
                <c:pt idx="1">
                  <c:v>31</c:v>
                </c:pt>
                <c:pt idx="2">
                  <c:v>30</c:v>
                </c:pt>
                <c:pt idx="3">
                  <c:v>35</c:v>
                </c:pt>
                <c:pt idx="4">
                  <c:v>37</c:v>
                </c:pt>
                <c:pt idx="5">
                  <c:v>34</c:v>
                </c:pt>
                <c:pt idx="6">
                  <c:v>33</c:v>
                </c:pt>
                <c:pt idx="7">
                  <c:v>32</c:v>
                </c:pt>
                <c:pt idx="8">
                  <c:v>31</c:v>
                </c:pt>
                <c:pt idx="9">
                  <c:v>35</c:v>
                </c:pt>
                <c:pt idx="10">
                  <c:v>31</c:v>
                </c:pt>
                <c:pt idx="11">
                  <c:v>27</c:v>
                </c:pt>
                <c:pt idx="12">
                  <c:v>34</c:v>
                </c:pt>
                <c:pt idx="13">
                  <c:v>34</c:v>
                </c:pt>
                <c:pt idx="14">
                  <c:v>32</c:v>
                </c:pt>
                <c:pt idx="15">
                  <c:v>32</c:v>
                </c:pt>
                <c:pt idx="16">
                  <c:v>31</c:v>
                </c:pt>
                <c:pt idx="17">
                  <c:v>30</c:v>
                </c:pt>
                <c:pt idx="18">
                  <c:v>31</c:v>
                </c:pt>
                <c:pt idx="19">
                  <c:v>23</c:v>
                </c:pt>
                <c:pt idx="20">
                  <c:v>34</c:v>
                </c:pt>
                <c:pt idx="21">
                  <c:v>31</c:v>
                </c:pt>
                <c:pt idx="22">
                  <c:v>28</c:v>
                </c:pt>
              </c:numCache>
            </c:numRef>
          </c:val>
          <c:extLst>
            <c:ext xmlns:c16="http://schemas.microsoft.com/office/drawing/2014/chart" uri="{C3380CC4-5D6E-409C-BE32-E72D297353CC}">
              <c16:uniqueId val="{00000005-2DAE-4B52-B237-2D25614436BC}"/>
            </c:ext>
          </c:extLst>
        </c:ser>
        <c:ser>
          <c:idx val="2"/>
          <c:order val="2"/>
          <c:tx>
            <c:strRef>
              <c:f>Sheet1!$D$1</c:f>
              <c:strCache>
                <c:ptCount val="1"/>
                <c:pt idx="0">
                  <c:v>Total Convincing</c:v>
                </c:pt>
              </c:strCache>
            </c:strRef>
          </c:tx>
          <c:spPr>
            <a:noFill/>
            <a:ln w="9525" cap="flat" cmpd="sng" algn="ctr">
              <a:noFill/>
              <a:round/>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Bahnschrift" panose="020B0502040204020203"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Sheet1!$A$2:$A$24</c:f>
              <c:strCache>
                <c:ptCount val="23"/>
                <c:pt idx="0">
                  <c:v>Healthcare</c:v>
                </c:pt>
                <c:pt idx="1">
                  <c:v>Police support*</c:v>
                </c:pt>
                <c:pt idx="2">
                  <c:v>War at home</c:v>
                </c:pt>
                <c:pt idx="3">
                  <c:v>Cycle of violence/ Mahquill*</c:v>
                </c:pt>
                <c:pt idx="4">
                  <c:v>Children- children's future*</c:v>
                </c:pt>
                <c:pt idx="5">
                  <c:v>Social services*</c:v>
                </c:pt>
                <c:pt idx="6">
                  <c:v>Mental health*</c:v>
                </c:pt>
                <c:pt idx="7">
                  <c:v>Children- violence*</c:v>
                </c:pt>
                <c:pt idx="8">
                  <c:v>Jobs- w/ recession*</c:v>
                </c:pt>
                <c:pt idx="9">
                  <c:v>Police support/ prisons #1 provider*</c:v>
                </c:pt>
                <c:pt idx="10">
                  <c:v>BIPOC impact</c:v>
                </c:pt>
                <c:pt idx="11">
                  <c:v>Black Lives Matter</c:v>
                </c:pt>
                <c:pt idx="12">
                  <c:v>Moving responsibilities*</c:v>
                </c:pt>
                <c:pt idx="13">
                  <c:v>Invest from the beginning</c:v>
                </c:pt>
                <c:pt idx="14">
                  <c:v>COVID</c:v>
                </c:pt>
                <c:pt idx="15">
                  <c:v>Not infringing on rights, w/ out 2A*</c:v>
                </c:pt>
                <c:pt idx="16">
                  <c:v>Can't afford to continue</c:v>
                </c:pt>
                <c:pt idx="17">
                  <c:v>Not infringing on rights, w/ 2A*</c:v>
                </c:pt>
                <c:pt idx="18">
                  <c:v>Cycle of violence*</c:v>
                </c:pt>
                <c:pt idx="19">
                  <c:v>Defund the police*</c:v>
                </c:pt>
                <c:pt idx="20">
                  <c:v>Jobs- w/out recession*</c:v>
                </c:pt>
                <c:pt idx="21">
                  <c:v>Invest in infrastructure</c:v>
                </c:pt>
                <c:pt idx="22">
                  <c:v>Legacy of racism/ role of faith</c:v>
                </c:pt>
              </c:strCache>
            </c:strRef>
          </c:cat>
          <c:val>
            <c:numRef>
              <c:f>Sheet1!$D$2:$D$24</c:f>
              <c:numCache>
                <c:formatCode>0</c:formatCode>
                <c:ptCount val="23"/>
                <c:pt idx="0">
                  <c:v>65</c:v>
                </c:pt>
                <c:pt idx="1">
                  <c:v>64</c:v>
                </c:pt>
                <c:pt idx="2">
                  <c:v>63</c:v>
                </c:pt>
                <c:pt idx="3">
                  <c:v>67</c:v>
                </c:pt>
                <c:pt idx="4">
                  <c:v>68</c:v>
                </c:pt>
                <c:pt idx="5">
                  <c:v>65</c:v>
                </c:pt>
                <c:pt idx="6">
                  <c:v>64</c:v>
                </c:pt>
                <c:pt idx="7">
                  <c:v>63</c:v>
                </c:pt>
                <c:pt idx="8">
                  <c:v>62</c:v>
                </c:pt>
                <c:pt idx="9">
                  <c:v>65</c:v>
                </c:pt>
                <c:pt idx="10">
                  <c:v>61</c:v>
                </c:pt>
                <c:pt idx="11">
                  <c:v>57</c:v>
                </c:pt>
                <c:pt idx="12">
                  <c:v>63</c:v>
                </c:pt>
                <c:pt idx="13">
                  <c:v>63</c:v>
                </c:pt>
                <c:pt idx="14">
                  <c:v>61</c:v>
                </c:pt>
                <c:pt idx="15">
                  <c:v>61</c:v>
                </c:pt>
                <c:pt idx="16">
                  <c:v>60</c:v>
                </c:pt>
                <c:pt idx="17">
                  <c:v>59</c:v>
                </c:pt>
                <c:pt idx="18">
                  <c:v>59</c:v>
                </c:pt>
                <c:pt idx="19">
                  <c:v>51</c:v>
                </c:pt>
                <c:pt idx="20">
                  <c:v>61</c:v>
                </c:pt>
                <c:pt idx="21">
                  <c:v>58</c:v>
                </c:pt>
                <c:pt idx="22">
                  <c:v>55</c:v>
                </c:pt>
              </c:numCache>
            </c:numRef>
          </c:val>
          <c:extLst>
            <c:ext xmlns:c16="http://schemas.microsoft.com/office/drawing/2014/chart" uri="{C3380CC4-5D6E-409C-BE32-E72D297353CC}">
              <c16:uniqueId val="{00000006-2DAE-4B52-B237-2D25614436BC}"/>
            </c:ext>
          </c:extLst>
        </c:ser>
        <c:dLbls>
          <c:showLegendKey val="0"/>
          <c:showVal val="0"/>
          <c:showCatName val="0"/>
          <c:showSerName val="0"/>
          <c:showPercent val="0"/>
          <c:showBubbleSize val="0"/>
        </c:dLbls>
        <c:gapWidth val="150"/>
        <c:overlap val="100"/>
        <c:axId val="173614592"/>
        <c:axId val="2562240"/>
      </c:barChart>
      <c:catAx>
        <c:axId val="1736145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Bahnschrift" panose="020B0502040204020203" pitchFamily="34" charset="0"/>
                <a:ea typeface="+mn-ea"/>
                <a:cs typeface="+mn-cs"/>
              </a:defRPr>
            </a:pPr>
            <a:endParaRPr lang="en-US"/>
          </a:p>
        </c:txPr>
        <c:crossAx val="2562240"/>
        <c:crosses val="autoZero"/>
        <c:auto val="1"/>
        <c:lblAlgn val="ctr"/>
        <c:lblOffset val="100"/>
        <c:noMultiLvlLbl val="0"/>
      </c:catAx>
      <c:valAx>
        <c:axId val="2562240"/>
        <c:scaling>
          <c:orientation val="minMax"/>
          <c:max val="100"/>
        </c:scaling>
        <c:delete val="1"/>
        <c:axPos val="t"/>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73614592"/>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438501665268124"/>
          <c:y val="0"/>
          <c:w val="0.70561498334731887"/>
          <c:h val="0.9537239469465093"/>
        </c:manualLayout>
      </c:layout>
      <c:barChart>
        <c:barDir val="bar"/>
        <c:grouping val="stack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Bahnschrift" panose="020B05020402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Mental health professionals</c:v>
                </c:pt>
                <c:pt idx="1">
                  <c:v>Police chiefs</c:v>
                </c:pt>
                <c:pt idx="2">
                  <c:v>Mothers of crime victims</c:v>
                </c:pt>
                <c:pt idx="3">
                  <c:v>ER Doctors</c:v>
                </c:pt>
                <c:pt idx="4">
                  <c:v>Police officers</c:v>
                </c:pt>
                <c:pt idx="5">
                  <c:v>Crime victims</c:v>
                </c:pt>
                <c:pt idx="6">
                  <c:v>Social workers involved in violence prevention</c:v>
                </c:pt>
                <c:pt idx="7">
                  <c:v>Nurses</c:v>
                </c:pt>
                <c:pt idx="8">
                  <c:v>Violence prevention advocates</c:v>
                </c:pt>
                <c:pt idx="9">
                  <c:v>Doctors</c:v>
                </c:pt>
              </c:strCache>
            </c:strRef>
          </c:cat>
          <c:val>
            <c:numRef>
              <c:f>Sheet1!$B$2:$B$11</c:f>
              <c:numCache>
                <c:formatCode>General</c:formatCode>
                <c:ptCount val="10"/>
                <c:pt idx="0">
                  <c:v>37</c:v>
                </c:pt>
                <c:pt idx="1">
                  <c:v>35</c:v>
                </c:pt>
                <c:pt idx="2">
                  <c:v>35</c:v>
                </c:pt>
                <c:pt idx="3">
                  <c:v>34</c:v>
                </c:pt>
                <c:pt idx="4">
                  <c:v>34</c:v>
                </c:pt>
                <c:pt idx="5">
                  <c:v>33</c:v>
                </c:pt>
                <c:pt idx="6">
                  <c:v>33</c:v>
                </c:pt>
                <c:pt idx="7">
                  <c:v>33</c:v>
                </c:pt>
                <c:pt idx="8">
                  <c:v>33</c:v>
                </c:pt>
                <c:pt idx="9">
                  <c:v>31</c:v>
                </c:pt>
              </c:numCache>
            </c:numRef>
          </c:val>
          <c:extLst>
            <c:ext xmlns:c16="http://schemas.microsoft.com/office/drawing/2014/chart" uri="{C3380CC4-5D6E-409C-BE32-E72D297353CC}">
              <c16:uniqueId val="{00000000-01F4-457A-B8C5-33DF3C26EF4B}"/>
            </c:ext>
          </c:extLst>
        </c:ser>
        <c:ser>
          <c:idx val="1"/>
          <c:order val="1"/>
          <c:spPr>
            <a:solidFill>
              <a:srgbClr val="7FB7DF"/>
            </a:solidFill>
            <a:ln>
              <a:solidFill>
                <a:srgbClr val="7FB7DF"/>
              </a:solidFill>
            </a:ln>
            <a:effectLst/>
          </c:spPr>
          <c:invertIfNegative val="0"/>
          <c:cat>
            <c:strRef>
              <c:f>Sheet1!$A$2:$A$11</c:f>
              <c:strCache>
                <c:ptCount val="10"/>
                <c:pt idx="0">
                  <c:v>Mental health professionals</c:v>
                </c:pt>
                <c:pt idx="1">
                  <c:v>Police chiefs</c:v>
                </c:pt>
                <c:pt idx="2">
                  <c:v>Mothers of crime victims</c:v>
                </c:pt>
                <c:pt idx="3">
                  <c:v>ER Doctors</c:v>
                </c:pt>
                <c:pt idx="4">
                  <c:v>Police officers</c:v>
                </c:pt>
                <c:pt idx="5">
                  <c:v>Crime victims</c:v>
                </c:pt>
                <c:pt idx="6">
                  <c:v>Social workers involved in violence prevention</c:v>
                </c:pt>
                <c:pt idx="7">
                  <c:v>Nurses</c:v>
                </c:pt>
                <c:pt idx="8">
                  <c:v>Violence prevention advocates</c:v>
                </c:pt>
                <c:pt idx="9">
                  <c:v>Doctors</c:v>
                </c:pt>
              </c:strCache>
            </c:strRef>
          </c:cat>
          <c:val>
            <c:numRef>
              <c:f>Sheet1!$C$2:$C$11</c:f>
              <c:numCache>
                <c:formatCode>General</c:formatCode>
                <c:ptCount val="10"/>
                <c:pt idx="0">
                  <c:v>33</c:v>
                </c:pt>
                <c:pt idx="1">
                  <c:v>33</c:v>
                </c:pt>
                <c:pt idx="2">
                  <c:v>32</c:v>
                </c:pt>
                <c:pt idx="3">
                  <c:v>35</c:v>
                </c:pt>
                <c:pt idx="4">
                  <c:v>33</c:v>
                </c:pt>
                <c:pt idx="5">
                  <c:v>35</c:v>
                </c:pt>
                <c:pt idx="6">
                  <c:v>33</c:v>
                </c:pt>
                <c:pt idx="7">
                  <c:v>36</c:v>
                </c:pt>
                <c:pt idx="8">
                  <c:v>34</c:v>
                </c:pt>
                <c:pt idx="9">
                  <c:v>39</c:v>
                </c:pt>
              </c:numCache>
            </c:numRef>
          </c:val>
          <c:extLst>
            <c:ext xmlns:c16="http://schemas.microsoft.com/office/drawing/2014/chart" uri="{C3380CC4-5D6E-409C-BE32-E72D297353CC}">
              <c16:uniqueId val="{00000001-01F4-457A-B8C5-33DF3C26EF4B}"/>
            </c:ext>
          </c:extLst>
        </c:ser>
        <c:ser>
          <c:idx val="2"/>
          <c:order val="2"/>
          <c:spPr>
            <a:no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Bahnschrift" panose="020B0502040204020203"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Mental health professionals</c:v>
                </c:pt>
                <c:pt idx="1">
                  <c:v>Police chiefs</c:v>
                </c:pt>
                <c:pt idx="2">
                  <c:v>Mothers of crime victims</c:v>
                </c:pt>
                <c:pt idx="3">
                  <c:v>ER Doctors</c:v>
                </c:pt>
                <c:pt idx="4">
                  <c:v>Police officers</c:v>
                </c:pt>
                <c:pt idx="5">
                  <c:v>Crime victims</c:v>
                </c:pt>
                <c:pt idx="6">
                  <c:v>Social workers involved in violence prevention</c:v>
                </c:pt>
                <c:pt idx="7">
                  <c:v>Nurses</c:v>
                </c:pt>
                <c:pt idx="8">
                  <c:v>Violence prevention advocates</c:v>
                </c:pt>
                <c:pt idx="9">
                  <c:v>Doctors</c:v>
                </c:pt>
              </c:strCache>
            </c:strRef>
          </c:cat>
          <c:val>
            <c:numRef>
              <c:f>Sheet1!$D$2:$D$11</c:f>
              <c:numCache>
                <c:formatCode>General</c:formatCode>
                <c:ptCount val="10"/>
                <c:pt idx="0">
                  <c:v>70</c:v>
                </c:pt>
                <c:pt idx="1">
                  <c:v>68</c:v>
                </c:pt>
                <c:pt idx="2">
                  <c:v>67</c:v>
                </c:pt>
                <c:pt idx="3">
                  <c:v>69</c:v>
                </c:pt>
                <c:pt idx="4">
                  <c:v>67</c:v>
                </c:pt>
                <c:pt idx="5">
                  <c:v>68</c:v>
                </c:pt>
                <c:pt idx="6">
                  <c:v>67</c:v>
                </c:pt>
                <c:pt idx="7">
                  <c:v>69</c:v>
                </c:pt>
                <c:pt idx="8">
                  <c:v>66</c:v>
                </c:pt>
                <c:pt idx="9">
                  <c:v>70</c:v>
                </c:pt>
              </c:numCache>
            </c:numRef>
          </c:val>
          <c:extLst>
            <c:ext xmlns:c16="http://schemas.microsoft.com/office/drawing/2014/chart" uri="{C3380CC4-5D6E-409C-BE32-E72D297353CC}">
              <c16:uniqueId val="{00000000-DD94-408D-A11A-F97CC7EFFDDF}"/>
            </c:ext>
          </c:extLst>
        </c:ser>
        <c:ser>
          <c:idx val="3"/>
          <c:order val="3"/>
          <c:spPr>
            <a:solidFill>
              <a:srgbClr val="C0000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Bahnschrift" panose="020B05020402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Mental health professionals</c:v>
                </c:pt>
                <c:pt idx="1">
                  <c:v>Police chiefs</c:v>
                </c:pt>
                <c:pt idx="2">
                  <c:v>Mothers of crime victims</c:v>
                </c:pt>
                <c:pt idx="3">
                  <c:v>ER Doctors</c:v>
                </c:pt>
                <c:pt idx="4">
                  <c:v>Police officers</c:v>
                </c:pt>
                <c:pt idx="5">
                  <c:v>Crime victims</c:v>
                </c:pt>
                <c:pt idx="6">
                  <c:v>Social workers involved in violence prevention</c:v>
                </c:pt>
                <c:pt idx="7">
                  <c:v>Nurses</c:v>
                </c:pt>
                <c:pt idx="8">
                  <c:v>Violence prevention advocates</c:v>
                </c:pt>
                <c:pt idx="9">
                  <c:v>Doctors</c:v>
                </c:pt>
              </c:strCache>
            </c:strRef>
          </c:cat>
          <c:val>
            <c:numRef>
              <c:f>Sheet1!$E$2:$E$11</c:f>
              <c:numCache>
                <c:formatCode>General</c:formatCode>
                <c:ptCount val="10"/>
                <c:pt idx="0">
                  <c:v>-8</c:v>
                </c:pt>
                <c:pt idx="1">
                  <c:v>-10</c:v>
                </c:pt>
                <c:pt idx="2">
                  <c:v>-10</c:v>
                </c:pt>
                <c:pt idx="3">
                  <c:v>-8</c:v>
                </c:pt>
                <c:pt idx="4">
                  <c:v>-10</c:v>
                </c:pt>
                <c:pt idx="5">
                  <c:v>-7</c:v>
                </c:pt>
                <c:pt idx="6">
                  <c:v>-9</c:v>
                </c:pt>
                <c:pt idx="7">
                  <c:v>-7</c:v>
                </c:pt>
                <c:pt idx="8">
                  <c:v>-9</c:v>
                </c:pt>
                <c:pt idx="9">
                  <c:v>-7</c:v>
                </c:pt>
              </c:numCache>
            </c:numRef>
          </c:val>
          <c:extLst>
            <c:ext xmlns:c16="http://schemas.microsoft.com/office/drawing/2014/chart" uri="{C3380CC4-5D6E-409C-BE32-E72D297353CC}">
              <c16:uniqueId val="{00000001-DD94-408D-A11A-F97CC7EFFDDF}"/>
            </c:ext>
          </c:extLst>
        </c:ser>
        <c:ser>
          <c:idx val="4"/>
          <c:order val="4"/>
          <c:spPr>
            <a:solidFill>
              <a:srgbClr val="E57A77"/>
            </a:solidFill>
            <a:ln>
              <a:noFill/>
            </a:ln>
            <a:effectLst/>
          </c:spPr>
          <c:invertIfNegative val="0"/>
          <c:cat>
            <c:strRef>
              <c:f>Sheet1!$A$2:$A$11</c:f>
              <c:strCache>
                <c:ptCount val="10"/>
                <c:pt idx="0">
                  <c:v>Mental health professionals</c:v>
                </c:pt>
                <c:pt idx="1">
                  <c:v>Police chiefs</c:v>
                </c:pt>
                <c:pt idx="2">
                  <c:v>Mothers of crime victims</c:v>
                </c:pt>
                <c:pt idx="3">
                  <c:v>ER Doctors</c:v>
                </c:pt>
                <c:pt idx="4">
                  <c:v>Police officers</c:v>
                </c:pt>
                <c:pt idx="5">
                  <c:v>Crime victims</c:v>
                </c:pt>
                <c:pt idx="6">
                  <c:v>Social workers involved in violence prevention</c:v>
                </c:pt>
                <c:pt idx="7">
                  <c:v>Nurses</c:v>
                </c:pt>
                <c:pt idx="8">
                  <c:v>Violence prevention advocates</c:v>
                </c:pt>
                <c:pt idx="9">
                  <c:v>Doctors</c:v>
                </c:pt>
              </c:strCache>
            </c:strRef>
          </c:cat>
          <c:val>
            <c:numRef>
              <c:f>Sheet1!$F$2:$F$11</c:f>
              <c:numCache>
                <c:formatCode>General</c:formatCode>
                <c:ptCount val="10"/>
                <c:pt idx="0">
                  <c:v>-12</c:v>
                </c:pt>
                <c:pt idx="1">
                  <c:v>-10</c:v>
                </c:pt>
                <c:pt idx="2">
                  <c:v>-10</c:v>
                </c:pt>
                <c:pt idx="3">
                  <c:v>-10</c:v>
                </c:pt>
                <c:pt idx="4">
                  <c:v>-11</c:v>
                </c:pt>
                <c:pt idx="5">
                  <c:v>-10</c:v>
                </c:pt>
                <c:pt idx="6">
                  <c:v>-12</c:v>
                </c:pt>
                <c:pt idx="7">
                  <c:v>-9</c:v>
                </c:pt>
                <c:pt idx="8">
                  <c:v>-11</c:v>
                </c:pt>
                <c:pt idx="9">
                  <c:v>-11</c:v>
                </c:pt>
              </c:numCache>
            </c:numRef>
          </c:val>
          <c:extLst>
            <c:ext xmlns:c16="http://schemas.microsoft.com/office/drawing/2014/chart" uri="{C3380CC4-5D6E-409C-BE32-E72D297353CC}">
              <c16:uniqueId val="{00000004-DD94-408D-A11A-F97CC7EFFDDF}"/>
            </c:ext>
          </c:extLst>
        </c:ser>
        <c:ser>
          <c:idx val="5"/>
          <c:order val="5"/>
          <c:spPr>
            <a:noFill/>
            <a:ln>
              <a:noFill/>
            </a:ln>
            <a:effectLst/>
          </c:spPr>
          <c:invertIfNegative val="0"/>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Bahnschrift" panose="020B0502040204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Mental health professionals</c:v>
                </c:pt>
                <c:pt idx="1">
                  <c:v>Police chiefs</c:v>
                </c:pt>
                <c:pt idx="2">
                  <c:v>Mothers of crime victims</c:v>
                </c:pt>
                <c:pt idx="3">
                  <c:v>ER Doctors</c:v>
                </c:pt>
                <c:pt idx="4">
                  <c:v>Police officers</c:v>
                </c:pt>
                <c:pt idx="5">
                  <c:v>Crime victims</c:v>
                </c:pt>
                <c:pt idx="6">
                  <c:v>Social workers involved in violence prevention</c:v>
                </c:pt>
                <c:pt idx="7">
                  <c:v>Nurses</c:v>
                </c:pt>
                <c:pt idx="8">
                  <c:v>Violence prevention advocates</c:v>
                </c:pt>
                <c:pt idx="9">
                  <c:v>Doctors</c:v>
                </c:pt>
              </c:strCache>
            </c:strRef>
          </c:cat>
          <c:val>
            <c:numRef>
              <c:f>Sheet1!$G$2:$G$11</c:f>
              <c:numCache>
                <c:formatCode>General</c:formatCode>
                <c:ptCount val="10"/>
                <c:pt idx="0">
                  <c:v>-20</c:v>
                </c:pt>
                <c:pt idx="1">
                  <c:v>-20</c:v>
                </c:pt>
                <c:pt idx="2">
                  <c:v>-20</c:v>
                </c:pt>
                <c:pt idx="3">
                  <c:v>-18</c:v>
                </c:pt>
                <c:pt idx="4">
                  <c:v>-21</c:v>
                </c:pt>
                <c:pt idx="5">
                  <c:v>-18</c:v>
                </c:pt>
                <c:pt idx="6">
                  <c:v>-21</c:v>
                </c:pt>
                <c:pt idx="7">
                  <c:v>-16</c:v>
                </c:pt>
                <c:pt idx="8">
                  <c:v>-20</c:v>
                </c:pt>
                <c:pt idx="9">
                  <c:v>-18</c:v>
                </c:pt>
              </c:numCache>
            </c:numRef>
          </c:val>
          <c:extLst>
            <c:ext xmlns:c16="http://schemas.microsoft.com/office/drawing/2014/chart" uri="{C3380CC4-5D6E-409C-BE32-E72D297353CC}">
              <c16:uniqueId val="{00000005-DD94-408D-A11A-F97CC7EFFDDF}"/>
            </c:ext>
          </c:extLst>
        </c:ser>
        <c:dLbls>
          <c:showLegendKey val="0"/>
          <c:showVal val="0"/>
          <c:showCatName val="0"/>
          <c:showSerName val="0"/>
          <c:showPercent val="0"/>
          <c:showBubbleSize val="0"/>
        </c:dLbls>
        <c:gapWidth val="100"/>
        <c:overlap val="100"/>
        <c:axId val="145449472"/>
        <c:axId val="144810560"/>
      </c:barChart>
      <c:catAx>
        <c:axId val="145449472"/>
        <c:scaling>
          <c:orientation val="maxMin"/>
        </c:scaling>
        <c:delete val="0"/>
        <c:axPos val="l"/>
        <c:numFmt formatCode="#,##0;#,##0"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Bahnschrift" panose="020B0502040204020203" pitchFamily="34" charset="0"/>
                <a:ea typeface="+mn-ea"/>
                <a:cs typeface="+mn-cs"/>
              </a:defRPr>
            </a:pPr>
            <a:endParaRPr lang="en-US"/>
          </a:p>
        </c:txPr>
        <c:crossAx val="144810560"/>
        <c:crosses val="autoZero"/>
        <c:auto val="1"/>
        <c:lblAlgn val="ctr"/>
        <c:lblOffset val="100"/>
        <c:noMultiLvlLbl val="0"/>
      </c:catAx>
      <c:valAx>
        <c:axId val="144810560"/>
        <c:scaling>
          <c:orientation val="minMax"/>
          <c:max val="100"/>
          <c:min val="-50"/>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5449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438501665268124"/>
          <c:y val="0"/>
          <c:w val="0.70561498334731887"/>
          <c:h val="0.9537239469465093"/>
        </c:manualLayout>
      </c:layout>
      <c:barChart>
        <c:barDir val="bar"/>
        <c:grouping val="stack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Bahnschrift" panose="020B05020402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Teachers</c:v>
                </c:pt>
                <c:pt idx="1">
                  <c:v>Joe Biden</c:v>
                </c:pt>
                <c:pt idx="2">
                  <c:v>Anti-crime advocates</c:v>
                </c:pt>
                <c:pt idx="3">
                  <c:v>Small business owners</c:v>
                </c:pt>
                <c:pt idx="4">
                  <c:v>Black Lives Matter</c:v>
                </c:pt>
                <c:pt idx="5">
                  <c:v>Religious leaders</c:v>
                </c:pt>
                <c:pt idx="6">
                  <c:v>Mayors</c:v>
                </c:pt>
                <c:pt idx="7">
                  <c:v>Your mayor</c:v>
                </c:pt>
                <c:pt idx="8">
                  <c:v>Chambers of commerce</c:v>
                </c:pt>
                <c:pt idx="9">
                  <c:v>The ACLU</c:v>
                </c:pt>
              </c:strCache>
            </c:strRef>
          </c:cat>
          <c:val>
            <c:numRef>
              <c:f>Sheet1!$B$2:$B$11</c:f>
              <c:numCache>
                <c:formatCode>General</c:formatCode>
                <c:ptCount val="10"/>
                <c:pt idx="0">
                  <c:v>30</c:v>
                </c:pt>
                <c:pt idx="1">
                  <c:v>29</c:v>
                </c:pt>
                <c:pt idx="2">
                  <c:v>29</c:v>
                </c:pt>
                <c:pt idx="3">
                  <c:v>26</c:v>
                </c:pt>
                <c:pt idx="4">
                  <c:v>26</c:v>
                </c:pt>
                <c:pt idx="5">
                  <c:v>23</c:v>
                </c:pt>
                <c:pt idx="6">
                  <c:v>22</c:v>
                </c:pt>
                <c:pt idx="7">
                  <c:v>20</c:v>
                </c:pt>
                <c:pt idx="8">
                  <c:v>19</c:v>
                </c:pt>
                <c:pt idx="9">
                  <c:v>18</c:v>
                </c:pt>
              </c:numCache>
            </c:numRef>
          </c:val>
          <c:extLst>
            <c:ext xmlns:c16="http://schemas.microsoft.com/office/drawing/2014/chart" uri="{C3380CC4-5D6E-409C-BE32-E72D297353CC}">
              <c16:uniqueId val="{00000000-01F4-457A-B8C5-33DF3C26EF4B}"/>
            </c:ext>
          </c:extLst>
        </c:ser>
        <c:ser>
          <c:idx val="1"/>
          <c:order val="1"/>
          <c:spPr>
            <a:solidFill>
              <a:srgbClr val="7FB7DF"/>
            </a:solidFill>
            <a:ln>
              <a:solidFill>
                <a:srgbClr val="7FB7DF"/>
              </a:solidFill>
            </a:ln>
            <a:effectLst/>
          </c:spPr>
          <c:invertIfNegative val="0"/>
          <c:cat>
            <c:strRef>
              <c:f>Sheet1!$A$2:$A$11</c:f>
              <c:strCache>
                <c:ptCount val="10"/>
                <c:pt idx="0">
                  <c:v>Teachers</c:v>
                </c:pt>
                <c:pt idx="1">
                  <c:v>Joe Biden</c:v>
                </c:pt>
                <c:pt idx="2">
                  <c:v>Anti-crime advocates</c:v>
                </c:pt>
                <c:pt idx="3">
                  <c:v>Small business owners</c:v>
                </c:pt>
                <c:pt idx="4">
                  <c:v>Black Lives Matter</c:v>
                </c:pt>
                <c:pt idx="5">
                  <c:v>Religious leaders</c:v>
                </c:pt>
                <c:pt idx="6">
                  <c:v>Mayors</c:v>
                </c:pt>
                <c:pt idx="7">
                  <c:v>Your mayor</c:v>
                </c:pt>
                <c:pt idx="8">
                  <c:v>Chambers of commerce</c:v>
                </c:pt>
                <c:pt idx="9">
                  <c:v>The ACLU</c:v>
                </c:pt>
              </c:strCache>
            </c:strRef>
          </c:cat>
          <c:val>
            <c:numRef>
              <c:f>Sheet1!$C$2:$C$11</c:f>
              <c:numCache>
                <c:formatCode>General</c:formatCode>
                <c:ptCount val="10"/>
                <c:pt idx="0">
                  <c:v>33</c:v>
                </c:pt>
                <c:pt idx="1">
                  <c:v>22</c:v>
                </c:pt>
                <c:pt idx="2">
                  <c:v>34</c:v>
                </c:pt>
                <c:pt idx="3">
                  <c:v>38</c:v>
                </c:pt>
                <c:pt idx="4">
                  <c:v>25</c:v>
                </c:pt>
                <c:pt idx="5">
                  <c:v>30</c:v>
                </c:pt>
                <c:pt idx="6">
                  <c:v>35</c:v>
                </c:pt>
                <c:pt idx="7">
                  <c:v>34</c:v>
                </c:pt>
                <c:pt idx="8">
                  <c:v>29</c:v>
                </c:pt>
                <c:pt idx="9">
                  <c:v>26</c:v>
                </c:pt>
              </c:numCache>
            </c:numRef>
          </c:val>
          <c:extLst>
            <c:ext xmlns:c16="http://schemas.microsoft.com/office/drawing/2014/chart" uri="{C3380CC4-5D6E-409C-BE32-E72D297353CC}">
              <c16:uniqueId val="{00000001-01F4-457A-B8C5-33DF3C26EF4B}"/>
            </c:ext>
          </c:extLst>
        </c:ser>
        <c:ser>
          <c:idx val="2"/>
          <c:order val="2"/>
          <c:spPr>
            <a:no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Bahnschrift" panose="020B0502040204020203"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Teachers</c:v>
                </c:pt>
                <c:pt idx="1">
                  <c:v>Joe Biden</c:v>
                </c:pt>
                <c:pt idx="2">
                  <c:v>Anti-crime advocates</c:v>
                </c:pt>
                <c:pt idx="3">
                  <c:v>Small business owners</c:v>
                </c:pt>
                <c:pt idx="4">
                  <c:v>Black Lives Matter</c:v>
                </c:pt>
                <c:pt idx="5">
                  <c:v>Religious leaders</c:v>
                </c:pt>
                <c:pt idx="6">
                  <c:v>Mayors</c:v>
                </c:pt>
                <c:pt idx="7">
                  <c:v>Your mayor</c:v>
                </c:pt>
                <c:pt idx="8">
                  <c:v>Chambers of commerce</c:v>
                </c:pt>
                <c:pt idx="9">
                  <c:v>The ACLU</c:v>
                </c:pt>
              </c:strCache>
            </c:strRef>
          </c:cat>
          <c:val>
            <c:numRef>
              <c:f>Sheet1!$D$2:$D$11</c:f>
              <c:numCache>
                <c:formatCode>General</c:formatCode>
                <c:ptCount val="10"/>
                <c:pt idx="0">
                  <c:v>63</c:v>
                </c:pt>
                <c:pt idx="1">
                  <c:v>52</c:v>
                </c:pt>
                <c:pt idx="2">
                  <c:v>63</c:v>
                </c:pt>
                <c:pt idx="3">
                  <c:v>64</c:v>
                </c:pt>
                <c:pt idx="4">
                  <c:v>51</c:v>
                </c:pt>
                <c:pt idx="5">
                  <c:v>54</c:v>
                </c:pt>
                <c:pt idx="6">
                  <c:v>57</c:v>
                </c:pt>
                <c:pt idx="7">
                  <c:v>55</c:v>
                </c:pt>
                <c:pt idx="8">
                  <c:v>48</c:v>
                </c:pt>
                <c:pt idx="9">
                  <c:v>44</c:v>
                </c:pt>
              </c:numCache>
            </c:numRef>
          </c:val>
          <c:extLst>
            <c:ext xmlns:c16="http://schemas.microsoft.com/office/drawing/2014/chart" uri="{C3380CC4-5D6E-409C-BE32-E72D297353CC}">
              <c16:uniqueId val="{00000000-DD94-408D-A11A-F97CC7EFFDDF}"/>
            </c:ext>
          </c:extLst>
        </c:ser>
        <c:ser>
          <c:idx val="3"/>
          <c:order val="3"/>
          <c:spPr>
            <a:solidFill>
              <a:srgbClr val="C0000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Bahnschrift" panose="020B05020402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Teachers</c:v>
                </c:pt>
                <c:pt idx="1">
                  <c:v>Joe Biden</c:v>
                </c:pt>
                <c:pt idx="2">
                  <c:v>Anti-crime advocates</c:v>
                </c:pt>
                <c:pt idx="3">
                  <c:v>Small business owners</c:v>
                </c:pt>
                <c:pt idx="4">
                  <c:v>Black Lives Matter</c:v>
                </c:pt>
                <c:pt idx="5">
                  <c:v>Religious leaders</c:v>
                </c:pt>
                <c:pt idx="6">
                  <c:v>Mayors</c:v>
                </c:pt>
                <c:pt idx="7">
                  <c:v>Your mayor</c:v>
                </c:pt>
                <c:pt idx="8">
                  <c:v>Chambers of commerce</c:v>
                </c:pt>
                <c:pt idx="9">
                  <c:v>The ACLU</c:v>
                </c:pt>
              </c:strCache>
            </c:strRef>
          </c:cat>
          <c:val>
            <c:numRef>
              <c:f>Sheet1!$E$2:$E$11</c:f>
              <c:numCache>
                <c:formatCode>General</c:formatCode>
                <c:ptCount val="10"/>
                <c:pt idx="0">
                  <c:v>-11</c:v>
                </c:pt>
                <c:pt idx="1">
                  <c:v>-25</c:v>
                </c:pt>
                <c:pt idx="2">
                  <c:v>-10</c:v>
                </c:pt>
                <c:pt idx="3">
                  <c:v>-8</c:v>
                </c:pt>
                <c:pt idx="4">
                  <c:v>-26</c:v>
                </c:pt>
                <c:pt idx="5">
                  <c:v>-14</c:v>
                </c:pt>
                <c:pt idx="6">
                  <c:v>-12</c:v>
                </c:pt>
                <c:pt idx="7">
                  <c:v>-14</c:v>
                </c:pt>
                <c:pt idx="8">
                  <c:v>-13</c:v>
                </c:pt>
                <c:pt idx="9">
                  <c:v>-20</c:v>
                </c:pt>
              </c:numCache>
            </c:numRef>
          </c:val>
          <c:extLst>
            <c:ext xmlns:c16="http://schemas.microsoft.com/office/drawing/2014/chart" uri="{C3380CC4-5D6E-409C-BE32-E72D297353CC}">
              <c16:uniqueId val="{00000001-DD94-408D-A11A-F97CC7EFFDDF}"/>
            </c:ext>
          </c:extLst>
        </c:ser>
        <c:ser>
          <c:idx val="4"/>
          <c:order val="4"/>
          <c:spPr>
            <a:solidFill>
              <a:srgbClr val="E57A77"/>
            </a:solidFill>
            <a:ln>
              <a:noFill/>
            </a:ln>
            <a:effectLst/>
          </c:spPr>
          <c:invertIfNegative val="0"/>
          <c:cat>
            <c:strRef>
              <c:f>Sheet1!$A$2:$A$11</c:f>
              <c:strCache>
                <c:ptCount val="10"/>
                <c:pt idx="0">
                  <c:v>Teachers</c:v>
                </c:pt>
                <c:pt idx="1">
                  <c:v>Joe Biden</c:v>
                </c:pt>
                <c:pt idx="2">
                  <c:v>Anti-crime advocates</c:v>
                </c:pt>
                <c:pt idx="3">
                  <c:v>Small business owners</c:v>
                </c:pt>
                <c:pt idx="4">
                  <c:v>Black Lives Matter</c:v>
                </c:pt>
                <c:pt idx="5">
                  <c:v>Religious leaders</c:v>
                </c:pt>
                <c:pt idx="6">
                  <c:v>Mayors</c:v>
                </c:pt>
                <c:pt idx="7">
                  <c:v>Your mayor</c:v>
                </c:pt>
                <c:pt idx="8">
                  <c:v>Chambers of commerce</c:v>
                </c:pt>
                <c:pt idx="9">
                  <c:v>The ACLU</c:v>
                </c:pt>
              </c:strCache>
            </c:strRef>
          </c:cat>
          <c:val>
            <c:numRef>
              <c:f>Sheet1!$F$2:$F$11</c:f>
              <c:numCache>
                <c:formatCode>General</c:formatCode>
                <c:ptCount val="10"/>
                <c:pt idx="0">
                  <c:v>-12</c:v>
                </c:pt>
                <c:pt idx="1">
                  <c:v>-11</c:v>
                </c:pt>
                <c:pt idx="2">
                  <c:v>-11</c:v>
                </c:pt>
                <c:pt idx="3">
                  <c:v>-11</c:v>
                </c:pt>
                <c:pt idx="4">
                  <c:v>-10</c:v>
                </c:pt>
                <c:pt idx="5">
                  <c:v>-14</c:v>
                </c:pt>
                <c:pt idx="6">
                  <c:v>-13</c:v>
                </c:pt>
                <c:pt idx="7">
                  <c:v>-15</c:v>
                </c:pt>
                <c:pt idx="8">
                  <c:v>-16</c:v>
                </c:pt>
                <c:pt idx="9">
                  <c:v>-14</c:v>
                </c:pt>
              </c:numCache>
            </c:numRef>
          </c:val>
          <c:extLst>
            <c:ext xmlns:c16="http://schemas.microsoft.com/office/drawing/2014/chart" uri="{C3380CC4-5D6E-409C-BE32-E72D297353CC}">
              <c16:uniqueId val="{00000004-DD94-408D-A11A-F97CC7EFFDDF}"/>
            </c:ext>
          </c:extLst>
        </c:ser>
        <c:ser>
          <c:idx val="5"/>
          <c:order val="5"/>
          <c:spPr>
            <a:noFill/>
            <a:ln>
              <a:noFill/>
            </a:ln>
            <a:effectLst/>
          </c:spPr>
          <c:invertIfNegative val="0"/>
          <c:dLbls>
            <c:dLbl>
              <c:idx val="0"/>
              <c:layout>
                <c:manualLayout>
                  <c:x val="3.7833414013961439E-2"/>
                  <c:y val="3.44865415592696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49-43FE-8F62-CA4FE3B05DBD}"/>
                </c:ext>
              </c:extLst>
            </c:dLbl>
            <c:dLbl>
              <c:idx val="1"/>
              <c:layout>
                <c:manualLayout>
                  <c:x val="7.0105489481812402E-2"/>
                  <c:y val="1.0345962467780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49-43FE-8F62-CA4FE3B05DBD}"/>
                </c:ext>
              </c:extLst>
            </c:dLbl>
            <c:dLbl>
              <c:idx val="2"/>
              <c:layout>
                <c:manualLayout>
                  <c:x val="3.7844312050873442E-2"/>
                  <c:y val="-6.897308311853920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49-43FE-8F62-CA4FE3B05DBD}"/>
                </c:ext>
              </c:extLst>
            </c:dLbl>
            <c:dLbl>
              <c:idx val="3"/>
              <c:layout>
                <c:manualLayout>
                  <c:x val="3.0392779312291604E-2"/>
                  <c:y val="-3.44865415592696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49-43FE-8F62-CA4FE3B05DBD}"/>
                </c:ext>
              </c:extLst>
            </c:dLbl>
            <c:dLbl>
              <c:idx val="4"/>
              <c:layout>
                <c:manualLayout>
                  <c:x val="7.010557736920682E-2"/>
                  <c:y val="-6.897308311853920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349-43FE-8F62-CA4FE3B05DBD}"/>
                </c:ext>
              </c:extLst>
            </c:dLbl>
            <c:dLbl>
              <c:idx val="5"/>
              <c:layout>
                <c:manualLayout>
                  <c:x val="5.6511155195428167E-2"/>
                  <c:y val="3.44865415592696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349-43FE-8F62-CA4FE3B05DBD}"/>
                </c:ext>
              </c:extLst>
            </c:dLbl>
            <c:dLbl>
              <c:idx val="6"/>
              <c:layout>
                <c:manualLayout>
                  <c:x val="4.6662845322755907E-2"/>
                  <c:y val="-3.44865415592696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349-43FE-8F62-CA4FE3B05DBD}"/>
                </c:ext>
              </c:extLst>
            </c:dLbl>
            <c:dLbl>
              <c:idx val="7"/>
              <c:layout>
                <c:manualLayout>
                  <c:x val="5.3160096732381826E-2"/>
                  <c:y val="-1.7241913041778235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3.0666724320797426E-2"/>
                      <c:h val="0.16277647615975249"/>
                    </c:manualLayout>
                  </c15:layout>
                </c:ext>
                <c:ext xmlns:c16="http://schemas.microsoft.com/office/drawing/2014/chart" uri="{C3380CC4-5D6E-409C-BE32-E72D297353CC}">
                  <c16:uniqueId val="{00000008-5349-43FE-8F62-CA4FE3B05DBD}"/>
                </c:ext>
              </c:extLst>
            </c:dLbl>
            <c:dLbl>
              <c:idx val="8"/>
              <c:layout>
                <c:manualLayout>
                  <c:x val="5.204392682284608E-2"/>
                  <c:y val="-3.4486541559269578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2.8434384501725932E-2"/>
                      <c:h val="9.7252047197140284E-2"/>
                    </c:manualLayout>
                  </c15:layout>
                </c:ext>
                <c:ext xmlns:c16="http://schemas.microsoft.com/office/drawing/2014/chart" uri="{C3380CC4-5D6E-409C-BE32-E72D297353CC}">
                  <c16:uniqueId val="{00000007-5349-43FE-8F62-CA4FE3B05DBD}"/>
                </c:ext>
              </c:extLst>
            </c:dLbl>
            <c:dLbl>
              <c:idx val="9"/>
              <c:layout>
                <c:manualLayout>
                  <c:x val="6.798977623517814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349-43FE-8F62-CA4FE3B05DBD}"/>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Bahnschrift" panose="020B0502040204020203"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Teachers</c:v>
                </c:pt>
                <c:pt idx="1">
                  <c:v>Joe Biden</c:v>
                </c:pt>
                <c:pt idx="2">
                  <c:v>Anti-crime advocates</c:v>
                </c:pt>
                <c:pt idx="3">
                  <c:v>Small business owners</c:v>
                </c:pt>
                <c:pt idx="4">
                  <c:v>Black Lives Matter</c:v>
                </c:pt>
                <c:pt idx="5">
                  <c:v>Religious leaders</c:v>
                </c:pt>
                <c:pt idx="6">
                  <c:v>Mayors</c:v>
                </c:pt>
                <c:pt idx="7">
                  <c:v>Your mayor</c:v>
                </c:pt>
                <c:pt idx="8">
                  <c:v>Chambers of commerce</c:v>
                </c:pt>
                <c:pt idx="9">
                  <c:v>The ACLU</c:v>
                </c:pt>
              </c:strCache>
            </c:strRef>
          </c:cat>
          <c:val>
            <c:numRef>
              <c:f>Sheet1!$G$2:$G$11</c:f>
              <c:numCache>
                <c:formatCode>General</c:formatCode>
                <c:ptCount val="10"/>
                <c:pt idx="0">
                  <c:v>-23</c:v>
                </c:pt>
                <c:pt idx="1">
                  <c:v>-36</c:v>
                </c:pt>
                <c:pt idx="2">
                  <c:v>-22</c:v>
                </c:pt>
                <c:pt idx="3">
                  <c:v>-18</c:v>
                </c:pt>
                <c:pt idx="4">
                  <c:v>-36</c:v>
                </c:pt>
                <c:pt idx="5">
                  <c:v>-28</c:v>
                </c:pt>
                <c:pt idx="6">
                  <c:v>-25</c:v>
                </c:pt>
                <c:pt idx="7">
                  <c:v>-29</c:v>
                </c:pt>
                <c:pt idx="8">
                  <c:v>-29</c:v>
                </c:pt>
                <c:pt idx="9">
                  <c:v>-34</c:v>
                </c:pt>
              </c:numCache>
            </c:numRef>
          </c:val>
          <c:extLst>
            <c:ext xmlns:c16="http://schemas.microsoft.com/office/drawing/2014/chart" uri="{C3380CC4-5D6E-409C-BE32-E72D297353CC}">
              <c16:uniqueId val="{00000005-DD94-408D-A11A-F97CC7EFFDDF}"/>
            </c:ext>
          </c:extLst>
        </c:ser>
        <c:dLbls>
          <c:showLegendKey val="0"/>
          <c:showVal val="0"/>
          <c:showCatName val="0"/>
          <c:showSerName val="0"/>
          <c:showPercent val="0"/>
          <c:showBubbleSize val="0"/>
        </c:dLbls>
        <c:gapWidth val="100"/>
        <c:overlap val="100"/>
        <c:axId val="145449472"/>
        <c:axId val="144810560"/>
      </c:barChart>
      <c:catAx>
        <c:axId val="145449472"/>
        <c:scaling>
          <c:orientation val="maxMin"/>
        </c:scaling>
        <c:delete val="0"/>
        <c:axPos val="l"/>
        <c:numFmt formatCode="#,##0;#,##0"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Bahnschrift" panose="020B0502040204020203" pitchFamily="34" charset="0"/>
                <a:ea typeface="+mn-ea"/>
                <a:cs typeface="+mn-cs"/>
              </a:defRPr>
            </a:pPr>
            <a:endParaRPr lang="en-US"/>
          </a:p>
        </c:txPr>
        <c:crossAx val="144810560"/>
        <c:crosses val="autoZero"/>
        <c:auto val="1"/>
        <c:lblAlgn val="ctr"/>
        <c:lblOffset val="100"/>
        <c:noMultiLvlLbl val="0"/>
      </c:catAx>
      <c:valAx>
        <c:axId val="144810560"/>
        <c:scaling>
          <c:orientation val="minMax"/>
          <c:max val="100"/>
          <c:min val="-50"/>
        </c:scaling>
        <c:delete val="1"/>
        <c:axPos val="t"/>
        <c:numFmt formatCode="General" sourceLinked="1"/>
        <c:majorTickMark val="out"/>
        <c:minorTickMark val="none"/>
        <c:tickLblPos val="nextTo"/>
        <c:crossAx val="145449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3592203308344E-3"/>
          <c:y val="3.2731855139317201E-2"/>
          <c:w val="0.99705260247731875"/>
          <c:h val="0.77077007238098383"/>
        </c:manualLayout>
      </c:layout>
      <c:barChart>
        <c:barDir val="col"/>
        <c:grouping val="clustered"/>
        <c:varyColors val="0"/>
        <c:ser>
          <c:idx val="1"/>
          <c:order val="1"/>
          <c:tx>
            <c:strRef>
              <c:f>Sheet2!$A$3</c:f>
              <c:strCache>
                <c:ptCount val="1"/>
                <c:pt idx="0">
                  <c:v>Total</c:v>
                </c:pt>
              </c:strCache>
            </c:strRef>
          </c:tx>
          <c:spPr>
            <a:solidFill>
              <a:srgbClr val="AFDFFF"/>
            </a:solidFill>
            <a:ln w="3047">
              <a:noFill/>
              <a:prstDash val="solid"/>
            </a:ln>
          </c:spPr>
          <c:invertIfNegative val="0"/>
          <c:dPt>
            <c:idx val="1"/>
            <c:invertIfNegative val="0"/>
            <c:bubble3D val="0"/>
            <c:spPr>
              <a:solidFill>
                <a:srgbClr val="FF9999"/>
              </a:solidFill>
              <a:ln w="3047">
                <a:noFill/>
                <a:prstDash val="solid"/>
              </a:ln>
            </c:spPr>
            <c:extLst>
              <c:ext xmlns:c16="http://schemas.microsoft.com/office/drawing/2014/chart" uri="{C3380CC4-5D6E-409C-BE32-E72D297353CC}">
                <c16:uniqueId val="{00000001-FCD3-4608-88B6-20667AA3E430}"/>
              </c:ext>
            </c:extLst>
          </c:dPt>
          <c:dPt>
            <c:idx val="2"/>
            <c:invertIfNegative val="0"/>
            <c:bubble3D val="0"/>
            <c:spPr>
              <a:solidFill>
                <a:schemeClr val="bg1">
                  <a:lumMod val="75000"/>
                </a:schemeClr>
              </a:solidFill>
              <a:ln w="3047">
                <a:noFill/>
                <a:prstDash val="solid"/>
              </a:ln>
            </c:spPr>
            <c:extLst>
              <c:ext xmlns:c16="http://schemas.microsoft.com/office/drawing/2014/chart" uri="{C3380CC4-5D6E-409C-BE32-E72D297353CC}">
                <c16:uniqueId val="{00000003-FCD3-4608-88B6-20667AA3E430}"/>
              </c:ext>
            </c:extLst>
          </c:dPt>
          <c:dPt>
            <c:idx val="5"/>
            <c:invertIfNegative val="0"/>
            <c:bubble3D val="0"/>
            <c:spPr>
              <a:solidFill>
                <a:schemeClr val="accent6">
                  <a:lumMod val="75000"/>
                </a:schemeClr>
              </a:solidFill>
              <a:ln w="3047">
                <a:noFill/>
                <a:prstDash val="solid"/>
              </a:ln>
            </c:spPr>
            <c:extLst>
              <c:ext xmlns:c16="http://schemas.microsoft.com/office/drawing/2014/chart" uri="{C3380CC4-5D6E-409C-BE32-E72D297353CC}">
                <c16:uniqueId val="{00000005-FCD3-4608-88B6-20667AA3E430}"/>
              </c:ext>
            </c:extLst>
          </c:dPt>
          <c:dPt>
            <c:idx val="6"/>
            <c:invertIfNegative val="0"/>
            <c:bubble3D val="0"/>
            <c:spPr>
              <a:solidFill>
                <a:schemeClr val="tx2">
                  <a:lumMod val="20000"/>
                  <a:lumOff val="80000"/>
                </a:schemeClr>
              </a:solidFill>
              <a:ln w="3047">
                <a:noFill/>
                <a:prstDash val="solid"/>
              </a:ln>
            </c:spPr>
            <c:extLst>
              <c:ext xmlns:c16="http://schemas.microsoft.com/office/drawing/2014/chart" uri="{C3380CC4-5D6E-409C-BE32-E72D297353CC}">
                <c16:uniqueId val="{00000007-FCD3-4608-88B6-20667AA3E430}"/>
              </c:ext>
            </c:extLst>
          </c:dPt>
          <c:dPt>
            <c:idx val="7"/>
            <c:invertIfNegative val="0"/>
            <c:bubble3D val="0"/>
            <c:spPr>
              <a:solidFill>
                <a:srgbClr val="FF9999"/>
              </a:solidFill>
              <a:ln w="3047">
                <a:noFill/>
                <a:prstDash val="solid"/>
              </a:ln>
            </c:spPr>
            <c:extLst>
              <c:ext xmlns:c16="http://schemas.microsoft.com/office/drawing/2014/chart" uri="{C3380CC4-5D6E-409C-BE32-E72D297353CC}">
                <c16:uniqueId val="{00000009-FCD3-4608-88B6-20667AA3E430}"/>
              </c:ext>
            </c:extLst>
          </c:dPt>
          <c:dPt>
            <c:idx val="8"/>
            <c:invertIfNegative val="0"/>
            <c:bubble3D val="0"/>
            <c:spPr>
              <a:solidFill>
                <a:schemeClr val="bg1">
                  <a:lumMod val="65000"/>
                </a:schemeClr>
              </a:solidFill>
              <a:ln w="3047">
                <a:noFill/>
                <a:prstDash val="solid"/>
              </a:ln>
            </c:spPr>
            <c:extLst>
              <c:ext xmlns:c16="http://schemas.microsoft.com/office/drawing/2014/chart" uri="{C3380CC4-5D6E-409C-BE32-E72D297353CC}">
                <c16:uniqueId val="{0000000B-FCD3-4608-88B6-20667AA3E430}"/>
              </c:ext>
            </c:extLst>
          </c:dPt>
          <c:dLbls>
            <c:spPr>
              <a:noFill/>
              <a:ln w="24374">
                <a:noFill/>
              </a:ln>
            </c:spPr>
            <c:txPr>
              <a:bodyPr/>
              <a:lstStyle/>
              <a:p>
                <a:pPr>
                  <a:defRPr sz="20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Support</c:v>
                </c:pt>
                <c:pt idx="1">
                  <c:v>Oppose</c:v>
                </c:pt>
                <c:pt idx="2">
                  <c:v>Undecided</c:v>
                </c:pt>
              </c:strCache>
            </c:strRef>
          </c:cat>
          <c:val>
            <c:numRef>
              <c:f>Sheet2!$B$3:$D$3</c:f>
              <c:numCache>
                <c:formatCode>General</c:formatCode>
                <c:ptCount val="3"/>
                <c:pt idx="0">
                  <c:v>69</c:v>
                </c:pt>
                <c:pt idx="1">
                  <c:v>25</c:v>
                </c:pt>
                <c:pt idx="2">
                  <c:v>6</c:v>
                </c:pt>
              </c:numCache>
            </c:numRef>
          </c:val>
          <c:extLst>
            <c:ext xmlns:c16="http://schemas.microsoft.com/office/drawing/2014/chart" uri="{C3380CC4-5D6E-409C-BE32-E72D297353CC}">
              <c16:uniqueId val="{0000000C-FCD3-4608-88B6-20667AA3E430}"/>
            </c:ext>
          </c:extLst>
        </c:ser>
        <c:dLbls>
          <c:showLegendKey val="0"/>
          <c:showVal val="1"/>
          <c:showCatName val="0"/>
          <c:showSerName val="0"/>
          <c:showPercent val="0"/>
          <c:showBubbleSize val="0"/>
        </c:dLbls>
        <c:gapWidth val="60"/>
        <c:axId val="732139616"/>
        <c:axId val="736547272"/>
      </c:barChart>
      <c:barChart>
        <c:barDir val="col"/>
        <c:grouping val="clustered"/>
        <c:varyColors val="0"/>
        <c:ser>
          <c:idx val="0"/>
          <c:order val="0"/>
          <c:tx>
            <c:strRef>
              <c:f>Sheet2!$A$2</c:f>
              <c:strCache>
                <c:ptCount val="1"/>
                <c:pt idx="0">
                  <c:v>Strong</c:v>
                </c:pt>
              </c:strCache>
            </c:strRef>
          </c:tx>
          <c:spPr>
            <a:solidFill>
              <a:schemeClr val="accent1"/>
            </a:solidFill>
            <a:ln w="12187">
              <a:noFill/>
              <a:prstDash val="solid"/>
            </a:ln>
          </c:spPr>
          <c:invertIfNegative val="0"/>
          <c:dPt>
            <c:idx val="0"/>
            <c:invertIfNegative val="0"/>
            <c:bubble3D val="0"/>
            <c:spPr>
              <a:solidFill>
                <a:srgbClr val="0085B4"/>
              </a:solidFill>
              <a:ln w="12187">
                <a:noFill/>
                <a:prstDash val="solid"/>
              </a:ln>
            </c:spPr>
            <c:extLst>
              <c:ext xmlns:c16="http://schemas.microsoft.com/office/drawing/2014/chart" uri="{C3380CC4-5D6E-409C-BE32-E72D297353CC}">
                <c16:uniqueId val="{0000000E-FCD3-4608-88B6-20667AA3E430}"/>
              </c:ext>
            </c:extLst>
          </c:dPt>
          <c:dPt>
            <c:idx val="1"/>
            <c:invertIfNegative val="0"/>
            <c:bubble3D val="0"/>
            <c:spPr>
              <a:solidFill>
                <a:srgbClr val="FF0000"/>
              </a:solidFill>
              <a:ln w="12187">
                <a:noFill/>
                <a:prstDash val="solid"/>
              </a:ln>
            </c:spPr>
            <c:extLst>
              <c:ext xmlns:c16="http://schemas.microsoft.com/office/drawing/2014/chart" uri="{C3380CC4-5D6E-409C-BE32-E72D297353CC}">
                <c16:uniqueId val="{00000010-FCD3-4608-88B6-20667AA3E430}"/>
              </c:ext>
            </c:extLst>
          </c:dPt>
          <c:dPt>
            <c:idx val="2"/>
            <c:invertIfNegative val="0"/>
            <c:bubble3D val="0"/>
            <c:spPr>
              <a:solidFill>
                <a:schemeClr val="accent5">
                  <a:lumMod val="75000"/>
                </a:schemeClr>
              </a:solidFill>
              <a:ln w="12187">
                <a:noFill/>
                <a:prstDash val="solid"/>
              </a:ln>
            </c:spPr>
            <c:extLst>
              <c:ext xmlns:c16="http://schemas.microsoft.com/office/drawing/2014/chart" uri="{C3380CC4-5D6E-409C-BE32-E72D297353CC}">
                <c16:uniqueId val="{00000012-FCD3-4608-88B6-20667AA3E430}"/>
              </c:ext>
            </c:extLst>
          </c:dPt>
          <c:dPt>
            <c:idx val="5"/>
            <c:invertIfNegative val="0"/>
            <c:bubble3D val="0"/>
            <c:extLst>
              <c:ext xmlns:c16="http://schemas.microsoft.com/office/drawing/2014/chart" uri="{C3380CC4-5D6E-409C-BE32-E72D297353CC}">
                <c16:uniqueId val="{00000013-FCD3-4608-88B6-20667AA3E430}"/>
              </c:ext>
            </c:extLst>
          </c:dPt>
          <c:dPt>
            <c:idx val="6"/>
            <c:invertIfNegative val="0"/>
            <c:bubble3D val="0"/>
            <c:spPr>
              <a:solidFill>
                <a:schemeClr val="tx2"/>
              </a:solidFill>
              <a:ln w="12187">
                <a:noFill/>
                <a:prstDash val="solid"/>
              </a:ln>
            </c:spPr>
            <c:extLst>
              <c:ext xmlns:c16="http://schemas.microsoft.com/office/drawing/2014/chart" uri="{C3380CC4-5D6E-409C-BE32-E72D297353CC}">
                <c16:uniqueId val="{00000015-FCD3-4608-88B6-20667AA3E430}"/>
              </c:ext>
            </c:extLst>
          </c:dPt>
          <c:dPt>
            <c:idx val="7"/>
            <c:invertIfNegative val="0"/>
            <c:bubble3D val="0"/>
            <c:spPr>
              <a:solidFill>
                <a:srgbClr val="FF0000"/>
              </a:solidFill>
              <a:ln w="12187">
                <a:noFill/>
                <a:prstDash val="solid"/>
              </a:ln>
            </c:spPr>
            <c:extLst>
              <c:ext xmlns:c16="http://schemas.microsoft.com/office/drawing/2014/chart" uri="{C3380CC4-5D6E-409C-BE32-E72D297353CC}">
                <c16:uniqueId val="{00000017-FCD3-4608-88B6-20667AA3E430}"/>
              </c:ext>
            </c:extLst>
          </c:dPt>
          <c:dLbls>
            <c:dLbl>
              <c:idx val="1"/>
              <c:layout>
                <c:manualLayout>
                  <c:x val="-1.2667239983953499E-3"/>
                  <c:y val="0.1808719525969174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CD3-4608-88B6-20667AA3E430}"/>
                </c:ext>
              </c:extLst>
            </c:dLbl>
            <c:dLbl>
              <c:idx val="6"/>
              <c:dLblPos val="ctr"/>
              <c:showLegendKey val="0"/>
              <c:showVal val="1"/>
              <c:showCatName val="0"/>
              <c:showSerName val="0"/>
              <c:showPercent val="0"/>
              <c:showBubbleSize val="0"/>
              <c:extLst>
                <c:ext xmlns:c15="http://schemas.microsoft.com/office/drawing/2012/chart" uri="{CE6537A1-D6FC-4f65-9D91-7224C49458BB}">
                  <c15:layout>
                    <c:manualLayout>
                      <c:w val="4.1430560086456701E-2"/>
                      <c:h val="8.1496281361463002E-2"/>
                    </c:manualLayout>
                  </c15:layout>
                </c:ext>
                <c:ext xmlns:c16="http://schemas.microsoft.com/office/drawing/2014/chart" uri="{C3380CC4-5D6E-409C-BE32-E72D297353CC}">
                  <c16:uniqueId val="{00000015-FCD3-4608-88B6-20667AA3E430}"/>
                </c:ext>
              </c:extLst>
            </c:dLbl>
            <c:spPr>
              <a:noFill/>
              <a:ln w="24374">
                <a:noFill/>
              </a:ln>
              <a:effectLst/>
            </c:spPr>
            <c:txPr>
              <a:bodyPr wrap="square" lIns="38100" tIns="19050" rIns="38100" bIns="19050" anchor="ctr">
                <a:spAutoFit/>
              </a:bodyPr>
              <a:lstStyle/>
              <a:p>
                <a:pPr>
                  <a:defRPr sz="20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Support</c:v>
                </c:pt>
                <c:pt idx="1">
                  <c:v>Oppose</c:v>
                </c:pt>
                <c:pt idx="2">
                  <c:v>Undecided</c:v>
                </c:pt>
              </c:strCache>
            </c:strRef>
          </c:cat>
          <c:val>
            <c:numRef>
              <c:f>Sheet2!$B$2:$D$2</c:f>
              <c:numCache>
                <c:formatCode>General</c:formatCode>
                <c:ptCount val="3"/>
                <c:pt idx="0">
                  <c:v>52</c:v>
                </c:pt>
                <c:pt idx="1">
                  <c:v>17</c:v>
                </c:pt>
              </c:numCache>
            </c:numRef>
          </c:val>
          <c:extLst>
            <c:ext xmlns:c16="http://schemas.microsoft.com/office/drawing/2014/chart" uri="{C3380CC4-5D6E-409C-BE32-E72D297353CC}">
              <c16:uniqueId val="{00000018-FCD3-4608-88B6-20667AA3E430}"/>
            </c:ext>
          </c:extLst>
        </c:ser>
        <c:dLbls>
          <c:showLegendKey val="0"/>
          <c:showVal val="1"/>
          <c:showCatName val="0"/>
          <c:showSerName val="0"/>
          <c:showPercent val="0"/>
          <c:showBubbleSize val="0"/>
        </c:dLbls>
        <c:gapWidth val="60"/>
        <c:axId val="736547664"/>
        <c:axId val="736548056"/>
      </c:barChart>
      <c:catAx>
        <c:axId val="73213961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200" b="1" i="0" u="none" strike="noStrike" baseline="0">
                <a:solidFill>
                  <a:schemeClr val="tx1"/>
                </a:solidFill>
                <a:latin typeface="Bahnschrift" panose="020B0502040204020203" pitchFamily="34" charset="0"/>
                <a:ea typeface="Calibri"/>
                <a:cs typeface="Calibri"/>
              </a:defRPr>
            </a:pPr>
            <a:endParaRPr lang="en-US"/>
          </a:p>
        </c:txPr>
        <c:crossAx val="736547272"/>
        <c:crosses val="autoZero"/>
        <c:auto val="1"/>
        <c:lblAlgn val="ctr"/>
        <c:lblOffset val="100"/>
        <c:tickLblSkip val="1"/>
        <c:tickMarkSkip val="1"/>
        <c:noMultiLvlLbl val="0"/>
      </c:catAx>
      <c:valAx>
        <c:axId val="736547272"/>
        <c:scaling>
          <c:orientation val="minMax"/>
          <c:max val="85"/>
          <c:min val="0"/>
        </c:scaling>
        <c:delete val="1"/>
        <c:axPos val="l"/>
        <c:numFmt formatCode="General" sourceLinked="1"/>
        <c:majorTickMark val="out"/>
        <c:minorTickMark val="none"/>
        <c:tickLblPos val="nextTo"/>
        <c:crossAx val="732139616"/>
        <c:crosses val="autoZero"/>
        <c:crossBetween val="between"/>
      </c:valAx>
      <c:catAx>
        <c:axId val="736547664"/>
        <c:scaling>
          <c:orientation val="minMax"/>
        </c:scaling>
        <c:delete val="1"/>
        <c:axPos val="b"/>
        <c:numFmt formatCode="General" sourceLinked="1"/>
        <c:majorTickMark val="out"/>
        <c:minorTickMark val="none"/>
        <c:tickLblPos val="nextTo"/>
        <c:crossAx val="736548056"/>
        <c:crosses val="autoZero"/>
        <c:auto val="1"/>
        <c:lblAlgn val="ctr"/>
        <c:lblOffset val="100"/>
        <c:noMultiLvlLbl val="0"/>
      </c:catAx>
      <c:valAx>
        <c:axId val="736548056"/>
        <c:scaling>
          <c:orientation val="minMax"/>
          <c:max val="50"/>
        </c:scaling>
        <c:delete val="1"/>
        <c:axPos val="r"/>
        <c:numFmt formatCode="General" sourceLinked="1"/>
        <c:majorTickMark val="out"/>
        <c:minorTickMark val="none"/>
        <c:tickLblPos val="nextTo"/>
        <c:crossAx val="736547664"/>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3592203308344E-3"/>
          <c:y val="3.2731855139317201E-2"/>
          <c:w val="0.99705260247731875"/>
          <c:h val="0.8574313254189817"/>
        </c:manualLayout>
      </c:layout>
      <c:barChart>
        <c:barDir val="col"/>
        <c:grouping val="clustered"/>
        <c:varyColors val="0"/>
        <c:ser>
          <c:idx val="1"/>
          <c:order val="1"/>
          <c:tx>
            <c:strRef>
              <c:f>Sheet2!$A$3</c:f>
              <c:strCache>
                <c:ptCount val="1"/>
                <c:pt idx="0">
                  <c:v>Total</c:v>
                </c:pt>
              </c:strCache>
            </c:strRef>
          </c:tx>
          <c:spPr>
            <a:solidFill>
              <a:srgbClr val="AFDFFF"/>
            </a:solidFill>
            <a:ln w="3047">
              <a:noFill/>
              <a:prstDash val="solid"/>
            </a:ln>
          </c:spPr>
          <c:invertIfNegative val="0"/>
          <c:dPt>
            <c:idx val="1"/>
            <c:invertIfNegative val="0"/>
            <c:bubble3D val="0"/>
            <c:spPr>
              <a:solidFill>
                <a:srgbClr val="FF9999"/>
              </a:solidFill>
              <a:ln w="3047">
                <a:noFill/>
                <a:prstDash val="solid"/>
              </a:ln>
            </c:spPr>
            <c:extLst>
              <c:ext xmlns:c16="http://schemas.microsoft.com/office/drawing/2014/chart" uri="{C3380CC4-5D6E-409C-BE32-E72D297353CC}">
                <c16:uniqueId val="{00000001-CFF0-42EA-BE96-15A39E888A69}"/>
              </c:ext>
            </c:extLst>
          </c:dPt>
          <c:dPt>
            <c:idx val="2"/>
            <c:invertIfNegative val="0"/>
            <c:bubble3D val="0"/>
            <c:spPr>
              <a:solidFill>
                <a:schemeClr val="bg1">
                  <a:lumMod val="75000"/>
                </a:schemeClr>
              </a:solidFill>
              <a:ln w="3047">
                <a:noFill/>
                <a:prstDash val="solid"/>
              </a:ln>
            </c:spPr>
            <c:extLst>
              <c:ext xmlns:c16="http://schemas.microsoft.com/office/drawing/2014/chart" uri="{C3380CC4-5D6E-409C-BE32-E72D297353CC}">
                <c16:uniqueId val="{00000003-CFF0-42EA-BE96-15A39E888A69}"/>
              </c:ext>
            </c:extLst>
          </c:dPt>
          <c:dPt>
            <c:idx val="5"/>
            <c:invertIfNegative val="0"/>
            <c:bubble3D val="0"/>
            <c:spPr>
              <a:solidFill>
                <a:schemeClr val="accent6">
                  <a:lumMod val="75000"/>
                </a:schemeClr>
              </a:solidFill>
              <a:ln w="3047">
                <a:noFill/>
                <a:prstDash val="solid"/>
              </a:ln>
            </c:spPr>
            <c:extLst>
              <c:ext xmlns:c16="http://schemas.microsoft.com/office/drawing/2014/chart" uri="{C3380CC4-5D6E-409C-BE32-E72D297353CC}">
                <c16:uniqueId val="{00000005-CFF0-42EA-BE96-15A39E888A69}"/>
              </c:ext>
            </c:extLst>
          </c:dPt>
          <c:dPt>
            <c:idx val="6"/>
            <c:invertIfNegative val="0"/>
            <c:bubble3D val="0"/>
            <c:spPr>
              <a:solidFill>
                <a:schemeClr val="tx2">
                  <a:lumMod val="20000"/>
                  <a:lumOff val="80000"/>
                </a:schemeClr>
              </a:solidFill>
              <a:ln w="3047">
                <a:noFill/>
                <a:prstDash val="solid"/>
              </a:ln>
            </c:spPr>
            <c:extLst>
              <c:ext xmlns:c16="http://schemas.microsoft.com/office/drawing/2014/chart" uri="{C3380CC4-5D6E-409C-BE32-E72D297353CC}">
                <c16:uniqueId val="{00000007-CFF0-42EA-BE96-15A39E888A69}"/>
              </c:ext>
            </c:extLst>
          </c:dPt>
          <c:dPt>
            <c:idx val="7"/>
            <c:invertIfNegative val="0"/>
            <c:bubble3D val="0"/>
            <c:spPr>
              <a:solidFill>
                <a:srgbClr val="FF9999"/>
              </a:solidFill>
              <a:ln w="3047">
                <a:noFill/>
                <a:prstDash val="solid"/>
              </a:ln>
            </c:spPr>
            <c:extLst>
              <c:ext xmlns:c16="http://schemas.microsoft.com/office/drawing/2014/chart" uri="{C3380CC4-5D6E-409C-BE32-E72D297353CC}">
                <c16:uniqueId val="{00000009-CFF0-42EA-BE96-15A39E888A69}"/>
              </c:ext>
            </c:extLst>
          </c:dPt>
          <c:dPt>
            <c:idx val="8"/>
            <c:invertIfNegative val="0"/>
            <c:bubble3D val="0"/>
            <c:spPr>
              <a:solidFill>
                <a:schemeClr val="bg1">
                  <a:lumMod val="65000"/>
                </a:schemeClr>
              </a:solidFill>
              <a:ln w="3047">
                <a:noFill/>
                <a:prstDash val="solid"/>
              </a:ln>
            </c:spPr>
            <c:extLst>
              <c:ext xmlns:c16="http://schemas.microsoft.com/office/drawing/2014/chart" uri="{C3380CC4-5D6E-409C-BE32-E72D297353CC}">
                <c16:uniqueId val="{0000000B-CFF0-42EA-BE96-15A39E888A69}"/>
              </c:ext>
            </c:extLst>
          </c:dPt>
          <c:dLbls>
            <c:spPr>
              <a:noFill/>
              <a:ln w="24374">
                <a:noFill/>
              </a:ln>
            </c:spPr>
            <c:txPr>
              <a:bodyPr/>
              <a:lstStyle/>
              <a:p>
                <a:pPr>
                  <a:defRPr sz="2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Support</c:v>
                </c:pt>
                <c:pt idx="1">
                  <c:v>Oppose</c:v>
                </c:pt>
                <c:pt idx="2">
                  <c:v>Undecided</c:v>
                </c:pt>
              </c:strCache>
            </c:strRef>
          </c:cat>
          <c:val>
            <c:numRef>
              <c:f>Sheet2!$B$3:$D$3</c:f>
              <c:numCache>
                <c:formatCode>General</c:formatCode>
                <c:ptCount val="3"/>
                <c:pt idx="0">
                  <c:v>60</c:v>
                </c:pt>
                <c:pt idx="1">
                  <c:v>30</c:v>
                </c:pt>
                <c:pt idx="2">
                  <c:v>11</c:v>
                </c:pt>
              </c:numCache>
            </c:numRef>
          </c:val>
          <c:extLst>
            <c:ext xmlns:c16="http://schemas.microsoft.com/office/drawing/2014/chart" uri="{C3380CC4-5D6E-409C-BE32-E72D297353CC}">
              <c16:uniqueId val="{0000000C-CFF0-42EA-BE96-15A39E888A69}"/>
            </c:ext>
          </c:extLst>
        </c:ser>
        <c:dLbls>
          <c:showLegendKey val="0"/>
          <c:showVal val="1"/>
          <c:showCatName val="0"/>
          <c:showSerName val="0"/>
          <c:showPercent val="0"/>
          <c:showBubbleSize val="0"/>
        </c:dLbls>
        <c:gapWidth val="60"/>
        <c:axId val="732139616"/>
        <c:axId val="736547272"/>
      </c:barChart>
      <c:barChart>
        <c:barDir val="col"/>
        <c:grouping val="clustered"/>
        <c:varyColors val="0"/>
        <c:ser>
          <c:idx val="0"/>
          <c:order val="0"/>
          <c:tx>
            <c:strRef>
              <c:f>Sheet2!$A$2</c:f>
              <c:strCache>
                <c:ptCount val="1"/>
                <c:pt idx="0">
                  <c:v>Strong</c:v>
                </c:pt>
              </c:strCache>
            </c:strRef>
          </c:tx>
          <c:spPr>
            <a:solidFill>
              <a:schemeClr val="accent1"/>
            </a:solidFill>
            <a:ln w="12187">
              <a:noFill/>
              <a:prstDash val="solid"/>
            </a:ln>
          </c:spPr>
          <c:invertIfNegative val="0"/>
          <c:dPt>
            <c:idx val="0"/>
            <c:invertIfNegative val="0"/>
            <c:bubble3D val="0"/>
            <c:spPr>
              <a:solidFill>
                <a:srgbClr val="0085B4"/>
              </a:solidFill>
              <a:ln w="12187">
                <a:noFill/>
                <a:prstDash val="solid"/>
              </a:ln>
            </c:spPr>
            <c:extLst>
              <c:ext xmlns:c16="http://schemas.microsoft.com/office/drawing/2014/chart" uri="{C3380CC4-5D6E-409C-BE32-E72D297353CC}">
                <c16:uniqueId val="{0000000E-CFF0-42EA-BE96-15A39E888A69}"/>
              </c:ext>
            </c:extLst>
          </c:dPt>
          <c:dPt>
            <c:idx val="1"/>
            <c:invertIfNegative val="0"/>
            <c:bubble3D val="0"/>
            <c:spPr>
              <a:solidFill>
                <a:srgbClr val="FF0000"/>
              </a:solidFill>
              <a:ln w="12187">
                <a:noFill/>
                <a:prstDash val="solid"/>
              </a:ln>
            </c:spPr>
            <c:extLst>
              <c:ext xmlns:c16="http://schemas.microsoft.com/office/drawing/2014/chart" uri="{C3380CC4-5D6E-409C-BE32-E72D297353CC}">
                <c16:uniqueId val="{00000010-CFF0-42EA-BE96-15A39E888A69}"/>
              </c:ext>
            </c:extLst>
          </c:dPt>
          <c:dPt>
            <c:idx val="2"/>
            <c:invertIfNegative val="0"/>
            <c:bubble3D val="0"/>
            <c:spPr>
              <a:solidFill>
                <a:schemeClr val="accent5">
                  <a:lumMod val="75000"/>
                </a:schemeClr>
              </a:solidFill>
              <a:ln w="12187">
                <a:noFill/>
                <a:prstDash val="solid"/>
              </a:ln>
            </c:spPr>
            <c:extLst>
              <c:ext xmlns:c16="http://schemas.microsoft.com/office/drawing/2014/chart" uri="{C3380CC4-5D6E-409C-BE32-E72D297353CC}">
                <c16:uniqueId val="{00000012-CFF0-42EA-BE96-15A39E888A69}"/>
              </c:ext>
            </c:extLst>
          </c:dPt>
          <c:dPt>
            <c:idx val="5"/>
            <c:invertIfNegative val="0"/>
            <c:bubble3D val="0"/>
            <c:extLst>
              <c:ext xmlns:c16="http://schemas.microsoft.com/office/drawing/2014/chart" uri="{C3380CC4-5D6E-409C-BE32-E72D297353CC}">
                <c16:uniqueId val="{00000013-CFF0-42EA-BE96-15A39E888A69}"/>
              </c:ext>
            </c:extLst>
          </c:dPt>
          <c:dPt>
            <c:idx val="6"/>
            <c:invertIfNegative val="0"/>
            <c:bubble3D val="0"/>
            <c:spPr>
              <a:solidFill>
                <a:schemeClr val="tx2"/>
              </a:solidFill>
              <a:ln w="12187">
                <a:noFill/>
                <a:prstDash val="solid"/>
              </a:ln>
            </c:spPr>
            <c:extLst>
              <c:ext xmlns:c16="http://schemas.microsoft.com/office/drawing/2014/chart" uri="{C3380CC4-5D6E-409C-BE32-E72D297353CC}">
                <c16:uniqueId val="{00000015-CFF0-42EA-BE96-15A39E888A69}"/>
              </c:ext>
            </c:extLst>
          </c:dPt>
          <c:dPt>
            <c:idx val="7"/>
            <c:invertIfNegative val="0"/>
            <c:bubble3D val="0"/>
            <c:spPr>
              <a:solidFill>
                <a:srgbClr val="FF0000"/>
              </a:solidFill>
              <a:ln w="12187">
                <a:noFill/>
                <a:prstDash val="solid"/>
              </a:ln>
            </c:spPr>
            <c:extLst>
              <c:ext xmlns:c16="http://schemas.microsoft.com/office/drawing/2014/chart" uri="{C3380CC4-5D6E-409C-BE32-E72D297353CC}">
                <c16:uniqueId val="{00000017-CFF0-42EA-BE96-15A39E888A69}"/>
              </c:ext>
            </c:extLst>
          </c:dPt>
          <c:dLbls>
            <c:dLbl>
              <c:idx val="1"/>
              <c:layout>
                <c:manualLayout>
                  <c:x val="-1.2667241247410537E-3"/>
                  <c:y val="0.1050125810674215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FF0-42EA-BE96-15A39E888A69}"/>
                </c:ext>
              </c:extLst>
            </c:dLbl>
            <c:dLbl>
              <c:idx val="6"/>
              <c:dLblPos val="ctr"/>
              <c:showLegendKey val="0"/>
              <c:showVal val="1"/>
              <c:showCatName val="0"/>
              <c:showSerName val="0"/>
              <c:showPercent val="0"/>
              <c:showBubbleSize val="0"/>
              <c:extLst>
                <c:ext xmlns:c15="http://schemas.microsoft.com/office/drawing/2012/chart" uri="{CE6537A1-D6FC-4f65-9D91-7224C49458BB}">
                  <c15:layout>
                    <c:manualLayout>
                      <c:w val="4.1430560086456701E-2"/>
                      <c:h val="8.1496281361463002E-2"/>
                    </c:manualLayout>
                  </c15:layout>
                </c:ext>
                <c:ext xmlns:c16="http://schemas.microsoft.com/office/drawing/2014/chart" uri="{C3380CC4-5D6E-409C-BE32-E72D297353CC}">
                  <c16:uniqueId val="{00000015-CFF0-42EA-BE96-15A39E888A69}"/>
                </c:ext>
              </c:extLst>
            </c:dLbl>
            <c:spPr>
              <a:noFill/>
              <a:ln w="24374">
                <a:noFill/>
              </a:ln>
              <a:effectLst/>
            </c:spPr>
            <c:txPr>
              <a:bodyPr wrap="square" lIns="38100" tIns="19050" rIns="38100" bIns="19050" anchor="ctr">
                <a:spAutoFit/>
              </a:bodyPr>
              <a:lstStyle/>
              <a:p>
                <a:pPr>
                  <a:defRPr sz="2351"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Support</c:v>
                </c:pt>
                <c:pt idx="1">
                  <c:v>Oppose</c:v>
                </c:pt>
                <c:pt idx="2">
                  <c:v>Undecided</c:v>
                </c:pt>
              </c:strCache>
            </c:strRef>
          </c:cat>
          <c:val>
            <c:numRef>
              <c:f>Sheet2!$B$2:$D$2</c:f>
              <c:numCache>
                <c:formatCode>General</c:formatCode>
                <c:ptCount val="3"/>
                <c:pt idx="0">
                  <c:v>47</c:v>
                </c:pt>
                <c:pt idx="1">
                  <c:v>21</c:v>
                </c:pt>
              </c:numCache>
            </c:numRef>
          </c:val>
          <c:extLst>
            <c:ext xmlns:c16="http://schemas.microsoft.com/office/drawing/2014/chart" uri="{C3380CC4-5D6E-409C-BE32-E72D297353CC}">
              <c16:uniqueId val="{00000018-CFF0-42EA-BE96-15A39E888A69}"/>
            </c:ext>
          </c:extLst>
        </c:ser>
        <c:dLbls>
          <c:showLegendKey val="0"/>
          <c:showVal val="1"/>
          <c:showCatName val="0"/>
          <c:showSerName val="0"/>
          <c:showPercent val="0"/>
          <c:showBubbleSize val="0"/>
        </c:dLbls>
        <c:gapWidth val="60"/>
        <c:axId val="736547664"/>
        <c:axId val="736548056"/>
      </c:barChart>
      <c:catAx>
        <c:axId val="73213961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800" b="1" i="0" u="none" strike="noStrike" baseline="0">
                <a:solidFill>
                  <a:schemeClr val="tx1"/>
                </a:solidFill>
                <a:latin typeface="Bahnschrift" panose="020B0502040204020203" pitchFamily="34" charset="0"/>
                <a:ea typeface="Calibri"/>
                <a:cs typeface="Calibri"/>
              </a:defRPr>
            </a:pPr>
            <a:endParaRPr lang="en-US"/>
          </a:p>
        </c:txPr>
        <c:crossAx val="736547272"/>
        <c:crosses val="autoZero"/>
        <c:auto val="1"/>
        <c:lblAlgn val="ctr"/>
        <c:lblOffset val="100"/>
        <c:tickLblSkip val="1"/>
        <c:tickMarkSkip val="1"/>
        <c:noMultiLvlLbl val="0"/>
      </c:catAx>
      <c:valAx>
        <c:axId val="736547272"/>
        <c:scaling>
          <c:orientation val="minMax"/>
          <c:max val="85"/>
          <c:min val="0"/>
        </c:scaling>
        <c:delete val="1"/>
        <c:axPos val="l"/>
        <c:numFmt formatCode="General" sourceLinked="1"/>
        <c:majorTickMark val="out"/>
        <c:minorTickMark val="none"/>
        <c:tickLblPos val="nextTo"/>
        <c:crossAx val="732139616"/>
        <c:crosses val="autoZero"/>
        <c:crossBetween val="between"/>
      </c:valAx>
      <c:catAx>
        <c:axId val="736547664"/>
        <c:scaling>
          <c:orientation val="minMax"/>
        </c:scaling>
        <c:delete val="1"/>
        <c:axPos val="b"/>
        <c:numFmt formatCode="General" sourceLinked="1"/>
        <c:majorTickMark val="out"/>
        <c:minorTickMark val="none"/>
        <c:tickLblPos val="nextTo"/>
        <c:crossAx val="736548056"/>
        <c:crosses val="autoZero"/>
        <c:auto val="1"/>
        <c:lblAlgn val="ctr"/>
        <c:lblOffset val="100"/>
        <c:noMultiLvlLbl val="0"/>
      </c:catAx>
      <c:valAx>
        <c:axId val="736548056"/>
        <c:scaling>
          <c:orientation val="minMax"/>
          <c:max val="50"/>
        </c:scaling>
        <c:delete val="1"/>
        <c:axPos val="r"/>
        <c:numFmt formatCode="General" sourceLinked="1"/>
        <c:majorTickMark val="out"/>
        <c:minorTickMark val="none"/>
        <c:tickLblPos val="nextTo"/>
        <c:crossAx val="736547664"/>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3592203308344E-3"/>
          <c:y val="3.2731855139317201E-2"/>
          <c:w val="0.99705260247731875"/>
          <c:h val="0.77077007238098383"/>
        </c:manualLayout>
      </c:layout>
      <c:barChart>
        <c:barDir val="col"/>
        <c:grouping val="clustered"/>
        <c:varyColors val="0"/>
        <c:ser>
          <c:idx val="1"/>
          <c:order val="1"/>
          <c:tx>
            <c:strRef>
              <c:f>Sheet2!$A$3</c:f>
              <c:strCache>
                <c:ptCount val="1"/>
                <c:pt idx="0">
                  <c:v>Total</c:v>
                </c:pt>
              </c:strCache>
            </c:strRef>
          </c:tx>
          <c:spPr>
            <a:solidFill>
              <a:srgbClr val="AFDFFF"/>
            </a:solidFill>
            <a:ln w="3047">
              <a:noFill/>
              <a:prstDash val="solid"/>
            </a:ln>
          </c:spPr>
          <c:invertIfNegative val="0"/>
          <c:dPt>
            <c:idx val="1"/>
            <c:invertIfNegative val="0"/>
            <c:bubble3D val="0"/>
            <c:spPr>
              <a:solidFill>
                <a:srgbClr val="FF9999"/>
              </a:solidFill>
              <a:ln w="3047">
                <a:noFill/>
                <a:prstDash val="solid"/>
              </a:ln>
            </c:spPr>
            <c:extLst>
              <c:ext xmlns:c16="http://schemas.microsoft.com/office/drawing/2014/chart" uri="{C3380CC4-5D6E-409C-BE32-E72D297353CC}">
                <c16:uniqueId val="{00000001-1F58-4790-BEA3-1E13F6E76920}"/>
              </c:ext>
            </c:extLst>
          </c:dPt>
          <c:dPt>
            <c:idx val="2"/>
            <c:invertIfNegative val="0"/>
            <c:bubble3D val="0"/>
            <c:spPr>
              <a:solidFill>
                <a:schemeClr val="bg1">
                  <a:lumMod val="75000"/>
                </a:schemeClr>
              </a:solidFill>
              <a:ln w="3047">
                <a:noFill/>
                <a:prstDash val="solid"/>
              </a:ln>
            </c:spPr>
            <c:extLst>
              <c:ext xmlns:c16="http://schemas.microsoft.com/office/drawing/2014/chart" uri="{C3380CC4-5D6E-409C-BE32-E72D297353CC}">
                <c16:uniqueId val="{00000003-1F58-4790-BEA3-1E13F6E76920}"/>
              </c:ext>
            </c:extLst>
          </c:dPt>
          <c:dPt>
            <c:idx val="5"/>
            <c:invertIfNegative val="0"/>
            <c:bubble3D val="0"/>
            <c:spPr>
              <a:solidFill>
                <a:schemeClr val="accent6">
                  <a:lumMod val="75000"/>
                </a:schemeClr>
              </a:solidFill>
              <a:ln w="3047">
                <a:noFill/>
                <a:prstDash val="solid"/>
              </a:ln>
            </c:spPr>
            <c:extLst>
              <c:ext xmlns:c16="http://schemas.microsoft.com/office/drawing/2014/chart" uri="{C3380CC4-5D6E-409C-BE32-E72D297353CC}">
                <c16:uniqueId val="{00000005-1F58-4790-BEA3-1E13F6E76920}"/>
              </c:ext>
            </c:extLst>
          </c:dPt>
          <c:dPt>
            <c:idx val="6"/>
            <c:invertIfNegative val="0"/>
            <c:bubble3D val="0"/>
            <c:spPr>
              <a:solidFill>
                <a:schemeClr val="tx2">
                  <a:lumMod val="20000"/>
                  <a:lumOff val="80000"/>
                </a:schemeClr>
              </a:solidFill>
              <a:ln w="3047">
                <a:noFill/>
                <a:prstDash val="solid"/>
              </a:ln>
            </c:spPr>
            <c:extLst>
              <c:ext xmlns:c16="http://schemas.microsoft.com/office/drawing/2014/chart" uri="{C3380CC4-5D6E-409C-BE32-E72D297353CC}">
                <c16:uniqueId val="{00000007-1F58-4790-BEA3-1E13F6E76920}"/>
              </c:ext>
            </c:extLst>
          </c:dPt>
          <c:dPt>
            <c:idx val="7"/>
            <c:invertIfNegative val="0"/>
            <c:bubble3D val="0"/>
            <c:spPr>
              <a:solidFill>
                <a:srgbClr val="FF9999"/>
              </a:solidFill>
              <a:ln w="3047">
                <a:noFill/>
                <a:prstDash val="solid"/>
              </a:ln>
            </c:spPr>
            <c:extLst>
              <c:ext xmlns:c16="http://schemas.microsoft.com/office/drawing/2014/chart" uri="{C3380CC4-5D6E-409C-BE32-E72D297353CC}">
                <c16:uniqueId val="{00000009-1F58-4790-BEA3-1E13F6E76920}"/>
              </c:ext>
            </c:extLst>
          </c:dPt>
          <c:dPt>
            <c:idx val="8"/>
            <c:invertIfNegative val="0"/>
            <c:bubble3D val="0"/>
            <c:spPr>
              <a:solidFill>
                <a:schemeClr val="bg1">
                  <a:lumMod val="65000"/>
                </a:schemeClr>
              </a:solidFill>
              <a:ln w="3047">
                <a:noFill/>
                <a:prstDash val="solid"/>
              </a:ln>
            </c:spPr>
            <c:extLst>
              <c:ext xmlns:c16="http://schemas.microsoft.com/office/drawing/2014/chart" uri="{C3380CC4-5D6E-409C-BE32-E72D297353CC}">
                <c16:uniqueId val="{0000000B-1F58-4790-BEA3-1E13F6E76920}"/>
              </c:ext>
            </c:extLst>
          </c:dPt>
          <c:dLbls>
            <c:spPr>
              <a:noFill/>
              <a:ln w="24374">
                <a:noFill/>
              </a:ln>
            </c:spPr>
            <c:txPr>
              <a:bodyPr/>
              <a:lstStyle/>
              <a:p>
                <a:pPr>
                  <a:defRPr sz="2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Support</c:v>
                </c:pt>
                <c:pt idx="1">
                  <c:v>Oppose</c:v>
                </c:pt>
                <c:pt idx="2">
                  <c:v>Undecided</c:v>
                </c:pt>
              </c:strCache>
            </c:strRef>
          </c:cat>
          <c:val>
            <c:numRef>
              <c:f>Sheet2!$B$3:$D$3</c:f>
              <c:numCache>
                <c:formatCode>General</c:formatCode>
                <c:ptCount val="3"/>
                <c:pt idx="0">
                  <c:v>65</c:v>
                </c:pt>
                <c:pt idx="1">
                  <c:v>26</c:v>
                </c:pt>
                <c:pt idx="2">
                  <c:v>9</c:v>
                </c:pt>
              </c:numCache>
            </c:numRef>
          </c:val>
          <c:extLst>
            <c:ext xmlns:c16="http://schemas.microsoft.com/office/drawing/2014/chart" uri="{C3380CC4-5D6E-409C-BE32-E72D297353CC}">
              <c16:uniqueId val="{0000000C-1F58-4790-BEA3-1E13F6E76920}"/>
            </c:ext>
          </c:extLst>
        </c:ser>
        <c:dLbls>
          <c:showLegendKey val="0"/>
          <c:showVal val="1"/>
          <c:showCatName val="0"/>
          <c:showSerName val="0"/>
          <c:showPercent val="0"/>
          <c:showBubbleSize val="0"/>
        </c:dLbls>
        <c:gapWidth val="60"/>
        <c:axId val="732139616"/>
        <c:axId val="736547272"/>
      </c:barChart>
      <c:barChart>
        <c:barDir val="col"/>
        <c:grouping val="clustered"/>
        <c:varyColors val="0"/>
        <c:ser>
          <c:idx val="0"/>
          <c:order val="0"/>
          <c:tx>
            <c:strRef>
              <c:f>Sheet2!$A$2</c:f>
              <c:strCache>
                <c:ptCount val="1"/>
                <c:pt idx="0">
                  <c:v>Strong</c:v>
                </c:pt>
              </c:strCache>
            </c:strRef>
          </c:tx>
          <c:spPr>
            <a:solidFill>
              <a:schemeClr val="accent1"/>
            </a:solidFill>
            <a:ln w="12187">
              <a:noFill/>
              <a:prstDash val="solid"/>
            </a:ln>
          </c:spPr>
          <c:invertIfNegative val="0"/>
          <c:dPt>
            <c:idx val="0"/>
            <c:invertIfNegative val="0"/>
            <c:bubble3D val="0"/>
            <c:spPr>
              <a:solidFill>
                <a:srgbClr val="0085B4"/>
              </a:solidFill>
              <a:ln w="12187">
                <a:noFill/>
                <a:prstDash val="solid"/>
              </a:ln>
            </c:spPr>
            <c:extLst>
              <c:ext xmlns:c16="http://schemas.microsoft.com/office/drawing/2014/chart" uri="{C3380CC4-5D6E-409C-BE32-E72D297353CC}">
                <c16:uniqueId val="{0000000E-1F58-4790-BEA3-1E13F6E76920}"/>
              </c:ext>
            </c:extLst>
          </c:dPt>
          <c:dPt>
            <c:idx val="1"/>
            <c:invertIfNegative val="0"/>
            <c:bubble3D val="0"/>
            <c:spPr>
              <a:solidFill>
                <a:srgbClr val="FF0000"/>
              </a:solidFill>
              <a:ln w="12187">
                <a:noFill/>
                <a:prstDash val="solid"/>
              </a:ln>
            </c:spPr>
            <c:extLst>
              <c:ext xmlns:c16="http://schemas.microsoft.com/office/drawing/2014/chart" uri="{C3380CC4-5D6E-409C-BE32-E72D297353CC}">
                <c16:uniqueId val="{00000010-1F58-4790-BEA3-1E13F6E76920}"/>
              </c:ext>
            </c:extLst>
          </c:dPt>
          <c:dPt>
            <c:idx val="2"/>
            <c:invertIfNegative val="0"/>
            <c:bubble3D val="0"/>
            <c:spPr>
              <a:solidFill>
                <a:schemeClr val="accent5">
                  <a:lumMod val="75000"/>
                </a:schemeClr>
              </a:solidFill>
              <a:ln w="12187">
                <a:noFill/>
                <a:prstDash val="solid"/>
              </a:ln>
            </c:spPr>
            <c:extLst>
              <c:ext xmlns:c16="http://schemas.microsoft.com/office/drawing/2014/chart" uri="{C3380CC4-5D6E-409C-BE32-E72D297353CC}">
                <c16:uniqueId val="{00000012-1F58-4790-BEA3-1E13F6E76920}"/>
              </c:ext>
            </c:extLst>
          </c:dPt>
          <c:dPt>
            <c:idx val="5"/>
            <c:invertIfNegative val="0"/>
            <c:bubble3D val="0"/>
            <c:extLst>
              <c:ext xmlns:c16="http://schemas.microsoft.com/office/drawing/2014/chart" uri="{C3380CC4-5D6E-409C-BE32-E72D297353CC}">
                <c16:uniqueId val="{00000013-1F58-4790-BEA3-1E13F6E76920}"/>
              </c:ext>
            </c:extLst>
          </c:dPt>
          <c:dPt>
            <c:idx val="6"/>
            <c:invertIfNegative val="0"/>
            <c:bubble3D val="0"/>
            <c:spPr>
              <a:solidFill>
                <a:schemeClr val="tx2"/>
              </a:solidFill>
              <a:ln w="12187">
                <a:noFill/>
                <a:prstDash val="solid"/>
              </a:ln>
            </c:spPr>
            <c:extLst>
              <c:ext xmlns:c16="http://schemas.microsoft.com/office/drawing/2014/chart" uri="{C3380CC4-5D6E-409C-BE32-E72D297353CC}">
                <c16:uniqueId val="{00000015-1F58-4790-BEA3-1E13F6E76920}"/>
              </c:ext>
            </c:extLst>
          </c:dPt>
          <c:dPt>
            <c:idx val="7"/>
            <c:invertIfNegative val="0"/>
            <c:bubble3D val="0"/>
            <c:spPr>
              <a:solidFill>
                <a:srgbClr val="FF0000"/>
              </a:solidFill>
              <a:ln w="12187">
                <a:noFill/>
                <a:prstDash val="solid"/>
              </a:ln>
            </c:spPr>
            <c:extLst>
              <c:ext xmlns:c16="http://schemas.microsoft.com/office/drawing/2014/chart" uri="{C3380CC4-5D6E-409C-BE32-E72D297353CC}">
                <c16:uniqueId val="{00000017-1F58-4790-BEA3-1E13F6E76920}"/>
              </c:ext>
            </c:extLst>
          </c:dPt>
          <c:dLbls>
            <c:dLbl>
              <c:idx val="1"/>
              <c:layout>
                <c:manualLayout>
                  <c:x val="-1.2667241247410537E-3"/>
                  <c:y val="0.1050125810674215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F58-4790-BEA3-1E13F6E76920}"/>
                </c:ext>
              </c:extLst>
            </c:dLbl>
            <c:dLbl>
              <c:idx val="6"/>
              <c:dLblPos val="ctr"/>
              <c:showLegendKey val="0"/>
              <c:showVal val="1"/>
              <c:showCatName val="0"/>
              <c:showSerName val="0"/>
              <c:showPercent val="0"/>
              <c:showBubbleSize val="0"/>
              <c:extLst>
                <c:ext xmlns:c15="http://schemas.microsoft.com/office/drawing/2012/chart" uri="{CE6537A1-D6FC-4f65-9D91-7224C49458BB}">
                  <c15:layout>
                    <c:manualLayout>
                      <c:w val="4.1430560086456701E-2"/>
                      <c:h val="8.1496281361463002E-2"/>
                    </c:manualLayout>
                  </c15:layout>
                </c:ext>
                <c:ext xmlns:c16="http://schemas.microsoft.com/office/drawing/2014/chart" uri="{C3380CC4-5D6E-409C-BE32-E72D297353CC}">
                  <c16:uniqueId val="{00000015-1F58-4790-BEA3-1E13F6E76920}"/>
                </c:ext>
              </c:extLst>
            </c:dLbl>
            <c:spPr>
              <a:noFill/>
              <a:ln w="24374">
                <a:noFill/>
              </a:ln>
              <a:effectLst/>
            </c:spPr>
            <c:txPr>
              <a:bodyPr wrap="square" lIns="38100" tIns="19050" rIns="38100" bIns="19050" anchor="ctr">
                <a:spAutoFit/>
              </a:bodyPr>
              <a:lstStyle/>
              <a:p>
                <a:pPr>
                  <a:defRPr sz="2351"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Support</c:v>
                </c:pt>
                <c:pt idx="1">
                  <c:v>Oppose</c:v>
                </c:pt>
                <c:pt idx="2">
                  <c:v>Undecided</c:v>
                </c:pt>
              </c:strCache>
            </c:strRef>
          </c:cat>
          <c:val>
            <c:numRef>
              <c:f>Sheet2!$B$2:$D$2</c:f>
              <c:numCache>
                <c:formatCode>General</c:formatCode>
                <c:ptCount val="3"/>
                <c:pt idx="0">
                  <c:v>50</c:v>
                </c:pt>
                <c:pt idx="1">
                  <c:v>19</c:v>
                </c:pt>
              </c:numCache>
            </c:numRef>
          </c:val>
          <c:extLst>
            <c:ext xmlns:c16="http://schemas.microsoft.com/office/drawing/2014/chart" uri="{C3380CC4-5D6E-409C-BE32-E72D297353CC}">
              <c16:uniqueId val="{00000018-1F58-4790-BEA3-1E13F6E76920}"/>
            </c:ext>
          </c:extLst>
        </c:ser>
        <c:dLbls>
          <c:showLegendKey val="0"/>
          <c:showVal val="1"/>
          <c:showCatName val="0"/>
          <c:showSerName val="0"/>
          <c:showPercent val="0"/>
          <c:showBubbleSize val="0"/>
        </c:dLbls>
        <c:gapWidth val="60"/>
        <c:axId val="736547664"/>
        <c:axId val="736548056"/>
      </c:barChart>
      <c:catAx>
        <c:axId val="73213961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800" b="1" i="0" u="none" strike="noStrike" baseline="0">
                <a:solidFill>
                  <a:schemeClr val="tx1"/>
                </a:solidFill>
                <a:latin typeface="Bahnschrift" panose="020B0502040204020203" pitchFamily="34" charset="0"/>
                <a:ea typeface="Calibri"/>
                <a:cs typeface="Calibri"/>
              </a:defRPr>
            </a:pPr>
            <a:endParaRPr lang="en-US"/>
          </a:p>
        </c:txPr>
        <c:crossAx val="736547272"/>
        <c:crosses val="autoZero"/>
        <c:auto val="1"/>
        <c:lblAlgn val="ctr"/>
        <c:lblOffset val="100"/>
        <c:tickLblSkip val="1"/>
        <c:tickMarkSkip val="1"/>
        <c:noMultiLvlLbl val="0"/>
      </c:catAx>
      <c:valAx>
        <c:axId val="736547272"/>
        <c:scaling>
          <c:orientation val="minMax"/>
          <c:max val="85"/>
          <c:min val="0"/>
        </c:scaling>
        <c:delete val="1"/>
        <c:axPos val="l"/>
        <c:numFmt formatCode="General" sourceLinked="1"/>
        <c:majorTickMark val="out"/>
        <c:minorTickMark val="none"/>
        <c:tickLblPos val="nextTo"/>
        <c:crossAx val="732139616"/>
        <c:crosses val="autoZero"/>
        <c:crossBetween val="between"/>
      </c:valAx>
      <c:catAx>
        <c:axId val="736547664"/>
        <c:scaling>
          <c:orientation val="minMax"/>
        </c:scaling>
        <c:delete val="1"/>
        <c:axPos val="b"/>
        <c:numFmt formatCode="General" sourceLinked="1"/>
        <c:majorTickMark val="out"/>
        <c:minorTickMark val="none"/>
        <c:tickLblPos val="nextTo"/>
        <c:crossAx val="736548056"/>
        <c:crosses val="autoZero"/>
        <c:auto val="1"/>
        <c:lblAlgn val="ctr"/>
        <c:lblOffset val="100"/>
        <c:noMultiLvlLbl val="0"/>
      </c:catAx>
      <c:valAx>
        <c:axId val="736548056"/>
        <c:scaling>
          <c:orientation val="minMax"/>
          <c:max val="50"/>
        </c:scaling>
        <c:delete val="1"/>
        <c:axPos val="r"/>
        <c:numFmt formatCode="General" sourceLinked="1"/>
        <c:majorTickMark val="out"/>
        <c:minorTickMark val="none"/>
        <c:tickLblPos val="nextTo"/>
        <c:crossAx val="736547664"/>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3592203308344E-3"/>
          <c:y val="3.2731855139317201E-2"/>
          <c:w val="0.99705260247731875"/>
          <c:h val="0.77077007238098383"/>
        </c:manualLayout>
      </c:layout>
      <c:barChart>
        <c:barDir val="col"/>
        <c:grouping val="clustered"/>
        <c:varyColors val="0"/>
        <c:ser>
          <c:idx val="1"/>
          <c:order val="1"/>
          <c:tx>
            <c:strRef>
              <c:f>Sheet2!$A$3</c:f>
              <c:strCache>
                <c:ptCount val="1"/>
                <c:pt idx="0">
                  <c:v>Total</c:v>
                </c:pt>
              </c:strCache>
            </c:strRef>
          </c:tx>
          <c:spPr>
            <a:solidFill>
              <a:srgbClr val="AFDFFF"/>
            </a:solidFill>
            <a:ln w="3047">
              <a:noFill/>
              <a:prstDash val="solid"/>
            </a:ln>
          </c:spPr>
          <c:invertIfNegative val="0"/>
          <c:dPt>
            <c:idx val="1"/>
            <c:invertIfNegative val="0"/>
            <c:bubble3D val="0"/>
            <c:spPr>
              <a:solidFill>
                <a:srgbClr val="FF9999"/>
              </a:solidFill>
              <a:ln w="3047">
                <a:noFill/>
                <a:prstDash val="solid"/>
              </a:ln>
            </c:spPr>
            <c:extLst>
              <c:ext xmlns:c16="http://schemas.microsoft.com/office/drawing/2014/chart" uri="{C3380CC4-5D6E-409C-BE32-E72D297353CC}">
                <c16:uniqueId val="{00000001-D64C-4872-B9CD-7DFB02F9FBA3}"/>
              </c:ext>
            </c:extLst>
          </c:dPt>
          <c:dPt>
            <c:idx val="2"/>
            <c:invertIfNegative val="0"/>
            <c:bubble3D val="0"/>
            <c:spPr>
              <a:solidFill>
                <a:schemeClr val="bg1">
                  <a:lumMod val="75000"/>
                </a:schemeClr>
              </a:solidFill>
              <a:ln w="3047">
                <a:noFill/>
                <a:prstDash val="solid"/>
              </a:ln>
            </c:spPr>
            <c:extLst>
              <c:ext xmlns:c16="http://schemas.microsoft.com/office/drawing/2014/chart" uri="{C3380CC4-5D6E-409C-BE32-E72D297353CC}">
                <c16:uniqueId val="{00000003-D64C-4872-B9CD-7DFB02F9FBA3}"/>
              </c:ext>
            </c:extLst>
          </c:dPt>
          <c:dPt>
            <c:idx val="5"/>
            <c:invertIfNegative val="0"/>
            <c:bubble3D val="0"/>
            <c:spPr>
              <a:solidFill>
                <a:schemeClr val="accent6">
                  <a:lumMod val="75000"/>
                </a:schemeClr>
              </a:solidFill>
              <a:ln w="3047">
                <a:noFill/>
                <a:prstDash val="solid"/>
              </a:ln>
            </c:spPr>
            <c:extLst>
              <c:ext xmlns:c16="http://schemas.microsoft.com/office/drawing/2014/chart" uri="{C3380CC4-5D6E-409C-BE32-E72D297353CC}">
                <c16:uniqueId val="{00000008-D64C-4872-B9CD-7DFB02F9FBA3}"/>
              </c:ext>
            </c:extLst>
          </c:dPt>
          <c:dPt>
            <c:idx val="6"/>
            <c:invertIfNegative val="0"/>
            <c:bubble3D val="0"/>
            <c:spPr>
              <a:solidFill>
                <a:schemeClr val="tx2">
                  <a:lumMod val="20000"/>
                  <a:lumOff val="80000"/>
                </a:schemeClr>
              </a:solidFill>
              <a:ln w="3047">
                <a:noFill/>
                <a:prstDash val="solid"/>
              </a:ln>
            </c:spPr>
            <c:extLst>
              <c:ext xmlns:c16="http://schemas.microsoft.com/office/drawing/2014/chart" uri="{C3380CC4-5D6E-409C-BE32-E72D297353CC}">
                <c16:uniqueId val="{0000000A-D64C-4872-B9CD-7DFB02F9FBA3}"/>
              </c:ext>
            </c:extLst>
          </c:dPt>
          <c:dPt>
            <c:idx val="7"/>
            <c:invertIfNegative val="0"/>
            <c:bubble3D val="0"/>
            <c:spPr>
              <a:solidFill>
                <a:srgbClr val="FF9999"/>
              </a:solidFill>
              <a:ln w="3047">
                <a:noFill/>
                <a:prstDash val="solid"/>
              </a:ln>
            </c:spPr>
            <c:extLst>
              <c:ext xmlns:c16="http://schemas.microsoft.com/office/drawing/2014/chart" uri="{C3380CC4-5D6E-409C-BE32-E72D297353CC}">
                <c16:uniqueId val="{00000013-F169-4BFF-8EBF-4345C0105CDD}"/>
              </c:ext>
            </c:extLst>
          </c:dPt>
          <c:dPt>
            <c:idx val="8"/>
            <c:invertIfNegative val="0"/>
            <c:bubble3D val="0"/>
            <c:spPr>
              <a:solidFill>
                <a:schemeClr val="bg1">
                  <a:lumMod val="65000"/>
                </a:schemeClr>
              </a:solidFill>
              <a:ln w="3047">
                <a:noFill/>
                <a:prstDash val="solid"/>
              </a:ln>
            </c:spPr>
            <c:extLst>
              <c:ext xmlns:c16="http://schemas.microsoft.com/office/drawing/2014/chart" uri="{C3380CC4-5D6E-409C-BE32-E72D297353CC}">
                <c16:uniqueId val="{00000014-F169-4BFF-8EBF-4345C0105CDD}"/>
              </c:ext>
            </c:extLst>
          </c:dPt>
          <c:dLbls>
            <c:spPr>
              <a:noFill/>
              <a:ln w="24374">
                <a:noFill/>
              </a:ln>
            </c:spPr>
            <c:txPr>
              <a:bodyPr/>
              <a:lstStyle/>
              <a:p>
                <a:pPr>
                  <a:defRPr sz="20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Concerned</c:v>
                </c:pt>
                <c:pt idx="1">
                  <c:v>Not concerned</c:v>
                </c:pt>
                <c:pt idx="2">
                  <c:v>Not sure</c:v>
                </c:pt>
              </c:strCache>
            </c:strRef>
          </c:cat>
          <c:val>
            <c:numRef>
              <c:f>Sheet2!$B$3:$D$3</c:f>
              <c:numCache>
                <c:formatCode>General</c:formatCode>
                <c:ptCount val="3"/>
                <c:pt idx="0">
                  <c:v>75</c:v>
                </c:pt>
                <c:pt idx="1">
                  <c:v>22</c:v>
                </c:pt>
                <c:pt idx="2">
                  <c:v>3</c:v>
                </c:pt>
              </c:numCache>
            </c:numRef>
          </c:val>
          <c:extLst>
            <c:ext xmlns:c16="http://schemas.microsoft.com/office/drawing/2014/chart" uri="{C3380CC4-5D6E-409C-BE32-E72D297353CC}">
              <c16:uniqueId val="{0000000B-D64C-4872-B9CD-7DFB02F9FBA3}"/>
            </c:ext>
          </c:extLst>
        </c:ser>
        <c:dLbls>
          <c:showLegendKey val="0"/>
          <c:showVal val="1"/>
          <c:showCatName val="0"/>
          <c:showSerName val="0"/>
          <c:showPercent val="0"/>
          <c:showBubbleSize val="0"/>
        </c:dLbls>
        <c:gapWidth val="60"/>
        <c:axId val="732139616"/>
        <c:axId val="736547272"/>
      </c:barChart>
      <c:barChart>
        <c:barDir val="col"/>
        <c:grouping val="clustered"/>
        <c:varyColors val="0"/>
        <c:ser>
          <c:idx val="0"/>
          <c:order val="0"/>
          <c:tx>
            <c:strRef>
              <c:f>Sheet2!$A$2</c:f>
              <c:strCache>
                <c:ptCount val="1"/>
                <c:pt idx="0">
                  <c:v>Strong</c:v>
                </c:pt>
              </c:strCache>
            </c:strRef>
          </c:tx>
          <c:spPr>
            <a:solidFill>
              <a:schemeClr val="accent1"/>
            </a:solidFill>
            <a:ln w="12187">
              <a:noFill/>
              <a:prstDash val="solid"/>
            </a:ln>
          </c:spPr>
          <c:invertIfNegative val="0"/>
          <c:dPt>
            <c:idx val="0"/>
            <c:invertIfNegative val="0"/>
            <c:bubble3D val="0"/>
            <c:spPr>
              <a:solidFill>
                <a:srgbClr val="0085B4"/>
              </a:solidFill>
              <a:ln w="12187">
                <a:noFill/>
                <a:prstDash val="solid"/>
              </a:ln>
            </c:spPr>
            <c:extLst>
              <c:ext xmlns:c16="http://schemas.microsoft.com/office/drawing/2014/chart" uri="{C3380CC4-5D6E-409C-BE32-E72D297353CC}">
                <c16:uniqueId val="{0000000D-D64C-4872-B9CD-7DFB02F9FBA3}"/>
              </c:ext>
            </c:extLst>
          </c:dPt>
          <c:dPt>
            <c:idx val="1"/>
            <c:invertIfNegative val="0"/>
            <c:bubble3D val="0"/>
            <c:spPr>
              <a:solidFill>
                <a:srgbClr val="FF0000"/>
              </a:solidFill>
              <a:ln w="12187">
                <a:noFill/>
                <a:prstDash val="solid"/>
              </a:ln>
            </c:spPr>
            <c:extLst>
              <c:ext xmlns:c16="http://schemas.microsoft.com/office/drawing/2014/chart" uri="{C3380CC4-5D6E-409C-BE32-E72D297353CC}">
                <c16:uniqueId val="{0000000E-D64C-4872-B9CD-7DFB02F9FBA3}"/>
              </c:ext>
            </c:extLst>
          </c:dPt>
          <c:dPt>
            <c:idx val="2"/>
            <c:invertIfNegative val="0"/>
            <c:bubble3D val="0"/>
            <c:spPr>
              <a:solidFill>
                <a:schemeClr val="accent5">
                  <a:lumMod val="75000"/>
                </a:schemeClr>
              </a:solidFill>
              <a:ln w="12187">
                <a:noFill/>
                <a:prstDash val="solid"/>
              </a:ln>
            </c:spPr>
            <c:extLst>
              <c:ext xmlns:c16="http://schemas.microsoft.com/office/drawing/2014/chart" uri="{C3380CC4-5D6E-409C-BE32-E72D297353CC}">
                <c16:uniqueId val="{00000013-D64C-4872-B9CD-7DFB02F9FBA3}"/>
              </c:ext>
            </c:extLst>
          </c:dPt>
          <c:dPt>
            <c:idx val="5"/>
            <c:invertIfNegative val="0"/>
            <c:bubble3D val="0"/>
            <c:extLst>
              <c:ext xmlns:c16="http://schemas.microsoft.com/office/drawing/2014/chart" uri="{C3380CC4-5D6E-409C-BE32-E72D297353CC}">
                <c16:uniqueId val="{00000011-D64C-4872-B9CD-7DFB02F9FBA3}"/>
              </c:ext>
            </c:extLst>
          </c:dPt>
          <c:dPt>
            <c:idx val="6"/>
            <c:invertIfNegative val="0"/>
            <c:bubble3D val="0"/>
            <c:spPr>
              <a:solidFill>
                <a:schemeClr val="tx2"/>
              </a:solidFill>
              <a:ln w="12187">
                <a:noFill/>
                <a:prstDash val="solid"/>
              </a:ln>
            </c:spPr>
            <c:extLst>
              <c:ext xmlns:c16="http://schemas.microsoft.com/office/drawing/2014/chart" uri="{C3380CC4-5D6E-409C-BE32-E72D297353CC}">
                <c16:uniqueId val="{00000012-D64C-4872-B9CD-7DFB02F9FBA3}"/>
              </c:ext>
            </c:extLst>
          </c:dPt>
          <c:dPt>
            <c:idx val="7"/>
            <c:invertIfNegative val="0"/>
            <c:bubble3D val="0"/>
            <c:spPr>
              <a:solidFill>
                <a:srgbClr val="FF0000"/>
              </a:solidFill>
              <a:ln w="12187">
                <a:noFill/>
                <a:prstDash val="solid"/>
              </a:ln>
            </c:spPr>
            <c:extLst>
              <c:ext xmlns:c16="http://schemas.microsoft.com/office/drawing/2014/chart" uri="{C3380CC4-5D6E-409C-BE32-E72D297353CC}">
                <c16:uniqueId val="{00000012-F169-4BFF-8EBF-4345C0105CDD}"/>
              </c:ext>
            </c:extLst>
          </c:dPt>
          <c:dLbls>
            <c:dLbl>
              <c:idx val="1"/>
              <c:layout>
                <c:manualLayout>
                  <c:x val="-1.2667091330807101E-3"/>
                  <c:y val="9.12200907053118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64C-4872-B9CD-7DFB02F9FBA3}"/>
                </c:ext>
              </c:extLst>
            </c:dLbl>
            <c:dLbl>
              <c:idx val="6"/>
              <c:dLblPos val="ctr"/>
              <c:showLegendKey val="0"/>
              <c:showVal val="1"/>
              <c:showCatName val="0"/>
              <c:showSerName val="0"/>
              <c:showPercent val="0"/>
              <c:showBubbleSize val="0"/>
              <c:extLst>
                <c:ext xmlns:c15="http://schemas.microsoft.com/office/drawing/2012/chart" uri="{CE6537A1-D6FC-4f65-9D91-7224C49458BB}">
                  <c15:layout>
                    <c:manualLayout>
                      <c:w val="4.1430560086456701E-2"/>
                      <c:h val="8.1496281361463002E-2"/>
                    </c:manualLayout>
                  </c15:layout>
                </c:ext>
                <c:ext xmlns:c16="http://schemas.microsoft.com/office/drawing/2014/chart" uri="{C3380CC4-5D6E-409C-BE32-E72D297353CC}">
                  <c16:uniqueId val="{00000012-D64C-4872-B9CD-7DFB02F9FBA3}"/>
                </c:ext>
              </c:extLst>
            </c:dLbl>
            <c:spPr>
              <a:noFill/>
              <a:ln w="24374">
                <a:noFill/>
              </a:ln>
              <a:effectLst/>
            </c:spPr>
            <c:txPr>
              <a:bodyPr wrap="square" lIns="38100" tIns="19050" rIns="38100" bIns="19050" anchor="ctr">
                <a:spAutoFit/>
              </a:bodyPr>
              <a:lstStyle/>
              <a:p>
                <a:pPr>
                  <a:defRPr sz="20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Concerned</c:v>
                </c:pt>
                <c:pt idx="1">
                  <c:v>Not concerned</c:v>
                </c:pt>
                <c:pt idx="2">
                  <c:v>Not sure</c:v>
                </c:pt>
              </c:strCache>
            </c:strRef>
          </c:cat>
          <c:val>
            <c:numRef>
              <c:f>Sheet2!$B$2:$D$2</c:f>
              <c:numCache>
                <c:formatCode>General</c:formatCode>
                <c:ptCount val="3"/>
                <c:pt idx="0">
                  <c:v>51</c:v>
                </c:pt>
                <c:pt idx="1">
                  <c:v>8</c:v>
                </c:pt>
              </c:numCache>
            </c:numRef>
          </c:val>
          <c:extLst>
            <c:ext xmlns:c16="http://schemas.microsoft.com/office/drawing/2014/chart" uri="{C3380CC4-5D6E-409C-BE32-E72D297353CC}">
              <c16:uniqueId val="{00000014-D64C-4872-B9CD-7DFB02F9FBA3}"/>
            </c:ext>
          </c:extLst>
        </c:ser>
        <c:dLbls>
          <c:showLegendKey val="0"/>
          <c:showVal val="1"/>
          <c:showCatName val="0"/>
          <c:showSerName val="0"/>
          <c:showPercent val="0"/>
          <c:showBubbleSize val="0"/>
        </c:dLbls>
        <c:gapWidth val="60"/>
        <c:axId val="736547664"/>
        <c:axId val="736548056"/>
      </c:barChart>
      <c:catAx>
        <c:axId val="73213961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500" b="1" i="0" u="none" strike="noStrike" baseline="0">
                <a:solidFill>
                  <a:schemeClr val="tx1"/>
                </a:solidFill>
                <a:latin typeface="Bahnschrift" panose="020B0502040204020203" pitchFamily="34" charset="0"/>
                <a:ea typeface="Calibri"/>
                <a:cs typeface="Calibri"/>
              </a:defRPr>
            </a:pPr>
            <a:endParaRPr lang="en-US"/>
          </a:p>
        </c:txPr>
        <c:crossAx val="736547272"/>
        <c:crosses val="autoZero"/>
        <c:auto val="1"/>
        <c:lblAlgn val="ctr"/>
        <c:lblOffset val="100"/>
        <c:tickLblSkip val="1"/>
        <c:tickMarkSkip val="1"/>
        <c:noMultiLvlLbl val="0"/>
      </c:catAx>
      <c:valAx>
        <c:axId val="736547272"/>
        <c:scaling>
          <c:orientation val="minMax"/>
          <c:max val="85"/>
          <c:min val="0"/>
        </c:scaling>
        <c:delete val="1"/>
        <c:axPos val="l"/>
        <c:numFmt formatCode="General" sourceLinked="1"/>
        <c:majorTickMark val="out"/>
        <c:minorTickMark val="none"/>
        <c:tickLblPos val="nextTo"/>
        <c:crossAx val="732139616"/>
        <c:crosses val="autoZero"/>
        <c:crossBetween val="between"/>
      </c:valAx>
      <c:catAx>
        <c:axId val="736547664"/>
        <c:scaling>
          <c:orientation val="minMax"/>
        </c:scaling>
        <c:delete val="1"/>
        <c:axPos val="b"/>
        <c:numFmt formatCode="General" sourceLinked="1"/>
        <c:majorTickMark val="out"/>
        <c:minorTickMark val="none"/>
        <c:tickLblPos val="nextTo"/>
        <c:crossAx val="736548056"/>
        <c:crosses val="autoZero"/>
        <c:auto val="1"/>
        <c:lblAlgn val="ctr"/>
        <c:lblOffset val="100"/>
        <c:noMultiLvlLbl val="0"/>
      </c:catAx>
      <c:valAx>
        <c:axId val="736548056"/>
        <c:scaling>
          <c:orientation val="minMax"/>
          <c:max val="50"/>
        </c:scaling>
        <c:delete val="1"/>
        <c:axPos val="r"/>
        <c:numFmt formatCode="General" sourceLinked="1"/>
        <c:majorTickMark val="out"/>
        <c:minorTickMark val="none"/>
        <c:tickLblPos val="nextTo"/>
        <c:crossAx val="736547664"/>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3592203308344E-3"/>
          <c:y val="3.2731855139317201E-2"/>
          <c:w val="0.99705260247731875"/>
          <c:h val="0.77077007238098383"/>
        </c:manualLayout>
      </c:layout>
      <c:barChart>
        <c:barDir val="col"/>
        <c:grouping val="clustered"/>
        <c:varyColors val="0"/>
        <c:ser>
          <c:idx val="1"/>
          <c:order val="1"/>
          <c:tx>
            <c:strRef>
              <c:f>Sheet2!$A$3</c:f>
              <c:strCache>
                <c:ptCount val="1"/>
                <c:pt idx="0">
                  <c:v>Total</c:v>
                </c:pt>
              </c:strCache>
            </c:strRef>
          </c:tx>
          <c:spPr>
            <a:solidFill>
              <a:srgbClr val="AFDFFF"/>
            </a:solidFill>
            <a:ln w="3047">
              <a:noFill/>
              <a:prstDash val="solid"/>
            </a:ln>
          </c:spPr>
          <c:invertIfNegative val="0"/>
          <c:dPt>
            <c:idx val="1"/>
            <c:invertIfNegative val="0"/>
            <c:bubble3D val="0"/>
            <c:spPr>
              <a:solidFill>
                <a:srgbClr val="FF9999"/>
              </a:solidFill>
              <a:ln w="3047">
                <a:noFill/>
                <a:prstDash val="solid"/>
              </a:ln>
            </c:spPr>
            <c:extLst>
              <c:ext xmlns:c16="http://schemas.microsoft.com/office/drawing/2014/chart" uri="{C3380CC4-5D6E-409C-BE32-E72D297353CC}">
                <c16:uniqueId val="{00000001-FCD3-4608-88B6-20667AA3E430}"/>
              </c:ext>
            </c:extLst>
          </c:dPt>
          <c:dPt>
            <c:idx val="2"/>
            <c:invertIfNegative val="0"/>
            <c:bubble3D val="0"/>
            <c:spPr>
              <a:solidFill>
                <a:schemeClr val="bg1">
                  <a:lumMod val="75000"/>
                </a:schemeClr>
              </a:solidFill>
              <a:ln w="3047">
                <a:noFill/>
                <a:prstDash val="solid"/>
              </a:ln>
            </c:spPr>
            <c:extLst>
              <c:ext xmlns:c16="http://schemas.microsoft.com/office/drawing/2014/chart" uri="{C3380CC4-5D6E-409C-BE32-E72D297353CC}">
                <c16:uniqueId val="{00000003-FCD3-4608-88B6-20667AA3E430}"/>
              </c:ext>
            </c:extLst>
          </c:dPt>
          <c:dPt>
            <c:idx val="5"/>
            <c:invertIfNegative val="0"/>
            <c:bubble3D val="0"/>
            <c:spPr>
              <a:solidFill>
                <a:schemeClr val="accent6">
                  <a:lumMod val="75000"/>
                </a:schemeClr>
              </a:solidFill>
              <a:ln w="3047">
                <a:noFill/>
                <a:prstDash val="solid"/>
              </a:ln>
            </c:spPr>
            <c:extLst>
              <c:ext xmlns:c16="http://schemas.microsoft.com/office/drawing/2014/chart" uri="{C3380CC4-5D6E-409C-BE32-E72D297353CC}">
                <c16:uniqueId val="{00000005-FCD3-4608-88B6-20667AA3E430}"/>
              </c:ext>
            </c:extLst>
          </c:dPt>
          <c:dPt>
            <c:idx val="6"/>
            <c:invertIfNegative val="0"/>
            <c:bubble3D val="0"/>
            <c:spPr>
              <a:solidFill>
                <a:schemeClr val="tx2">
                  <a:lumMod val="20000"/>
                  <a:lumOff val="80000"/>
                </a:schemeClr>
              </a:solidFill>
              <a:ln w="3047">
                <a:noFill/>
                <a:prstDash val="solid"/>
              </a:ln>
            </c:spPr>
            <c:extLst>
              <c:ext xmlns:c16="http://schemas.microsoft.com/office/drawing/2014/chart" uri="{C3380CC4-5D6E-409C-BE32-E72D297353CC}">
                <c16:uniqueId val="{00000007-FCD3-4608-88B6-20667AA3E430}"/>
              </c:ext>
            </c:extLst>
          </c:dPt>
          <c:dPt>
            <c:idx val="7"/>
            <c:invertIfNegative val="0"/>
            <c:bubble3D val="0"/>
            <c:spPr>
              <a:solidFill>
                <a:srgbClr val="FF9999"/>
              </a:solidFill>
              <a:ln w="3047">
                <a:noFill/>
                <a:prstDash val="solid"/>
              </a:ln>
            </c:spPr>
            <c:extLst>
              <c:ext xmlns:c16="http://schemas.microsoft.com/office/drawing/2014/chart" uri="{C3380CC4-5D6E-409C-BE32-E72D297353CC}">
                <c16:uniqueId val="{00000009-FCD3-4608-88B6-20667AA3E430}"/>
              </c:ext>
            </c:extLst>
          </c:dPt>
          <c:dPt>
            <c:idx val="8"/>
            <c:invertIfNegative val="0"/>
            <c:bubble3D val="0"/>
            <c:spPr>
              <a:solidFill>
                <a:schemeClr val="bg1">
                  <a:lumMod val="65000"/>
                </a:schemeClr>
              </a:solidFill>
              <a:ln w="3047">
                <a:noFill/>
                <a:prstDash val="solid"/>
              </a:ln>
            </c:spPr>
            <c:extLst>
              <c:ext xmlns:c16="http://schemas.microsoft.com/office/drawing/2014/chart" uri="{C3380CC4-5D6E-409C-BE32-E72D297353CC}">
                <c16:uniqueId val="{0000000B-FCD3-4608-88B6-20667AA3E430}"/>
              </c:ext>
            </c:extLst>
          </c:dPt>
          <c:dLbls>
            <c:spPr>
              <a:noFill/>
              <a:ln w="24374">
                <a:noFill/>
              </a:ln>
            </c:spPr>
            <c:txPr>
              <a:bodyPr/>
              <a:lstStyle/>
              <a:p>
                <a:pPr>
                  <a:defRPr sz="20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Concerned</c:v>
                </c:pt>
                <c:pt idx="1">
                  <c:v>Not concerned</c:v>
                </c:pt>
                <c:pt idx="2">
                  <c:v>Not sure</c:v>
                </c:pt>
              </c:strCache>
            </c:strRef>
          </c:cat>
          <c:val>
            <c:numRef>
              <c:f>Sheet2!$B$3:$D$3</c:f>
              <c:numCache>
                <c:formatCode>General</c:formatCode>
                <c:ptCount val="3"/>
                <c:pt idx="0">
                  <c:v>58</c:v>
                </c:pt>
                <c:pt idx="1">
                  <c:v>38</c:v>
                </c:pt>
                <c:pt idx="2">
                  <c:v>4</c:v>
                </c:pt>
              </c:numCache>
            </c:numRef>
          </c:val>
          <c:extLst>
            <c:ext xmlns:c16="http://schemas.microsoft.com/office/drawing/2014/chart" uri="{C3380CC4-5D6E-409C-BE32-E72D297353CC}">
              <c16:uniqueId val="{0000000C-FCD3-4608-88B6-20667AA3E430}"/>
            </c:ext>
          </c:extLst>
        </c:ser>
        <c:dLbls>
          <c:showLegendKey val="0"/>
          <c:showVal val="1"/>
          <c:showCatName val="0"/>
          <c:showSerName val="0"/>
          <c:showPercent val="0"/>
          <c:showBubbleSize val="0"/>
        </c:dLbls>
        <c:gapWidth val="60"/>
        <c:axId val="732139616"/>
        <c:axId val="736547272"/>
      </c:barChart>
      <c:barChart>
        <c:barDir val="col"/>
        <c:grouping val="clustered"/>
        <c:varyColors val="0"/>
        <c:ser>
          <c:idx val="0"/>
          <c:order val="0"/>
          <c:tx>
            <c:strRef>
              <c:f>Sheet2!$A$2</c:f>
              <c:strCache>
                <c:ptCount val="1"/>
                <c:pt idx="0">
                  <c:v>Strong</c:v>
                </c:pt>
              </c:strCache>
            </c:strRef>
          </c:tx>
          <c:spPr>
            <a:solidFill>
              <a:schemeClr val="accent1"/>
            </a:solidFill>
            <a:ln w="12187">
              <a:noFill/>
              <a:prstDash val="solid"/>
            </a:ln>
          </c:spPr>
          <c:invertIfNegative val="0"/>
          <c:dPt>
            <c:idx val="0"/>
            <c:invertIfNegative val="0"/>
            <c:bubble3D val="0"/>
            <c:spPr>
              <a:solidFill>
                <a:srgbClr val="0085B4"/>
              </a:solidFill>
              <a:ln w="12187">
                <a:noFill/>
                <a:prstDash val="solid"/>
              </a:ln>
            </c:spPr>
            <c:extLst>
              <c:ext xmlns:c16="http://schemas.microsoft.com/office/drawing/2014/chart" uri="{C3380CC4-5D6E-409C-BE32-E72D297353CC}">
                <c16:uniqueId val="{0000000E-FCD3-4608-88B6-20667AA3E430}"/>
              </c:ext>
            </c:extLst>
          </c:dPt>
          <c:dPt>
            <c:idx val="1"/>
            <c:invertIfNegative val="0"/>
            <c:bubble3D val="0"/>
            <c:spPr>
              <a:solidFill>
                <a:srgbClr val="FF0000"/>
              </a:solidFill>
              <a:ln w="12187">
                <a:noFill/>
                <a:prstDash val="solid"/>
              </a:ln>
            </c:spPr>
            <c:extLst>
              <c:ext xmlns:c16="http://schemas.microsoft.com/office/drawing/2014/chart" uri="{C3380CC4-5D6E-409C-BE32-E72D297353CC}">
                <c16:uniqueId val="{00000010-FCD3-4608-88B6-20667AA3E430}"/>
              </c:ext>
            </c:extLst>
          </c:dPt>
          <c:dPt>
            <c:idx val="2"/>
            <c:invertIfNegative val="0"/>
            <c:bubble3D val="0"/>
            <c:spPr>
              <a:solidFill>
                <a:schemeClr val="accent5">
                  <a:lumMod val="75000"/>
                </a:schemeClr>
              </a:solidFill>
              <a:ln w="12187">
                <a:noFill/>
                <a:prstDash val="solid"/>
              </a:ln>
            </c:spPr>
            <c:extLst>
              <c:ext xmlns:c16="http://schemas.microsoft.com/office/drawing/2014/chart" uri="{C3380CC4-5D6E-409C-BE32-E72D297353CC}">
                <c16:uniqueId val="{00000012-FCD3-4608-88B6-20667AA3E430}"/>
              </c:ext>
            </c:extLst>
          </c:dPt>
          <c:dPt>
            <c:idx val="5"/>
            <c:invertIfNegative val="0"/>
            <c:bubble3D val="0"/>
            <c:extLst>
              <c:ext xmlns:c16="http://schemas.microsoft.com/office/drawing/2014/chart" uri="{C3380CC4-5D6E-409C-BE32-E72D297353CC}">
                <c16:uniqueId val="{00000013-FCD3-4608-88B6-20667AA3E430}"/>
              </c:ext>
            </c:extLst>
          </c:dPt>
          <c:dPt>
            <c:idx val="6"/>
            <c:invertIfNegative val="0"/>
            <c:bubble3D val="0"/>
            <c:spPr>
              <a:solidFill>
                <a:schemeClr val="tx2"/>
              </a:solidFill>
              <a:ln w="12187">
                <a:noFill/>
                <a:prstDash val="solid"/>
              </a:ln>
            </c:spPr>
            <c:extLst>
              <c:ext xmlns:c16="http://schemas.microsoft.com/office/drawing/2014/chart" uri="{C3380CC4-5D6E-409C-BE32-E72D297353CC}">
                <c16:uniqueId val="{00000015-FCD3-4608-88B6-20667AA3E430}"/>
              </c:ext>
            </c:extLst>
          </c:dPt>
          <c:dPt>
            <c:idx val="7"/>
            <c:invertIfNegative val="0"/>
            <c:bubble3D val="0"/>
            <c:spPr>
              <a:solidFill>
                <a:srgbClr val="FF0000"/>
              </a:solidFill>
              <a:ln w="12187">
                <a:noFill/>
                <a:prstDash val="solid"/>
              </a:ln>
            </c:spPr>
            <c:extLst>
              <c:ext xmlns:c16="http://schemas.microsoft.com/office/drawing/2014/chart" uri="{C3380CC4-5D6E-409C-BE32-E72D297353CC}">
                <c16:uniqueId val="{00000017-FCD3-4608-88B6-20667AA3E430}"/>
              </c:ext>
            </c:extLst>
          </c:dPt>
          <c:dLbls>
            <c:dLbl>
              <c:idx val="1"/>
              <c:layout>
                <c:manualLayout>
                  <c:x val="-1.2667239983953499E-3"/>
                  <c:y val="0.1808719525969174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CD3-4608-88B6-20667AA3E430}"/>
                </c:ext>
              </c:extLst>
            </c:dLbl>
            <c:dLbl>
              <c:idx val="6"/>
              <c:dLblPos val="ctr"/>
              <c:showLegendKey val="0"/>
              <c:showVal val="1"/>
              <c:showCatName val="0"/>
              <c:showSerName val="0"/>
              <c:showPercent val="0"/>
              <c:showBubbleSize val="0"/>
              <c:extLst>
                <c:ext xmlns:c15="http://schemas.microsoft.com/office/drawing/2012/chart" uri="{CE6537A1-D6FC-4f65-9D91-7224C49458BB}">
                  <c15:layout>
                    <c:manualLayout>
                      <c:w val="4.1430560086456701E-2"/>
                      <c:h val="8.1496281361463002E-2"/>
                    </c:manualLayout>
                  </c15:layout>
                </c:ext>
                <c:ext xmlns:c16="http://schemas.microsoft.com/office/drawing/2014/chart" uri="{C3380CC4-5D6E-409C-BE32-E72D297353CC}">
                  <c16:uniqueId val="{00000015-FCD3-4608-88B6-20667AA3E430}"/>
                </c:ext>
              </c:extLst>
            </c:dLbl>
            <c:spPr>
              <a:noFill/>
              <a:ln w="24374">
                <a:noFill/>
              </a:ln>
              <a:effectLst/>
            </c:spPr>
            <c:txPr>
              <a:bodyPr wrap="square" lIns="38100" tIns="19050" rIns="38100" bIns="19050" anchor="ctr">
                <a:spAutoFit/>
              </a:bodyPr>
              <a:lstStyle/>
              <a:p>
                <a:pPr>
                  <a:defRPr sz="20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Concerned</c:v>
                </c:pt>
                <c:pt idx="1">
                  <c:v>Not concerned</c:v>
                </c:pt>
                <c:pt idx="2">
                  <c:v>Not sure</c:v>
                </c:pt>
              </c:strCache>
            </c:strRef>
          </c:cat>
          <c:val>
            <c:numRef>
              <c:f>Sheet2!$B$2:$D$2</c:f>
              <c:numCache>
                <c:formatCode>General</c:formatCode>
                <c:ptCount val="3"/>
                <c:pt idx="0">
                  <c:v>32</c:v>
                </c:pt>
                <c:pt idx="1">
                  <c:v>18</c:v>
                </c:pt>
              </c:numCache>
            </c:numRef>
          </c:val>
          <c:extLst>
            <c:ext xmlns:c16="http://schemas.microsoft.com/office/drawing/2014/chart" uri="{C3380CC4-5D6E-409C-BE32-E72D297353CC}">
              <c16:uniqueId val="{00000018-FCD3-4608-88B6-20667AA3E430}"/>
            </c:ext>
          </c:extLst>
        </c:ser>
        <c:dLbls>
          <c:showLegendKey val="0"/>
          <c:showVal val="1"/>
          <c:showCatName val="0"/>
          <c:showSerName val="0"/>
          <c:showPercent val="0"/>
          <c:showBubbleSize val="0"/>
        </c:dLbls>
        <c:gapWidth val="60"/>
        <c:axId val="736547664"/>
        <c:axId val="736548056"/>
      </c:barChart>
      <c:catAx>
        <c:axId val="73213961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500" b="1" i="0" u="none" strike="noStrike" baseline="0">
                <a:solidFill>
                  <a:schemeClr val="tx1"/>
                </a:solidFill>
                <a:latin typeface="Bahnschrift" panose="020B0502040204020203" pitchFamily="34" charset="0"/>
                <a:ea typeface="Calibri"/>
                <a:cs typeface="Calibri"/>
              </a:defRPr>
            </a:pPr>
            <a:endParaRPr lang="en-US"/>
          </a:p>
        </c:txPr>
        <c:crossAx val="736547272"/>
        <c:crosses val="autoZero"/>
        <c:auto val="1"/>
        <c:lblAlgn val="ctr"/>
        <c:lblOffset val="100"/>
        <c:tickLblSkip val="1"/>
        <c:tickMarkSkip val="1"/>
        <c:noMultiLvlLbl val="0"/>
      </c:catAx>
      <c:valAx>
        <c:axId val="736547272"/>
        <c:scaling>
          <c:orientation val="minMax"/>
          <c:max val="85"/>
          <c:min val="0"/>
        </c:scaling>
        <c:delete val="1"/>
        <c:axPos val="l"/>
        <c:numFmt formatCode="General" sourceLinked="1"/>
        <c:majorTickMark val="out"/>
        <c:minorTickMark val="none"/>
        <c:tickLblPos val="nextTo"/>
        <c:crossAx val="732139616"/>
        <c:crosses val="autoZero"/>
        <c:crossBetween val="between"/>
      </c:valAx>
      <c:catAx>
        <c:axId val="736547664"/>
        <c:scaling>
          <c:orientation val="minMax"/>
        </c:scaling>
        <c:delete val="1"/>
        <c:axPos val="b"/>
        <c:numFmt formatCode="General" sourceLinked="1"/>
        <c:majorTickMark val="out"/>
        <c:minorTickMark val="none"/>
        <c:tickLblPos val="nextTo"/>
        <c:crossAx val="736548056"/>
        <c:crosses val="autoZero"/>
        <c:auto val="1"/>
        <c:lblAlgn val="ctr"/>
        <c:lblOffset val="100"/>
        <c:noMultiLvlLbl val="0"/>
      </c:catAx>
      <c:valAx>
        <c:axId val="736548056"/>
        <c:scaling>
          <c:orientation val="minMax"/>
          <c:max val="50"/>
        </c:scaling>
        <c:delete val="1"/>
        <c:axPos val="r"/>
        <c:numFmt formatCode="General" sourceLinked="1"/>
        <c:majorTickMark val="out"/>
        <c:minorTickMark val="none"/>
        <c:tickLblPos val="nextTo"/>
        <c:crossAx val="736547664"/>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3592203308344E-3"/>
          <c:y val="3.2731855139317201E-2"/>
          <c:w val="0.99705260247731875"/>
          <c:h val="0.77077007238098383"/>
        </c:manualLayout>
      </c:layout>
      <c:barChart>
        <c:barDir val="col"/>
        <c:grouping val="clustered"/>
        <c:varyColors val="0"/>
        <c:ser>
          <c:idx val="1"/>
          <c:order val="1"/>
          <c:tx>
            <c:strRef>
              <c:f>Sheet2!$A$3</c:f>
              <c:strCache>
                <c:ptCount val="1"/>
                <c:pt idx="0">
                  <c:v>Total</c:v>
                </c:pt>
              </c:strCache>
            </c:strRef>
          </c:tx>
          <c:spPr>
            <a:solidFill>
              <a:srgbClr val="AFDFFF"/>
            </a:solidFill>
            <a:ln w="3047">
              <a:noFill/>
              <a:prstDash val="solid"/>
            </a:ln>
          </c:spPr>
          <c:invertIfNegative val="0"/>
          <c:dPt>
            <c:idx val="1"/>
            <c:invertIfNegative val="0"/>
            <c:bubble3D val="0"/>
            <c:spPr>
              <a:solidFill>
                <a:srgbClr val="FF9999"/>
              </a:solidFill>
              <a:ln w="3047">
                <a:noFill/>
                <a:prstDash val="solid"/>
              </a:ln>
            </c:spPr>
            <c:extLst>
              <c:ext xmlns:c16="http://schemas.microsoft.com/office/drawing/2014/chart" uri="{C3380CC4-5D6E-409C-BE32-E72D297353CC}">
                <c16:uniqueId val="{00000001-D64C-4872-B9CD-7DFB02F9FBA3}"/>
              </c:ext>
            </c:extLst>
          </c:dPt>
          <c:dPt>
            <c:idx val="2"/>
            <c:invertIfNegative val="0"/>
            <c:bubble3D val="0"/>
            <c:spPr>
              <a:solidFill>
                <a:schemeClr val="bg1">
                  <a:lumMod val="75000"/>
                </a:schemeClr>
              </a:solidFill>
              <a:ln w="3047">
                <a:noFill/>
                <a:prstDash val="solid"/>
              </a:ln>
            </c:spPr>
            <c:extLst>
              <c:ext xmlns:c16="http://schemas.microsoft.com/office/drawing/2014/chart" uri="{C3380CC4-5D6E-409C-BE32-E72D297353CC}">
                <c16:uniqueId val="{00000003-D64C-4872-B9CD-7DFB02F9FBA3}"/>
              </c:ext>
            </c:extLst>
          </c:dPt>
          <c:dPt>
            <c:idx val="5"/>
            <c:invertIfNegative val="0"/>
            <c:bubble3D val="0"/>
            <c:spPr>
              <a:solidFill>
                <a:schemeClr val="accent6">
                  <a:lumMod val="75000"/>
                </a:schemeClr>
              </a:solidFill>
              <a:ln w="3047">
                <a:noFill/>
                <a:prstDash val="solid"/>
              </a:ln>
            </c:spPr>
            <c:extLst>
              <c:ext xmlns:c16="http://schemas.microsoft.com/office/drawing/2014/chart" uri="{C3380CC4-5D6E-409C-BE32-E72D297353CC}">
                <c16:uniqueId val="{00000008-D64C-4872-B9CD-7DFB02F9FBA3}"/>
              </c:ext>
            </c:extLst>
          </c:dPt>
          <c:dPt>
            <c:idx val="6"/>
            <c:invertIfNegative val="0"/>
            <c:bubble3D val="0"/>
            <c:spPr>
              <a:solidFill>
                <a:schemeClr val="tx2">
                  <a:lumMod val="20000"/>
                  <a:lumOff val="80000"/>
                </a:schemeClr>
              </a:solidFill>
              <a:ln w="3047">
                <a:noFill/>
                <a:prstDash val="solid"/>
              </a:ln>
            </c:spPr>
            <c:extLst>
              <c:ext xmlns:c16="http://schemas.microsoft.com/office/drawing/2014/chart" uri="{C3380CC4-5D6E-409C-BE32-E72D297353CC}">
                <c16:uniqueId val="{0000000A-D64C-4872-B9CD-7DFB02F9FBA3}"/>
              </c:ext>
            </c:extLst>
          </c:dPt>
          <c:dPt>
            <c:idx val="7"/>
            <c:invertIfNegative val="0"/>
            <c:bubble3D val="0"/>
            <c:spPr>
              <a:solidFill>
                <a:srgbClr val="FF9999"/>
              </a:solidFill>
              <a:ln w="3047">
                <a:noFill/>
                <a:prstDash val="solid"/>
              </a:ln>
            </c:spPr>
            <c:extLst>
              <c:ext xmlns:c16="http://schemas.microsoft.com/office/drawing/2014/chart" uri="{C3380CC4-5D6E-409C-BE32-E72D297353CC}">
                <c16:uniqueId val="{00000013-F169-4BFF-8EBF-4345C0105CDD}"/>
              </c:ext>
            </c:extLst>
          </c:dPt>
          <c:dPt>
            <c:idx val="8"/>
            <c:invertIfNegative val="0"/>
            <c:bubble3D val="0"/>
            <c:spPr>
              <a:solidFill>
                <a:schemeClr val="bg1">
                  <a:lumMod val="65000"/>
                </a:schemeClr>
              </a:solidFill>
              <a:ln w="3047">
                <a:noFill/>
                <a:prstDash val="solid"/>
              </a:ln>
            </c:spPr>
            <c:extLst>
              <c:ext xmlns:c16="http://schemas.microsoft.com/office/drawing/2014/chart" uri="{C3380CC4-5D6E-409C-BE32-E72D297353CC}">
                <c16:uniqueId val="{00000014-F169-4BFF-8EBF-4345C0105CDD}"/>
              </c:ext>
            </c:extLst>
          </c:dPt>
          <c:dLbls>
            <c:spPr>
              <a:noFill/>
              <a:ln w="24374">
                <a:noFill/>
              </a:ln>
            </c:spPr>
            <c:txPr>
              <a:bodyPr/>
              <a:lstStyle/>
              <a:p>
                <a:pPr>
                  <a:defRPr sz="20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A lot/some</c:v>
                </c:pt>
                <c:pt idx="1">
                  <c:v>Not much/none at all</c:v>
                </c:pt>
                <c:pt idx="2">
                  <c:v>Not sure</c:v>
                </c:pt>
              </c:strCache>
            </c:strRef>
          </c:cat>
          <c:val>
            <c:numRef>
              <c:f>Sheet2!$B$3:$D$3</c:f>
              <c:numCache>
                <c:formatCode>General</c:formatCode>
                <c:ptCount val="3"/>
                <c:pt idx="0">
                  <c:v>81</c:v>
                </c:pt>
                <c:pt idx="1">
                  <c:v>15</c:v>
                </c:pt>
                <c:pt idx="2">
                  <c:v>4</c:v>
                </c:pt>
              </c:numCache>
            </c:numRef>
          </c:val>
          <c:extLst>
            <c:ext xmlns:c16="http://schemas.microsoft.com/office/drawing/2014/chart" uri="{C3380CC4-5D6E-409C-BE32-E72D297353CC}">
              <c16:uniqueId val="{0000000B-D64C-4872-B9CD-7DFB02F9FBA3}"/>
            </c:ext>
          </c:extLst>
        </c:ser>
        <c:dLbls>
          <c:showLegendKey val="0"/>
          <c:showVal val="1"/>
          <c:showCatName val="0"/>
          <c:showSerName val="0"/>
          <c:showPercent val="0"/>
          <c:showBubbleSize val="0"/>
        </c:dLbls>
        <c:gapWidth val="60"/>
        <c:axId val="732139616"/>
        <c:axId val="736547272"/>
      </c:barChart>
      <c:barChart>
        <c:barDir val="col"/>
        <c:grouping val="clustered"/>
        <c:varyColors val="0"/>
        <c:ser>
          <c:idx val="0"/>
          <c:order val="0"/>
          <c:tx>
            <c:strRef>
              <c:f>Sheet2!$A$2</c:f>
              <c:strCache>
                <c:ptCount val="1"/>
                <c:pt idx="0">
                  <c:v>Strong</c:v>
                </c:pt>
              </c:strCache>
            </c:strRef>
          </c:tx>
          <c:spPr>
            <a:solidFill>
              <a:schemeClr val="accent1"/>
            </a:solidFill>
            <a:ln w="12187">
              <a:noFill/>
              <a:prstDash val="solid"/>
            </a:ln>
          </c:spPr>
          <c:invertIfNegative val="0"/>
          <c:dPt>
            <c:idx val="0"/>
            <c:invertIfNegative val="0"/>
            <c:bubble3D val="0"/>
            <c:spPr>
              <a:solidFill>
                <a:srgbClr val="0085B4"/>
              </a:solidFill>
              <a:ln w="12187">
                <a:noFill/>
                <a:prstDash val="solid"/>
              </a:ln>
            </c:spPr>
            <c:extLst>
              <c:ext xmlns:c16="http://schemas.microsoft.com/office/drawing/2014/chart" uri="{C3380CC4-5D6E-409C-BE32-E72D297353CC}">
                <c16:uniqueId val="{0000000D-D64C-4872-B9CD-7DFB02F9FBA3}"/>
              </c:ext>
            </c:extLst>
          </c:dPt>
          <c:dPt>
            <c:idx val="1"/>
            <c:invertIfNegative val="0"/>
            <c:bubble3D val="0"/>
            <c:spPr>
              <a:solidFill>
                <a:srgbClr val="FF0000"/>
              </a:solidFill>
              <a:ln w="12187">
                <a:noFill/>
                <a:prstDash val="solid"/>
              </a:ln>
            </c:spPr>
            <c:extLst>
              <c:ext xmlns:c16="http://schemas.microsoft.com/office/drawing/2014/chart" uri="{C3380CC4-5D6E-409C-BE32-E72D297353CC}">
                <c16:uniqueId val="{0000000E-D64C-4872-B9CD-7DFB02F9FBA3}"/>
              </c:ext>
            </c:extLst>
          </c:dPt>
          <c:dPt>
            <c:idx val="2"/>
            <c:invertIfNegative val="0"/>
            <c:bubble3D val="0"/>
            <c:spPr>
              <a:solidFill>
                <a:schemeClr val="accent5">
                  <a:lumMod val="75000"/>
                </a:schemeClr>
              </a:solidFill>
              <a:ln w="12187">
                <a:noFill/>
                <a:prstDash val="solid"/>
              </a:ln>
            </c:spPr>
            <c:extLst>
              <c:ext xmlns:c16="http://schemas.microsoft.com/office/drawing/2014/chart" uri="{C3380CC4-5D6E-409C-BE32-E72D297353CC}">
                <c16:uniqueId val="{00000013-D64C-4872-B9CD-7DFB02F9FBA3}"/>
              </c:ext>
            </c:extLst>
          </c:dPt>
          <c:dPt>
            <c:idx val="5"/>
            <c:invertIfNegative val="0"/>
            <c:bubble3D val="0"/>
            <c:extLst>
              <c:ext xmlns:c16="http://schemas.microsoft.com/office/drawing/2014/chart" uri="{C3380CC4-5D6E-409C-BE32-E72D297353CC}">
                <c16:uniqueId val="{00000011-D64C-4872-B9CD-7DFB02F9FBA3}"/>
              </c:ext>
            </c:extLst>
          </c:dPt>
          <c:dPt>
            <c:idx val="6"/>
            <c:invertIfNegative val="0"/>
            <c:bubble3D val="0"/>
            <c:spPr>
              <a:solidFill>
                <a:schemeClr val="tx2"/>
              </a:solidFill>
              <a:ln w="12187">
                <a:noFill/>
                <a:prstDash val="solid"/>
              </a:ln>
            </c:spPr>
            <c:extLst>
              <c:ext xmlns:c16="http://schemas.microsoft.com/office/drawing/2014/chart" uri="{C3380CC4-5D6E-409C-BE32-E72D297353CC}">
                <c16:uniqueId val="{00000012-D64C-4872-B9CD-7DFB02F9FBA3}"/>
              </c:ext>
            </c:extLst>
          </c:dPt>
          <c:dPt>
            <c:idx val="7"/>
            <c:invertIfNegative val="0"/>
            <c:bubble3D val="0"/>
            <c:spPr>
              <a:solidFill>
                <a:srgbClr val="FF0000"/>
              </a:solidFill>
              <a:ln w="12187">
                <a:noFill/>
                <a:prstDash val="solid"/>
              </a:ln>
            </c:spPr>
            <c:extLst>
              <c:ext xmlns:c16="http://schemas.microsoft.com/office/drawing/2014/chart" uri="{C3380CC4-5D6E-409C-BE32-E72D297353CC}">
                <c16:uniqueId val="{00000012-F169-4BFF-8EBF-4345C0105CDD}"/>
              </c:ext>
            </c:extLst>
          </c:dPt>
          <c:dLbls>
            <c:dLbl>
              <c:idx val="1"/>
              <c:layout>
                <c:manualLayout>
                  <c:x val="-1.2667091330807101E-3"/>
                  <c:y val="9.12200907053118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64C-4872-B9CD-7DFB02F9FBA3}"/>
                </c:ext>
              </c:extLst>
            </c:dLbl>
            <c:dLbl>
              <c:idx val="6"/>
              <c:dLblPos val="ctr"/>
              <c:showLegendKey val="0"/>
              <c:showVal val="1"/>
              <c:showCatName val="0"/>
              <c:showSerName val="0"/>
              <c:showPercent val="0"/>
              <c:showBubbleSize val="0"/>
              <c:extLst>
                <c:ext xmlns:c15="http://schemas.microsoft.com/office/drawing/2012/chart" uri="{CE6537A1-D6FC-4f65-9D91-7224C49458BB}">
                  <c15:layout>
                    <c:manualLayout>
                      <c:w val="4.1430560086456701E-2"/>
                      <c:h val="8.1496281361463002E-2"/>
                    </c:manualLayout>
                  </c15:layout>
                </c:ext>
                <c:ext xmlns:c16="http://schemas.microsoft.com/office/drawing/2014/chart" uri="{C3380CC4-5D6E-409C-BE32-E72D297353CC}">
                  <c16:uniqueId val="{00000012-D64C-4872-B9CD-7DFB02F9FBA3}"/>
                </c:ext>
              </c:extLst>
            </c:dLbl>
            <c:spPr>
              <a:noFill/>
              <a:ln w="24374">
                <a:noFill/>
              </a:ln>
              <a:effectLst/>
            </c:spPr>
            <c:txPr>
              <a:bodyPr wrap="square" lIns="38100" tIns="19050" rIns="38100" bIns="19050" anchor="ctr">
                <a:spAutoFit/>
              </a:bodyPr>
              <a:lstStyle/>
              <a:p>
                <a:pPr>
                  <a:defRPr sz="20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A lot/some</c:v>
                </c:pt>
                <c:pt idx="1">
                  <c:v>Not much/none at all</c:v>
                </c:pt>
                <c:pt idx="2">
                  <c:v>Not sure</c:v>
                </c:pt>
              </c:strCache>
            </c:strRef>
          </c:cat>
          <c:val>
            <c:numRef>
              <c:f>Sheet2!$B$2:$D$2</c:f>
              <c:numCache>
                <c:formatCode>General</c:formatCode>
                <c:ptCount val="3"/>
                <c:pt idx="0">
                  <c:v>51</c:v>
                </c:pt>
                <c:pt idx="1">
                  <c:v>5</c:v>
                </c:pt>
              </c:numCache>
            </c:numRef>
          </c:val>
          <c:extLst>
            <c:ext xmlns:c16="http://schemas.microsoft.com/office/drawing/2014/chart" uri="{C3380CC4-5D6E-409C-BE32-E72D297353CC}">
              <c16:uniqueId val="{00000014-D64C-4872-B9CD-7DFB02F9FBA3}"/>
            </c:ext>
          </c:extLst>
        </c:ser>
        <c:dLbls>
          <c:showLegendKey val="0"/>
          <c:showVal val="1"/>
          <c:showCatName val="0"/>
          <c:showSerName val="0"/>
          <c:showPercent val="0"/>
          <c:showBubbleSize val="0"/>
        </c:dLbls>
        <c:gapWidth val="60"/>
        <c:axId val="736547664"/>
        <c:axId val="736548056"/>
      </c:barChart>
      <c:catAx>
        <c:axId val="732139616"/>
        <c:scaling>
          <c:orientation val="minMax"/>
        </c:scaling>
        <c:delete val="0"/>
        <c:axPos val="b"/>
        <c:numFmt formatCode="General" sourceLinked="1"/>
        <c:majorTickMark val="none"/>
        <c:minorTickMark val="none"/>
        <c:tickLblPos val="nextTo"/>
        <c:spPr>
          <a:ln w="3047">
            <a:solidFill>
              <a:srgbClr val="000000"/>
            </a:solidFill>
            <a:prstDash val="solid"/>
          </a:ln>
        </c:spPr>
        <c:txPr>
          <a:bodyPr rot="0" vert="horz"/>
          <a:lstStyle/>
          <a:p>
            <a:pPr>
              <a:defRPr sz="1300" b="1" i="0" u="none" strike="noStrike" baseline="0">
                <a:solidFill>
                  <a:schemeClr val="tx1"/>
                </a:solidFill>
                <a:latin typeface="Bahnschrift" panose="020B0502040204020203" pitchFamily="34" charset="0"/>
                <a:ea typeface="Calibri"/>
                <a:cs typeface="Calibri"/>
              </a:defRPr>
            </a:pPr>
            <a:endParaRPr lang="en-US"/>
          </a:p>
        </c:txPr>
        <c:crossAx val="736547272"/>
        <c:crosses val="autoZero"/>
        <c:auto val="1"/>
        <c:lblAlgn val="ctr"/>
        <c:lblOffset val="100"/>
        <c:tickLblSkip val="1"/>
        <c:tickMarkSkip val="1"/>
        <c:noMultiLvlLbl val="0"/>
      </c:catAx>
      <c:valAx>
        <c:axId val="736547272"/>
        <c:scaling>
          <c:orientation val="minMax"/>
          <c:max val="100"/>
          <c:min val="0"/>
        </c:scaling>
        <c:delete val="1"/>
        <c:axPos val="l"/>
        <c:numFmt formatCode="General" sourceLinked="1"/>
        <c:majorTickMark val="out"/>
        <c:minorTickMark val="none"/>
        <c:tickLblPos val="nextTo"/>
        <c:crossAx val="732139616"/>
        <c:crosses val="autoZero"/>
        <c:crossBetween val="between"/>
      </c:valAx>
      <c:catAx>
        <c:axId val="736547664"/>
        <c:scaling>
          <c:orientation val="minMax"/>
        </c:scaling>
        <c:delete val="1"/>
        <c:axPos val="b"/>
        <c:numFmt formatCode="General" sourceLinked="1"/>
        <c:majorTickMark val="out"/>
        <c:minorTickMark val="none"/>
        <c:tickLblPos val="nextTo"/>
        <c:crossAx val="736548056"/>
        <c:crosses val="autoZero"/>
        <c:auto val="1"/>
        <c:lblAlgn val="ctr"/>
        <c:lblOffset val="100"/>
        <c:noMultiLvlLbl val="0"/>
      </c:catAx>
      <c:valAx>
        <c:axId val="736548056"/>
        <c:scaling>
          <c:orientation val="minMax"/>
          <c:max val="50"/>
        </c:scaling>
        <c:delete val="1"/>
        <c:axPos val="r"/>
        <c:numFmt formatCode="General" sourceLinked="1"/>
        <c:majorTickMark val="out"/>
        <c:minorTickMark val="none"/>
        <c:tickLblPos val="nextTo"/>
        <c:crossAx val="736547664"/>
        <c:crosses val="max"/>
        <c:crossBetween val="between"/>
      </c:valAx>
      <c:spPr>
        <a:noFill/>
        <a:ln w="24374">
          <a:noFill/>
        </a:ln>
      </c:spPr>
    </c:plotArea>
    <c:plotVisOnly val="1"/>
    <c:dispBlanksAs val="gap"/>
    <c:showDLblsOverMax val="0"/>
  </c:chart>
  <c:spPr>
    <a:noFill/>
    <a:ln>
      <a:noFill/>
    </a:ln>
  </c:spPr>
  <c:txPr>
    <a:bodyPr/>
    <a:lstStyle/>
    <a:p>
      <a:pPr>
        <a:defRPr sz="1511" b="0" i="0" u="none" strike="noStrike" baseline="0">
          <a:solidFill>
            <a:srgbClr val="000000"/>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95ABD2-9B8D-4139-8B56-B03280B41725}" type="doc">
      <dgm:prSet loTypeId="urn:microsoft.com/office/officeart/2005/8/layout/chevron2" loCatId="process" qsTypeId="urn:microsoft.com/office/officeart/2005/8/quickstyle/simple1" qsCatId="simple" csTypeId="urn:microsoft.com/office/officeart/2005/8/colors/accent1_5" csCatId="accent1" phldr="1"/>
      <dgm:spPr/>
      <dgm:t>
        <a:bodyPr/>
        <a:lstStyle/>
        <a:p>
          <a:endParaRPr lang="en-US"/>
        </a:p>
      </dgm:t>
    </dgm:pt>
    <dgm:pt modelId="{638CD88E-A6B4-41FB-9859-DBBD2C6116B0}">
      <dgm:prSet custT="1"/>
      <dgm:spPr/>
      <dgm:t>
        <a:bodyPr/>
        <a:lstStyle/>
        <a:p>
          <a:endParaRPr lang="en-US" sz="4000"/>
        </a:p>
      </dgm:t>
    </dgm:pt>
    <dgm:pt modelId="{D12B920B-29CE-4278-97AF-C3FAC3F2FF20}" type="parTrans" cxnId="{6CB503FD-9E12-4B08-9C58-8522B96F6EB4}">
      <dgm:prSet/>
      <dgm:spPr/>
      <dgm:t>
        <a:bodyPr/>
        <a:lstStyle/>
        <a:p>
          <a:endParaRPr lang="en-US" sz="2800"/>
        </a:p>
      </dgm:t>
    </dgm:pt>
    <dgm:pt modelId="{5D9ADF40-88A4-4AB9-B829-2E0EFAA4F116}" type="sibTrans" cxnId="{6CB503FD-9E12-4B08-9C58-8522B96F6EB4}">
      <dgm:prSet/>
      <dgm:spPr/>
      <dgm:t>
        <a:bodyPr/>
        <a:lstStyle/>
        <a:p>
          <a:endParaRPr lang="en-US" sz="2800"/>
        </a:p>
      </dgm:t>
    </dgm:pt>
    <dgm:pt modelId="{A79598CD-E487-49AD-8568-5FF786BDD015}">
      <dgm:prSet custT="1"/>
      <dgm:spPr/>
      <dgm:t>
        <a:bodyPr/>
        <a:lstStyle/>
        <a:p>
          <a:endParaRPr lang="en-US" sz="4000"/>
        </a:p>
      </dgm:t>
    </dgm:pt>
    <dgm:pt modelId="{0970B78E-3058-4273-A762-81983A203224}" type="parTrans" cxnId="{D1B55C42-34A4-4B18-B38F-0395BBF3E316}">
      <dgm:prSet/>
      <dgm:spPr/>
      <dgm:t>
        <a:bodyPr/>
        <a:lstStyle/>
        <a:p>
          <a:endParaRPr lang="en-US" sz="2800"/>
        </a:p>
      </dgm:t>
    </dgm:pt>
    <dgm:pt modelId="{0F065004-064B-4BAC-AA7A-A34F2FABA6A0}" type="sibTrans" cxnId="{D1B55C42-34A4-4B18-B38F-0395BBF3E316}">
      <dgm:prSet/>
      <dgm:spPr/>
      <dgm:t>
        <a:bodyPr/>
        <a:lstStyle/>
        <a:p>
          <a:endParaRPr lang="en-US" sz="2800"/>
        </a:p>
      </dgm:t>
    </dgm:pt>
    <dgm:pt modelId="{EE625E67-DBB9-42E1-BEB3-DBDEA8CD9532}">
      <dgm:prSet custT="1"/>
      <dgm:spPr/>
      <dgm:t>
        <a:bodyPr/>
        <a:lstStyle/>
        <a:p>
          <a:endParaRPr lang="en-US" sz="4000"/>
        </a:p>
      </dgm:t>
    </dgm:pt>
    <dgm:pt modelId="{55C57E6A-EFD8-4719-9C85-8CF783A39689}" type="parTrans" cxnId="{6E8D936B-968D-4E1E-889A-9DD372752F8E}">
      <dgm:prSet/>
      <dgm:spPr/>
      <dgm:t>
        <a:bodyPr/>
        <a:lstStyle/>
        <a:p>
          <a:endParaRPr lang="en-US" sz="2800"/>
        </a:p>
      </dgm:t>
    </dgm:pt>
    <dgm:pt modelId="{60A894C3-4AD0-496E-B10A-E11BF7F77944}" type="sibTrans" cxnId="{6E8D936B-968D-4E1E-889A-9DD372752F8E}">
      <dgm:prSet/>
      <dgm:spPr/>
      <dgm:t>
        <a:bodyPr/>
        <a:lstStyle/>
        <a:p>
          <a:endParaRPr lang="en-US" sz="2800"/>
        </a:p>
      </dgm:t>
    </dgm:pt>
    <dgm:pt modelId="{BDE474C8-3F9A-475F-8F17-F322F618F9AF}">
      <dgm:prSet custT="1"/>
      <dgm:spPr/>
      <dgm:t>
        <a:bodyPr/>
        <a:lstStyle/>
        <a:p>
          <a:pPr algn="just"/>
          <a:r>
            <a:rPr lang="en-US" sz="1600" dirty="0">
              <a:latin typeface="Bahnschrift" panose="020B0502040204020203" pitchFamily="34" charset="0"/>
            </a:rPr>
            <a:t>Lake Research Partners designed and administered, using professional interviewers, this online panel survey of 1000 likely 2022 General Election voters and an oversample of 300 likely voters in 2022 Senate battleground states.  The survey was conducted May 18 – 25, 2021. The margin of error for the base sample is +/-3.01% and larger for subgroups.</a:t>
          </a:r>
        </a:p>
      </dgm:t>
    </dgm:pt>
    <dgm:pt modelId="{7C72F153-F052-4BE9-9E3D-9DCCCA719E4A}" type="parTrans" cxnId="{E046CC29-6F3B-44A5-9E24-BD1232FE2ED2}">
      <dgm:prSet/>
      <dgm:spPr/>
      <dgm:t>
        <a:bodyPr/>
        <a:lstStyle/>
        <a:p>
          <a:endParaRPr lang="en-US" sz="2800"/>
        </a:p>
      </dgm:t>
    </dgm:pt>
    <dgm:pt modelId="{14D7F941-F08D-470F-8722-44E46584A042}" type="sibTrans" cxnId="{E046CC29-6F3B-44A5-9E24-BD1232FE2ED2}">
      <dgm:prSet/>
      <dgm:spPr/>
      <dgm:t>
        <a:bodyPr/>
        <a:lstStyle/>
        <a:p>
          <a:endParaRPr lang="en-US" sz="2800"/>
        </a:p>
      </dgm:t>
    </dgm:pt>
    <dgm:pt modelId="{3D307656-3893-4DE6-8535-D0310EF5B621}">
      <dgm:prSet custT="1"/>
      <dgm:spPr/>
      <dgm:t>
        <a:bodyPr/>
        <a:lstStyle/>
        <a:p>
          <a:pPr algn="just"/>
          <a:r>
            <a:rPr lang="en-US" sz="1600" dirty="0">
              <a:latin typeface="Bahnschrift" panose="020B0502040204020203" pitchFamily="34" charset="0"/>
            </a:rPr>
            <a:t>Respondents were recruited for the sample from an online panel. The data were weighted slightly by gender, age, race, region, education level, and party identification. </a:t>
          </a:r>
        </a:p>
      </dgm:t>
    </dgm:pt>
    <dgm:pt modelId="{C93629AE-D97A-4347-8591-E3B878CF4F78}" type="parTrans" cxnId="{749014E6-FD07-48BF-A1EC-3F5C8B045ED5}">
      <dgm:prSet/>
      <dgm:spPr/>
      <dgm:t>
        <a:bodyPr/>
        <a:lstStyle/>
        <a:p>
          <a:endParaRPr lang="en-US" sz="2800"/>
        </a:p>
      </dgm:t>
    </dgm:pt>
    <dgm:pt modelId="{1B45502F-F748-42A5-AD03-DB88CD602965}" type="sibTrans" cxnId="{749014E6-FD07-48BF-A1EC-3F5C8B045ED5}">
      <dgm:prSet/>
      <dgm:spPr/>
      <dgm:t>
        <a:bodyPr/>
        <a:lstStyle/>
        <a:p>
          <a:endParaRPr lang="en-US" sz="2800"/>
        </a:p>
      </dgm:t>
    </dgm:pt>
    <dgm:pt modelId="{3D77EBBF-F45D-4D28-9D8C-B7842FAADA90}">
      <dgm:prSet custT="1"/>
      <dgm:spPr/>
      <dgm:t>
        <a:bodyPr/>
        <a:lstStyle/>
        <a:p>
          <a:pPr algn="just"/>
          <a:r>
            <a:rPr lang="en-US" sz="1600" dirty="0">
              <a:latin typeface="Bahnschrift" panose="020B0502040204020203" pitchFamily="34" charset="0"/>
            </a:rPr>
            <a:t>In interpreting survey results, all sample surveys are subject to possible sampling error—that is, the results of a survey may differ from those that would be obtained if the entire population of likely voters were interviewed. The size of the sampling error depends upon both the total number of respondents in the survey and the percentage distribution of responses to a question. For example, if a response to a given question which all base respondents answered was 50%, we could be sure that in  95% of all samples of 1000 drawn from the same universe of likely primary voters, the results would fall between  would fall within plus or minus 3.01% of this percentage, or between 46.99% and 53.01%. </a:t>
          </a:r>
        </a:p>
      </dgm:t>
    </dgm:pt>
    <dgm:pt modelId="{BD66B138-A89B-407C-AF0E-0803C96B5AD5}" type="parTrans" cxnId="{CA816A61-44E4-40CE-ABDD-45EEF6FB52AA}">
      <dgm:prSet/>
      <dgm:spPr/>
      <dgm:t>
        <a:bodyPr/>
        <a:lstStyle/>
        <a:p>
          <a:endParaRPr lang="en-US" sz="2800"/>
        </a:p>
      </dgm:t>
    </dgm:pt>
    <dgm:pt modelId="{69D5B734-B3FE-4742-9B17-C877F6EBFCF4}" type="sibTrans" cxnId="{CA816A61-44E4-40CE-ABDD-45EEF6FB52AA}">
      <dgm:prSet/>
      <dgm:spPr/>
      <dgm:t>
        <a:bodyPr/>
        <a:lstStyle/>
        <a:p>
          <a:endParaRPr lang="en-US" sz="2800"/>
        </a:p>
      </dgm:t>
    </dgm:pt>
    <dgm:pt modelId="{51E4941A-29DA-4A29-8075-9AB3F30B2CBA}" type="pres">
      <dgm:prSet presAssocID="{7395ABD2-9B8D-4139-8B56-B03280B41725}" presName="linearFlow" presStyleCnt="0">
        <dgm:presLayoutVars>
          <dgm:dir/>
          <dgm:animLvl val="lvl"/>
          <dgm:resizeHandles val="exact"/>
        </dgm:presLayoutVars>
      </dgm:prSet>
      <dgm:spPr/>
    </dgm:pt>
    <dgm:pt modelId="{EA4091FB-398D-4E7B-B475-5D965EB14D18}" type="pres">
      <dgm:prSet presAssocID="{638CD88E-A6B4-41FB-9859-DBBD2C6116B0}" presName="composite" presStyleCnt="0"/>
      <dgm:spPr/>
    </dgm:pt>
    <dgm:pt modelId="{D31BD66F-1195-49F9-9122-5BA2F85887A7}" type="pres">
      <dgm:prSet presAssocID="{638CD88E-A6B4-41FB-9859-DBBD2C6116B0}" presName="parentText" presStyleLbl="alignNode1" presStyleIdx="0" presStyleCnt="3">
        <dgm:presLayoutVars>
          <dgm:chMax val="1"/>
          <dgm:bulletEnabled val="1"/>
        </dgm:presLayoutVars>
      </dgm:prSet>
      <dgm:spPr/>
    </dgm:pt>
    <dgm:pt modelId="{D59660C7-6A62-4AAA-9032-90E016F2255F}" type="pres">
      <dgm:prSet presAssocID="{638CD88E-A6B4-41FB-9859-DBBD2C6116B0}" presName="descendantText" presStyleLbl="alignAcc1" presStyleIdx="0" presStyleCnt="3" custScaleY="133312">
        <dgm:presLayoutVars>
          <dgm:bulletEnabled val="1"/>
        </dgm:presLayoutVars>
      </dgm:prSet>
      <dgm:spPr/>
    </dgm:pt>
    <dgm:pt modelId="{8BFE2B65-8F0C-470F-B985-5853F71B7337}" type="pres">
      <dgm:prSet presAssocID="{5D9ADF40-88A4-4AB9-B829-2E0EFAA4F116}" presName="sp" presStyleCnt="0"/>
      <dgm:spPr/>
    </dgm:pt>
    <dgm:pt modelId="{85B1E0A5-4EA4-49E6-8313-114E10BB9E43}" type="pres">
      <dgm:prSet presAssocID="{A79598CD-E487-49AD-8568-5FF786BDD015}" presName="composite" presStyleCnt="0"/>
      <dgm:spPr/>
    </dgm:pt>
    <dgm:pt modelId="{7AD71062-33B0-49EA-BA9A-6D743AD72243}" type="pres">
      <dgm:prSet presAssocID="{A79598CD-E487-49AD-8568-5FF786BDD015}" presName="parentText" presStyleLbl="alignNode1" presStyleIdx="1" presStyleCnt="3">
        <dgm:presLayoutVars>
          <dgm:chMax val="1"/>
          <dgm:bulletEnabled val="1"/>
        </dgm:presLayoutVars>
      </dgm:prSet>
      <dgm:spPr/>
    </dgm:pt>
    <dgm:pt modelId="{25A839F8-288E-406F-9009-8338C95CDFDA}" type="pres">
      <dgm:prSet presAssocID="{A79598CD-E487-49AD-8568-5FF786BDD015}" presName="descendantText" presStyleLbl="alignAcc1" presStyleIdx="1" presStyleCnt="3">
        <dgm:presLayoutVars>
          <dgm:bulletEnabled val="1"/>
        </dgm:presLayoutVars>
      </dgm:prSet>
      <dgm:spPr/>
    </dgm:pt>
    <dgm:pt modelId="{F251BA4B-F81B-441D-81D4-BDBD6D8169E4}" type="pres">
      <dgm:prSet presAssocID="{0F065004-064B-4BAC-AA7A-A34F2FABA6A0}" presName="sp" presStyleCnt="0"/>
      <dgm:spPr/>
    </dgm:pt>
    <dgm:pt modelId="{62259CD1-2B45-4AF1-AFA7-4B16C029CA55}" type="pres">
      <dgm:prSet presAssocID="{EE625E67-DBB9-42E1-BEB3-DBDEA8CD9532}" presName="composite" presStyleCnt="0"/>
      <dgm:spPr/>
    </dgm:pt>
    <dgm:pt modelId="{FFB42E3B-D398-42DE-95C3-F8E5B7072016}" type="pres">
      <dgm:prSet presAssocID="{EE625E67-DBB9-42E1-BEB3-DBDEA8CD9532}" presName="parentText" presStyleLbl="alignNode1" presStyleIdx="2" presStyleCnt="3" custScaleX="103951" custScaleY="118640">
        <dgm:presLayoutVars>
          <dgm:chMax val="1"/>
          <dgm:bulletEnabled val="1"/>
        </dgm:presLayoutVars>
      </dgm:prSet>
      <dgm:spPr/>
    </dgm:pt>
    <dgm:pt modelId="{966C3B9D-2881-4A3E-9AA7-81878F5F5A6D}" type="pres">
      <dgm:prSet presAssocID="{EE625E67-DBB9-42E1-BEB3-DBDEA8CD9532}" presName="descendantText" presStyleLbl="alignAcc1" presStyleIdx="2" presStyleCnt="3" custScaleY="136307">
        <dgm:presLayoutVars>
          <dgm:bulletEnabled val="1"/>
        </dgm:presLayoutVars>
      </dgm:prSet>
      <dgm:spPr/>
    </dgm:pt>
  </dgm:ptLst>
  <dgm:cxnLst>
    <dgm:cxn modelId="{10927121-C9F8-4BB3-80F4-EC7AE31D94B9}" type="presOf" srcId="{3D77EBBF-F45D-4D28-9D8C-B7842FAADA90}" destId="{966C3B9D-2881-4A3E-9AA7-81878F5F5A6D}" srcOrd="0" destOrd="0" presId="urn:microsoft.com/office/officeart/2005/8/layout/chevron2"/>
    <dgm:cxn modelId="{0306BD25-9C2F-458B-8E0D-918828B1E2F4}" type="presOf" srcId="{EE625E67-DBB9-42E1-BEB3-DBDEA8CD9532}" destId="{FFB42E3B-D398-42DE-95C3-F8E5B7072016}" srcOrd="0" destOrd="0" presId="urn:microsoft.com/office/officeart/2005/8/layout/chevron2"/>
    <dgm:cxn modelId="{691FA128-CC65-447E-A9DB-945FE4F1667F}" type="presOf" srcId="{BDE474C8-3F9A-475F-8F17-F322F618F9AF}" destId="{D59660C7-6A62-4AAA-9032-90E016F2255F}" srcOrd="0" destOrd="0" presId="urn:microsoft.com/office/officeart/2005/8/layout/chevron2"/>
    <dgm:cxn modelId="{E046CC29-6F3B-44A5-9E24-BD1232FE2ED2}" srcId="{638CD88E-A6B4-41FB-9859-DBBD2C6116B0}" destId="{BDE474C8-3F9A-475F-8F17-F322F618F9AF}" srcOrd="0" destOrd="0" parTransId="{7C72F153-F052-4BE9-9E3D-9DCCCA719E4A}" sibTransId="{14D7F941-F08D-470F-8722-44E46584A042}"/>
    <dgm:cxn modelId="{58CD0F33-7DFD-4995-BFCE-19627D37D089}" type="presOf" srcId="{3D307656-3893-4DE6-8535-D0310EF5B621}" destId="{25A839F8-288E-406F-9009-8338C95CDFDA}" srcOrd="0" destOrd="0" presId="urn:microsoft.com/office/officeart/2005/8/layout/chevron2"/>
    <dgm:cxn modelId="{000F3738-2C42-4C34-A8A4-85C7BA8CF157}" type="presOf" srcId="{A79598CD-E487-49AD-8568-5FF786BDD015}" destId="{7AD71062-33B0-49EA-BA9A-6D743AD72243}" srcOrd="0" destOrd="0" presId="urn:microsoft.com/office/officeart/2005/8/layout/chevron2"/>
    <dgm:cxn modelId="{CA816A61-44E4-40CE-ABDD-45EEF6FB52AA}" srcId="{EE625E67-DBB9-42E1-BEB3-DBDEA8CD9532}" destId="{3D77EBBF-F45D-4D28-9D8C-B7842FAADA90}" srcOrd="0" destOrd="0" parTransId="{BD66B138-A89B-407C-AF0E-0803C96B5AD5}" sibTransId="{69D5B734-B3FE-4742-9B17-C877F6EBFCF4}"/>
    <dgm:cxn modelId="{D1B55C42-34A4-4B18-B38F-0395BBF3E316}" srcId="{7395ABD2-9B8D-4139-8B56-B03280B41725}" destId="{A79598CD-E487-49AD-8568-5FF786BDD015}" srcOrd="1" destOrd="0" parTransId="{0970B78E-3058-4273-A762-81983A203224}" sibTransId="{0F065004-064B-4BAC-AA7A-A34F2FABA6A0}"/>
    <dgm:cxn modelId="{6E8D936B-968D-4E1E-889A-9DD372752F8E}" srcId="{7395ABD2-9B8D-4139-8B56-B03280B41725}" destId="{EE625E67-DBB9-42E1-BEB3-DBDEA8CD9532}" srcOrd="2" destOrd="0" parTransId="{55C57E6A-EFD8-4719-9C85-8CF783A39689}" sibTransId="{60A894C3-4AD0-496E-B10A-E11BF7F77944}"/>
    <dgm:cxn modelId="{258D3389-E866-438C-AC39-F850A0B37901}" type="presOf" srcId="{638CD88E-A6B4-41FB-9859-DBBD2C6116B0}" destId="{D31BD66F-1195-49F9-9122-5BA2F85887A7}" srcOrd="0" destOrd="0" presId="urn:microsoft.com/office/officeart/2005/8/layout/chevron2"/>
    <dgm:cxn modelId="{476B08AF-0F52-480C-B3AB-C1CE1321210D}" type="presOf" srcId="{7395ABD2-9B8D-4139-8B56-B03280B41725}" destId="{51E4941A-29DA-4A29-8075-9AB3F30B2CBA}" srcOrd="0" destOrd="0" presId="urn:microsoft.com/office/officeart/2005/8/layout/chevron2"/>
    <dgm:cxn modelId="{749014E6-FD07-48BF-A1EC-3F5C8B045ED5}" srcId="{A79598CD-E487-49AD-8568-5FF786BDD015}" destId="{3D307656-3893-4DE6-8535-D0310EF5B621}" srcOrd="0" destOrd="0" parTransId="{C93629AE-D97A-4347-8591-E3B878CF4F78}" sibTransId="{1B45502F-F748-42A5-AD03-DB88CD602965}"/>
    <dgm:cxn modelId="{6CB503FD-9E12-4B08-9C58-8522B96F6EB4}" srcId="{7395ABD2-9B8D-4139-8B56-B03280B41725}" destId="{638CD88E-A6B4-41FB-9859-DBBD2C6116B0}" srcOrd="0" destOrd="0" parTransId="{D12B920B-29CE-4278-97AF-C3FAC3F2FF20}" sibTransId="{5D9ADF40-88A4-4AB9-B829-2E0EFAA4F116}"/>
    <dgm:cxn modelId="{31B9B123-7D01-4A43-8FA7-5D011E1EBDD1}" type="presParOf" srcId="{51E4941A-29DA-4A29-8075-9AB3F30B2CBA}" destId="{EA4091FB-398D-4E7B-B475-5D965EB14D18}" srcOrd="0" destOrd="0" presId="urn:microsoft.com/office/officeart/2005/8/layout/chevron2"/>
    <dgm:cxn modelId="{8BBA56C8-CE6E-4FCF-B46D-522204A368F3}" type="presParOf" srcId="{EA4091FB-398D-4E7B-B475-5D965EB14D18}" destId="{D31BD66F-1195-49F9-9122-5BA2F85887A7}" srcOrd="0" destOrd="0" presId="urn:microsoft.com/office/officeart/2005/8/layout/chevron2"/>
    <dgm:cxn modelId="{2D90D0A2-900A-4DA0-BCD0-5D8C6201A547}" type="presParOf" srcId="{EA4091FB-398D-4E7B-B475-5D965EB14D18}" destId="{D59660C7-6A62-4AAA-9032-90E016F2255F}" srcOrd="1" destOrd="0" presId="urn:microsoft.com/office/officeart/2005/8/layout/chevron2"/>
    <dgm:cxn modelId="{A7E66591-168E-4FBC-A4BC-B7074A2ABAF0}" type="presParOf" srcId="{51E4941A-29DA-4A29-8075-9AB3F30B2CBA}" destId="{8BFE2B65-8F0C-470F-B985-5853F71B7337}" srcOrd="1" destOrd="0" presId="urn:microsoft.com/office/officeart/2005/8/layout/chevron2"/>
    <dgm:cxn modelId="{3C178741-FC6A-4E05-8044-41A51141FC12}" type="presParOf" srcId="{51E4941A-29DA-4A29-8075-9AB3F30B2CBA}" destId="{85B1E0A5-4EA4-49E6-8313-114E10BB9E43}" srcOrd="2" destOrd="0" presId="urn:microsoft.com/office/officeart/2005/8/layout/chevron2"/>
    <dgm:cxn modelId="{8BA5ECC3-935C-4C99-8BDE-FACC8BF1A6C8}" type="presParOf" srcId="{85B1E0A5-4EA4-49E6-8313-114E10BB9E43}" destId="{7AD71062-33B0-49EA-BA9A-6D743AD72243}" srcOrd="0" destOrd="0" presId="urn:microsoft.com/office/officeart/2005/8/layout/chevron2"/>
    <dgm:cxn modelId="{14381750-6E76-402D-9967-5958A89AB188}" type="presParOf" srcId="{85B1E0A5-4EA4-49E6-8313-114E10BB9E43}" destId="{25A839F8-288E-406F-9009-8338C95CDFDA}" srcOrd="1" destOrd="0" presId="urn:microsoft.com/office/officeart/2005/8/layout/chevron2"/>
    <dgm:cxn modelId="{6C741BA1-0BE8-40FF-947B-196D0875A431}" type="presParOf" srcId="{51E4941A-29DA-4A29-8075-9AB3F30B2CBA}" destId="{F251BA4B-F81B-441D-81D4-BDBD6D8169E4}" srcOrd="3" destOrd="0" presId="urn:microsoft.com/office/officeart/2005/8/layout/chevron2"/>
    <dgm:cxn modelId="{C34597DF-20DE-456E-ADEC-8324C56AB451}" type="presParOf" srcId="{51E4941A-29DA-4A29-8075-9AB3F30B2CBA}" destId="{62259CD1-2B45-4AF1-AFA7-4B16C029CA55}" srcOrd="4" destOrd="0" presId="urn:microsoft.com/office/officeart/2005/8/layout/chevron2"/>
    <dgm:cxn modelId="{E262E9DD-0F44-43FD-A7A6-FA73DB1E4E12}" type="presParOf" srcId="{62259CD1-2B45-4AF1-AFA7-4B16C029CA55}" destId="{FFB42E3B-D398-42DE-95C3-F8E5B7072016}" srcOrd="0" destOrd="0" presId="urn:microsoft.com/office/officeart/2005/8/layout/chevron2"/>
    <dgm:cxn modelId="{3A7658B9-D745-4271-A00A-556F691E6A5F}" type="presParOf" srcId="{62259CD1-2B45-4AF1-AFA7-4B16C029CA55}" destId="{966C3B9D-2881-4A3E-9AA7-81878F5F5A6D}" srcOrd="1" destOrd="0" presId="urn:microsoft.com/office/officeart/2005/8/layout/chevro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BD66F-1195-49F9-9122-5BA2F85887A7}">
      <dsp:nvSpPr>
        <dsp:cNvPr id="0" name=""/>
        <dsp:cNvSpPr/>
      </dsp:nvSpPr>
      <dsp:spPr>
        <a:xfrm rot="5400000">
          <a:off x="-270816" y="449345"/>
          <a:ext cx="1725889" cy="1208122"/>
        </a:xfrm>
        <a:prstGeom prst="chevron">
          <a:avLst/>
        </a:prstGeom>
        <a:solidFill>
          <a:schemeClr val="accen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rot="-5400000">
        <a:off x="-11932" y="794522"/>
        <a:ext cx="1208122" cy="517767"/>
      </dsp:txXfrm>
    </dsp:sp>
    <dsp:sp modelId="{D59660C7-6A62-4AAA-9032-90E016F2255F}">
      <dsp:nvSpPr>
        <dsp:cNvPr id="0" name=""/>
        <dsp:cNvSpPr/>
      </dsp:nvSpPr>
      <dsp:spPr>
        <a:xfrm rot="5400000">
          <a:off x="5560020" y="-4360220"/>
          <a:ext cx="1495531" cy="10223193"/>
        </a:xfrm>
        <a:prstGeom prst="round2SameRect">
          <a:avLst/>
        </a:prstGeom>
        <a:solidFill>
          <a:schemeClr val="l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n-US" sz="1600" kern="1200" dirty="0">
              <a:latin typeface="Bahnschrift" panose="020B0502040204020203" pitchFamily="34" charset="0"/>
            </a:rPr>
            <a:t>Lake Research Partners designed and administered, using professional interviewers, this online panel survey of 1000 likely 2022 General Election voters and an oversample of 300 likely voters in 2022 Senate battleground states.  The survey was conducted May 18 – 25, 2021. The margin of error for the base sample is +/-3.01% and larger for subgroups.</a:t>
          </a:r>
        </a:p>
      </dsp:txBody>
      <dsp:txXfrm rot="-5400000">
        <a:off x="1196189" y="76617"/>
        <a:ext cx="10150187" cy="1349519"/>
      </dsp:txXfrm>
    </dsp:sp>
    <dsp:sp modelId="{7AD71062-33B0-49EA-BA9A-6D743AD72243}">
      <dsp:nvSpPr>
        <dsp:cNvPr id="0" name=""/>
        <dsp:cNvSpPr/>
      </dsp:nvSpPr>
      <dsp:spPr>
        <a:xfrm rot="5400000">
          <a:off x="-270816" y="2003817"/>
          <a:ext cx="1725889" cy="1208122"/>
        </a:xfrm>
        <a:prstGeom prst="chevron">
          <a:avLst/>
        </a:prstGeom>
        <a:solidFill>
          <a:schemeClr val="accent1">
            <a:alpha val="90000"/>
            <a:hueOff val="0"/>
            <a:satOff val="0"/>
            <a:lumOff val="0"/>
            <a:alphaOff val="-2000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rot="-5400000">
        <a:off x="-11932" y="2348994"/>
        <a:ext cx="1208122" cy="517767"/>
      </dsp:txXfrm>
    </dsp:sp>
    <dsp:sp modelId="{25A839F8-288E-406F-9009-8338C95CDFDA}">
      <dsp:nvSpPr>
        <dsp:cNvPr id="0" name=""/>
        <dsp:cNvSpPr/>
      </dsp:nvSpPr>
      <dsp:spPr>
        <a:xfrm rot="5400000">
          <a:off x="5746872" y="-2805747"/>
          <a:ext cx="1121828" cy="10223193"/>
        </a:xfrm>
        <a:prstGeom prst="round2SameRect">
          <a:avLst/>
        </a:prstGeom>
        <a:solidFill>
          <a:schemeClr val="lt1">
            <a:alpha val="90000"/>
            <a:hueOff val="0"/>
            <a:satOff val="0"/>
            <a:lumOff val="0"/>
            <a:alphaOff val="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n-US" sz="1600" kern="1200" dirty="0">
              <a:latin typeface="Bahnschrift" panose="020B0502040204020203" pitchFamily="34" charset="0"/>
            </a:rPr>
            <a:t>Respondents were recruited for the sample from an online panel. The data were weighted slightly by gender, age, race, region, education level, and party identification. </a:t>
          </a:r>
        </a:p>
      </dsp:txBody>
      <dsp:txXfrm rot="-5400000">
        <a:off x="1196190" y="1799698"/>
        <a:ext cx="10168430" cy="1012302"/>
      </dsp:txXfrm>
    </dsp:sp>
    <dsp:sp modelId="{FFB42E3B-D398-42DE-95C3-F8E5B7072016}">
      <dsp:nvSpPr>
        <dsp:cNvPr id="0" name=""/>
        <dsp:cNvSpPr/>
      </dsp:nvSpPr>
      <dsp:spPr>
        <a:xfrm rot="5400000">
          <a:off x="-407803" y="3738074"/>
          <a:ext cx="2047595" cy="1255855"/>
        </a:xfrm>
        <a:prstGeom prst="chevron">
          <a:avLst/>
        </a:prstGeom>
        <a:solidFill>
          <a:schemeClr val="accent1">
            <a:alpha val="90000"/>
            <a:hueOff val="0"/>
            <a:satOff val="0"/>
            <a:lumOff val="0"/>
            <a:alphaOff val="-4000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rot="-5400000">
        <a:off x="-11932" y="3970132"/>
        <a:ext cx="1255855" cy="791740"/>
      </dsp:txXfrm>
    </dsp:sp>
    <dsp:sp modelId="{966C3B9D-2881-4A3E-9AA7-81878F5F5A6D}">
      <dsp:nvSpPr>
        <dsp:cNvPr id="0" name=""/>
        <dsp:cNvSpPr/>
      </dsp:nvSpPr>
      <dsp:spPr>
        <a:xfrm rot="5400000">
          <a:off x="5567087" y="-1047624"/>
          <a:ext cx="1529130" cy="10223193"/>
        </a:xfrm>
        <a:prstGeom prst="round2SameRect">
          <a:avLst/>
        </a:prstGeom>
        <a:solidFill>
          <a:schemeClr val="lt1">
            <a:alpha val="90000"/>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n-US" sz="1600" kern="1200" dirty="0">
              <a:latin typeface="Bahnschrift" panose="020B0502040204020203" pitchFamily="34" charset="0"/>
            </a:rPr>
            <a:t>In interpreting survey results, all sample surveys are subject to possible sampling error—that is, the results of a survey may differ from those that would be obtained if the entire population of likely voters were interviewed. The size of the sampling error depends upon both the total number of respondents in the survey and the percentage distribution of responses to a question. For example, if a response to a given question which all base respondents answered was 50%, we could be sure that in  95% of all samples of 1000 drawn from the same universe of likely primary voters, the results would fall between  would fall within plus or minus 3.01% of this percentage, or between 46.99% and 53.01%. </a:t>
          </a:r>
        </a:p>
      </dsp:txBody>
      <dsp:txXfrm rot="-5400000">
        <a:off x="1220056" y="3374053"/>
        <a:ext cx="10148547" cy="137983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2A0F044-D804-44A7-B34C-187D0E33A488}" type="datetimeFigureOut">
              <a:rPr lang="en-US" smtClean="0"/>
              <a:t>6/23/2021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ED59D48-4FBE-49CC-9A91-41D476CFDE1D}" type="slidenum">
              <a:rPr lang="en-US" smtClean="0"/>
              <a:t>‹#›</a:t>
            </a:fld>
            <a:endParaRPr lang="en-US"/>
          </a:p>
        </p:txBody>
      </p:sp>
    </p:spTree>
    <p:extLst>
      <p:ext uri="{BB962C8B-B14F-4D97-AF65-F5344CB8AC3E}">
        <p14:creationId xmlns:p14="http://schemas.microsoft.com/office/powerpoint/2010/main" val="1454068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59D48-4FBE-49CC-9A91-41D476CFDE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204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9241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059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59D48-4FBE-49CC-9A91-41D476CFDE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220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7D9C9-C0A3-4F7B-93A9-66C8D12B05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734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7D9C9-C0A3-4F7B-93A9-66C8D12B05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792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7D9C9-C0A3-4F7B-93A9-66C8D12B05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856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59D48-4FBE-49CC-9A91-41D476CFDE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270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59D48-4FBE-49CC-9A91-41D476CFDE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73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B47D9C9-C0A3-4F7B-93A9-66C8D12B055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364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B47D9C9-C0A3-4F7B-93A9-66C8D12B055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903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59D48-4FBE-49CC-9A91-41D476CFDE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4788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B47D9C9-C0A3-4F7B-93A9-66C8D12B055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0386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59D48-4FBE-49CC-9A91-41D476CFDE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3324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B47D9C9-C0A3-4F7B-93A9-66C8D12B055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510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B47D9C9-C0A3-4F7B-93A9-66C8D12B055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546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B47D9C9-C0A3-4F7B-93A9-66C8D12B055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8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59D48-4FBE-49CC-9A91-41D476CFDE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680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59D48-4FBE-49CC-9A91-41D476CFDE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648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0184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www.lakeresearch.com/"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hyperlink" Target="http://www.lakeresearch.com/"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BC30-7805-40EC-8027-00B7D4A30F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CA325D-7479-46DB-8983-530DF0DA1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7" descr="big-puzzle3">
            <a:extLst>
              <a:ext uri="{FF2B5EF4-FFF2-40B4-BE49-F238E27FC236}">
                <a16:creationId xmlns:a16="http://schemas.microsoft.com/office/drawing/2014/main" id="{150DAAED-C8CE-4332-B1E1-746FD3D2E57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3175" b="26528"/>
          <a:stretch/>
        </p:blipFill>
        <p:spPr bwMode="auto">
          <a:xfrm>
            <a:off x="1"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65F9C71-5D47-4335-B24B-7B69E8706A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832" y="5833726"/>
            <a:ext cx="2114868" cy="901402"/>
          </a:xfrm>
          <a:prstGeom prst="rect">
            <a:avLst/>
          </a:prstGeom>
          <a:noFill/>
          <a:ln>
            <a:noFill/>
          </a:ln>
        </p:spPr>
      </p:pic>
      <p:sp>
        <p:nvSpPr>
          <p:cNvPr id="9" name="Rectangle 2">
            <a:extLst>
              <a:ext uri="{FF2B5EF4-FFF2-40B4-BE49-F238E27FC236}">
                <a16:creationId xmlns:a16="http://schemas.microsoft.com/office/drawing/2014/main" id="{3D1E5D82-42DA-4973-8089-1DB8E57836B9}"/>
              </a:ext>
            </a:extLst>
          </p:cNvPr>
          <p:cNvSpPr txBox="1">
            <a:spLocks noChangeArrowheads="1"/>
          </p:cNvSpPr>
          <p:nvPr userDrawn="1"/>
        </p:nvSpPr>
        <p:spPr>
          <a:xfrm>
            <a:off x="2637012" y="5833726"/>
            <a:ext cx="4002087" cy="1015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US" altLang="en-US" sz="2000" b="1"/>
              <a:t>Lake Research Partners</a:t>
            </a:r>
          </a:p>
          <a:p>
            <a:pPr marL="0" indent="0">
              <a:spcBef>
                <a:spcPct val="0"/>
              </a:spcBef>
              <a:buNone/>
            </a:pPr>
            <a:r>
              <a:rPr lang="en-US" altLang="en-US" sz="1200"/>
              <a:t>Washington, DC | Berkeley, CA | New York, NY</a:t>
            </a:r>
          </a:p>
          <a:p>
            <a:pPr marL="0" indent="0">
              <a:spcBef>
                <a:spcPct val="0"/>
              </a:spcBef>
              <a:buNone/>
            </a:pPr>
            <a:r>
              <a:rPr lang="en-US" altLang="en-US" sz="1200">
                <a:hlinkClick r:id="rId4"/>
              </a:rPr>
              <a:t>LakeResearch.com</a:t>
            </a:r>
            <a:br>
              <a:rPr lang="en-US" altLang="en-US" sz="1200"/>
            </a:br>
            <a:r>
              <a:rPr lang="en-US" altLang="en-US" sz="1200"/>
              <a:t>202.776.9066</a:t>
            </a:r>
          </a:p>
        </p:txBody>
      </p:sp>
    </p:spTree>
    <p:extLst>
      <p:ext uri="{BB962C8B-B14F-4D97-AF65-F5344CB8AC3E}">
        <p14:creationId xmlns:p14="http://schemas.microsoft.com/office/powerpoint/2010/main" val="99934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7DF5-BDC5-4151-B50B-6D403DCEB0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E42A74-1300-4EEF-A598-F27A0B98F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5590BF-3FD0-4EB7-93BB-863F0F8331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75096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CE001-C1C7-42A2-8975-D157AE396D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53A0C1-8A6E-4615-B12E-C467888220F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4512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AF0F21-A839-4B31-AB1E-83A12371CE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EA39CF-9680-41CA-AFF9-1BCA9DB6429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6134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30C858F-3DE2-4FA7-9EED-8E15C1AB5A4C}"/>
              </a:ext>
            </a:extLst>
          </p:cNvPr>
          <p:cNvSpPr>
            <a:spLocks noGrp="1"/>
          </p:cNvSpPr>
          <p:nvPr>
            <p:ph type="ctrTitle"/>
          </p:nvPr>
        </p:nvSpPr>
        <p:spPr>
          <a:xfrm>
            <a:off x="335280" y="267359"/>
            <a:ext cx="11521440" cy="1312724"/>
          </a:xfrm>
        </p:spPr>
        <p:txBody>
          <a:bodyPr anchor="ctr">
            <a:normAutofit/>
          </a:bodyPr>
          <a:lstStyle/>
          <a:p>
            <a:pPr algn="l"/>
            <a:r>
              <a:rPr lang="en-US" sz="2800" b="1">
                <a:solidFill>
                  <a:srgbClr val="0070C0"/>
                </a:solidFill>
                <a:latin typeface="+mn-lt"/>
              </a:rPr>
              <a:t>Title</a:t>
            </a:r>
          </a:p>
        </p:txBody>
      </p:sp>
    </p:spTree>
    <p:extLst>
      <p:ext uri="{BB962C8B-B14F-4D97-AF65-F5344CB8AC3E}">
        <p14:creationId xmlns:p14="http://schemas.microsoft.com/office/powerpoint/2010/main" val="858227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ig-puzzle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1144"/>
          <a:stretch>
            <a:fillRect/>
          </a:stretch>
        </p:blipFill>
        <p:spPr bwMode="auto">
          <a:xfrm>
            <a:off x="19052" y="-9525"/>
            <a:ext cx="12211049"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152" name="Rectangle 8"/>
          <p:cNvSpPr>
            <a:spLocks noGrp="1" noChangeArrowheads="1"/>
          </p:cNvSpPr>
          <p:nvPr>
            <p:ph type="ctrTitle" sz="quarter"/>
          </p:nvPr>
        </p:nvSpPr>
        <p:spPr>
          <a:xfrm>
            <a:off x="914400" y="2130426"/>
            <a:ext cx="10363200" cy="733425"/>
          </a:xfrm>
        </p:spPr>
        <p:txBody>
          <a:bodyPr/>
          <a:lstStyle>
            <a:lvl1pPr>
              <a:defRPr sz="3600" baseline="-10000"/>
            </a:lvl1pPr>
          </a:lstStyle>
          <a:p>
            <a:pPr lvl="0"/>
            <a:r>
              <a:rPr lang="en-US" noProof="0"/>
              <a:t>Click to edit Master title style</a:t>
            </a:r>
          </a:p>
        </p:txBody>
      </p:sp>
      <p:sp>
        <p:nvSpPr>
          <p:cNvPr id="518153" name="Rectangle 9"/>
          <p:cNvSpPr>
            <a:spLocks noGrp="1" noChangeArrowheads="1"/>
          </p:cNvSpPr>
          <p:nvPr>
            <p:ph type="subTitle" idx="1"/>
          </p:nvPr>
        </p:nvSpPr>
        <p:spPr>
          <a:xfrm>
            <a:off x="1828800" y="3632200"/>
            <a:ext cx="8534400" cy="762000"/>
          </a:xfrm>
        </p:spPr>
        <p:txBody>
          <a:bodyPr/>
          <a:lstStyle>
            <a:lvl1pPr marL="0" indent="0">
              <a:buFontTx/>
              <a:buNone/>
              <a:defRPr/>
            </a:lvl1pPr>
          </a:lstStyle>
          <a:p>
            <a:pPr lvl="0"/>
            <a:r>
              <a:rPr lang="en-US" noProof="0"/>
              <a:t>October 25-31, 2007</a:t>
            </a:r>
          </a:p>
        </p:txBody>
      </p:sp>
    </p:spTree>
    <p:extLst>
      <p:ext uri="{BB962C8B-B14F-4D97-AF65-F5344CB8AC3E}">
        <p14:creationId xmlns:p14="http://schemas.microsoft.com/office/powerpoint/2010/main" val="2962880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jus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E2E27AE1-3EA2-435D-933D-FD4B2AD16481}" type="slidenum">
              <a:rPr lang="en-US">
                <a:solidFill>
                  <a:srgbClr val="000000"/>
                </a:solidFill>
              </a:rPr>
              <a:pPr>
                <a:defRPr/>
              </a:pPr>
              <a:t>‹#›</a:t>
            </a:fld>
            <a:endParaRPr lang="en-US">
              <a:solidFill>
                <a:srgbClr val="000000"/>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3828" y="6363952"/>
            <a:ext cx="1524000" cy="487073"/>
          </a:xfrm>
          <a:prstGeom prst="rect">
            <a:avLst/>
          </a:prstGeom>
          <a:solidFill>
            <a:schemeClr val="bg1"/>
          </a:solidFill>
        </p:spPr>
      </p:pic>
    </p:spTree>
    <p:extLst>
      <p:ext uri="{BB962C8B-B14F-4D97-AF65-F5344CB8AC3E}">
        <p14:creationId xmlns:p14="http://schemas.microsoft.com/office/powerpoint/2010/main" val="209488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fld id="{90281DAB-1C2A-4DF7-A780-DBDC0835EE16}" type="slidenum">
              <a:rPr lang="en-US">
                <a:solidFill>
                  <a:srgbClr val="000000"/>
                </a:solidFill>
              </a:rPr>
              <a:pPr>
                <a:defRPr/>
              </a:pPr>
              <a:t>‹#›</a:t>
            </a:fld>
            <a:endParaRPr lang="en-US">
              <a:solidFill>
                <a:srgbClr val="000000"/>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3828" y="6363952"/>
            <a:ext cx="1524000" cy="487073"/>
          </a:xfrm>
          <a:prstGeom prst="rect">
            <a:avLst/>
          </a:prstGeom>
          <a:solidFill>
            <a:schemeClr val="bg1"/>
          </a:solidFill>
        </p:spPr>
      </p:pic>
    </p:spTree>
    <p:extLst>
      <p:ext uri="{BB962C8B-B14F-4D97-AF65-F5344CB8AC3E}">
        <p14:creationId xmlns:p14="http://schemas.microsoft.com/office/powerpoint/2010/main" val="1851746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574801"/>
            <a:ext cx="508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74801"/>
            <a:ext cx="508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0942CE82-FE1C-4C2D-91C4-35A163E97B4C}" type="slidenum">
              <a:rPr lang="en-US">
                <a:solidFill>
                  <a:srgbClr val="000000"/>
                </a:solidFill>
              </a:rPr>
              <a:pPr>
                <a:defRPr/>
              </a:pPr>
              <a:t>‹#›</a:t>
            </a:fld>
            <a:endParaRPr lang="en-US">
              <a:solidFill>
                <a:srgbClr val="000000"/>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3828" y="6363952"/>
            <a:ext cx="1524000" cy="487073"/>
          </a:xfrm>
          <a:prstGeom prst="rect">
            <a:avLst/>
          </a:prstGeom>
          <a:solidFill>
            <a:schemeClr val="bg1"/>
          </a:solidFill>
        </p:spPr>
      </p:pic>
    </p:spTree>
    <p:extLst>
      <p:ext uri="{BB962C8B-B14F-4D97-AF65-F5344CB8AC3E}">
        <p14:creationId xmlns:p14="http://schemas.microsoft.com/office/powerpoint/2010/main" val="2413202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0F289EC9-C4BD-4E30-ADE6-163CF0AD3CB6}" type="slidenum">
              <a:rPr lang="en-US">
                <a:solidFill>
                  <a:srgbClr val="000000"/>
                </a:solidFill>
              </a:rPr>
              <a:pPr>
                <a:defRPr/>
              </a:pPr>
              <a:t>‹#›</a:t>
            </a:fld>
            <a:endParaRPr lang="en-US">
              <a:solidFill>
                <a:srgbClr val="000000"/>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3828" y="6363952"/>
            <a:ext cx="1524000" cy="487073"/>
          </a:xfrm>
          <a:prstGeom prst="rect">
            <a:avLst/>
          </a:prstGeom>
          <a:solidFill>
            <a:schemeClr val="bg1"/>
          </a:solidFill>
        </p:spPr>
      </p:pic>
    </p:spTree>
    <p:extLst>
      <p:ext uri="{BB962C8B-B14F-4D97-AF65-F5344CB8AC3E}">
        <p14:creationId xmlns:p14="http://schemas.microsoft.com/office/powerpoint/2010/main" val="3449461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fld id="{98EE076E-91B0-4511-934A-B66F92430596}" type="slidenum">
              <a:rPr lang="en-US">
                <a:solidFill>
                  <a:srgbClr val="000000"/>
                </a:solidFill>
              </a:rPr>
              <a:pPr>
                <a:defRPr/>
              </a:pPr>
              <a:t>‹#›</a:t>
            </a:fld>
            <a:endParaRPr lang="en-US">
              <a:solidFill>
                <a:srgbClr val="000000"/>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3828" y="6363952"/>
            <a:ext cx="1524000" cy="487073"/>
          </a:xfrm>
          <a:prstGeom prst="rect">
            <a:avLst/>
          </a:prstGeom>
          <a:solidFill>
            <a:schemeClr val="bg1"/>
          </a:solidFill>
        </p:spPr>
      </p:pic>
    </p:spTree>
    <p:extLst>
      <p:ext uri="{BB962C8B-B14F-4D97-AF65-F5344CB8AC3E}">
        <p14:creationId xmlns:p14="http://schemas.microsoft.com/office/powerpoint/2010/main" val="143557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 Room for 2n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BC30-7805-40EC-8027-00B7D4A30F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CA325D-7479-46DB-8983-530DF0DA1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7" descr="big-puzzle3">
            <a:extLst>
              <a:ext uri="{FF2B5EF4-FFF2-40B4-BE49-F238E27FC236}">
                <a16:creationId xmlns:a16="http://schemas.microsoft.com/office/drawing/2014/main" id="{150DAAED-C8CE-4332-B1E1-746FD3D2E57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3175" b="26528"/>
          <a:stretch/>
        </p:blipFill>
        <p:spPr bwMode="auto">
          <a:xfrm>
            <a:off x="1"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65F9C71-5D47-4335-B24B-7B69E8706A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832" y="5833726"/>
            <a:ext cx="2114868" cy="901402"/>
          </a:xfrm>
          <a:prstGeom prst="rect">
            <a:avLst/>
          </a:prstGeom>
          <a:noFill/>
          <a:ln>
            <a:noFill/>
          </a:ln>
        </p:spPr>
      </p:pic>
    </p:spTree>
    <p:extLst>
      <p:ext uri="{BB962C8B-B14F-4D97-AF65-F5344CB8AC3E}">
        <p14:creationId xmlns:p14="http://schemas.microsoft.com/office/powerpoint/2010/main" val="627638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fld id="{ED4AE8CA-62FE-4B1A-8D04-DBAD7E944FF0}" type="slidenum">
              <a:rPr lang="en-US">
                <a:solidFill>
                  <a:srgbClr val="000000"/>
                </a:solidFill>
              </a:rPr>
              <a:pPr>
                <a:defRPr/>
              </a:pPr>
              <a:t>‹#›</a:t>
            </a:fld>
            <a:endParaRPr lang="en-US">
              <a:solidFill>
                <a:srgbClr val="000000"/>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3828" y="6363952"/>
            <a:ext cx="1524000" cy="487073"/>
          </a:xfrm>
          <a:prstGeom prst="rect">
            <a:avLst/>
          </a:prstGeom>
          <a:solidFill>
            <a:schemeClr val="bg1"/>
          </a:solidFill>
        </p:spPr>
      </p:pic>
    </p:spTree>
    <p:extLst>
      <p:ext uri="{BB962C8B-B14F-4D97-AF65-F5344CB8AC3E}">
        <p14:creationId xmlns:p14="http://schemas.microsoft.com/office/powerpoint/2010/main" val="2107103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4353C83C-2C76-498F-B7FC-5E4D730915A0}" type="slidenum">
              <a:rPr lang="en-US">
                <a:solidFill>
                  <a:srgbClr val="000000"/>
                </a:solidFill>
              </a:rPr>
              <a:pPr>
                <a:defRPr/>
              </a:pPr>
              <a:t>‹#›</a:t>
            </a:fld>
            <a:endParaRPr lang="en-US">
              <a:solidFill>
                <a:srgbClr val="000000"/>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3828" y="6363952"/>
            <a:ext cx="1524000" cy="487073"/>
          </a:xfrm>
          <a:prstGeom prst="rect">
            <a:avLst/>
          </a:prstGeom>
          <a:solidFill>
            <a:schemeClr val="bg1"/>
          </a:solidFill>
        </p:spPr>
      </p:pic>
    </p:spTree>
    <p:extLst>
      <p:ext uri="{BB962C8B-B14F-4D97-AF65-F5344CB8AC3E}">
        <p14:creationId xmlns:p14="http://schemas.microsoft.com/office/powerpoint/2010/main" val="2702638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F7A2E598-3906-4F15-B6CC-449F74ACABAE}" type="slidenum">
              <a:rPr lang="en-US">
                <a:solidFill>
                  <a:srgbClr val="000000"/>
                </a:solidFill>
              </a:rPr>
              <a:pPr>
                <a:defRPr/>
              </a:pPr>
              <a:t>‹#›</a:t>
            </a:fld>
            <a:endParaRPr lang="en-US">
              <a:solidFill>
                <a:srgbClr val="000000"/>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3828" y="6363952"/>
            <a:ext cx="1524000" cy="487073"/>
          </a:xfrm>
          <a:prstGeom prst="rect">
            <a:avLst/>
          </a:prstGeom>
          <a:solidFill>
            <a:schemeClr val="bg1"/>
          </a:solidFill>
        </p:spPr>
      </p:pic>
    </p:spTree>
    <p:extLst>
      <p:ext uri="{BB962C8B-B14F-4D97-AF65-F5344CB8AC3E}">
        <p14:creationId xmlns:p14="http://schemas.microsoft.com/office/powerpoint/2010/main" val="3010817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9CDD886A-B273-42EE-A0B7-86F42690BBB8}" type="slidenum">
              <a:rPr lang="en-US">
                <a:solidFill>
                  <a:srgbClr val="000000"/>
                </a:solidFill>
              </a:rPr>
              <a:pPr>
                <a:defRPr/>
              </a:pPr>
              <a:t>‹#›</a:t>
            </a:fld>
            <a:endParaRPr lang="en-US">
              <a:solidFill>
                <a:srgbClr val="000000"/>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3828" y="6363952"/>
            <a:ext cx="1524000" cy="487073"/>
          </a:xfrm>
          <a:prstGeom prst="rect">
            <a:avLst/>
          </a:prstGeom>
          <a:solidFill>
            <a:schemeClr val="bg1"/>
          </a:solidFill>
        </p:spPr>
      </p:pic>
    </p:spTree>
    <p:extLst>
      <p:ext uri="{BB962C8B-B14F-4D97-AF65-F5344CB8AC3E}">
        <p14:creationId xmlns:p14="http://schemas.microsoft.com/office/powerpoint/2010/main" val="1825362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93152" y="228601"/>
            <a:ext cx="2595033"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03818" y="228601"/>
            <a:ext cx="7586133"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E1F3E69A-069E-4FB4-9342-84A009BCBEA3}" type="slidenum">
              <a:rPr lang="en-US">
                <a:solidFill>
                  <a:srgbClr val="000000"/>
                </a:solidFill>
              </a:rPr>
              <a:pPr>
                <a:defRPr/>
              </a:pPr>
              <a:t>‹#›</a:t>
            </a:fld>
            <a:endParaRPr lang="en-US">
              <a:solidFill>
                <a:srgbClr val="000000"/>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3828" y="6363952"/>
            <a:ext cx="1524000" cy="487073"/>
          </a:xfrm>
          <a:prstGeom prst="rect">
            <a:avLst/>
          </a:prstGeom>
          <a:solidFill>
            <a:schemeClr val="bg1"/>
          </a:solidFill>
        </p:spPr>
      </p:pic>
    </p:spTree>
    <p:extLst>
      <p:ext uri="{BB962C8B-B14F-4D97-AF65-F5344CB8AC3E}">
        <p14:creationId xmlns:p14="http://schemas.microsoft.com/office/powerpoint/2010/main" val="348563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03818" y="228601"/>
            <a:ext cx="10384367" cy="1058863"/>
          </a:xfrm>
        </p:spPr>
        <p:txBody>
          <a:bodyPr/>
          <a:lstStyle/>
          <a:p>
            <a:r>
              <a:rPr lang="en-US"/>
              <a:t>Click to edit Master title style</a:t>
            </a:r>
          </a:p>
        </p:txBody>
      </p:sp>
      <p:sp>
        <p:nvSpPr>
          <p:cNvPr id="3" name="ClipArt Placeholder 2"/>
          <p:cNvSpPr>
            <a:spLocks noGrp="1"/>
          </p:cNvSpPr>
          <p:nvPr>
            <p:ph type="clipArt" sz="half" idx="1"/>
          </p:nvPr>
        </p:nvSpPr>
        <p:spPr>
          <a:xfrm>
            <a:off x="914400" y="1574801"/>
            <a:ext cx="5080000" cy="4733925"/>
          </a:xfrm>
        </p:spPr>
        <p:txBody>
          <a:bodyPr/>
          <a:lstStyle/>
          <a:p>
            <a:pPr lvl="0"/>
            <a:endParaRPr lang="en-US" noProof="0"/>
          </a:p>
        </p:txBody>
      </p:sp>
      <p:sp>
        <p:nvSpPr>
          <p:cNvPr id="4" name="Text Placeholder 3"/>
          <p:cNvSpPr>
            <a:spLocks noGrp="1"/>
          </p:cNvSpPr>
          <p:nvPr>
            <p:ph type="body" sz="half" idx="2"/>
          </p:nvPr>
        </p:nvSpPr>
        <p:spPr>
          <a:xfrm>
            <a:off x="6197600" y="1574801"/>
            <a:ext cx="5080000" cy="473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D5A7CE78-598E-48D1-B8F4-7F2B969B39F6}" type="slidenum">
              <a:rPr lang="en-US">
                <a:solidFill>
                  <a:srgbClr val="000000"/>
                </a:solidFill>
              </a:rPr>
              <a:pPr>
                <a:defRPr/>
              </a:pPr>
              <a:t>‹#›</a:t>
            </a:fld>
            <a:endParaRPr lang="en-US">
              <a:solidFill>
                <a:srgbClr val="000000"/>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3828" y="6363952"/>
            <a:ext cx="1524000" cy="487073"/>
          </a:xfrm>
          <a:prstGeom prst="rect">
            <a:avLst/>
          </a:prstGeom>
          <a:solidFill>
            <a:schemeClr val="bg1"/>
          </a:solidFill>
        </p:spPr>
      </p:pic>
    </p:spTree>
    <p:extLst>
      <p:ext uri="{BB962C8B-B14F-4D97-AF65-F5344CB8AC3E}">
        <p14:creationId xmlns:p14="http://schemas.microsoft.com/office/powerpoint/2010/main" val="3472910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03818" y="228601"/>
            <a:ext cx="10384367" cy="1058863"/>
          </a:xfrm>
        </p:spPr>
        <p:txBody>
          <a:bodyPr/>
          <a:lstStyle/>
          <a:p>
            <a:r>
              <a:rPr lang="en-US"/>
              <a:t>Click to edit Master title style</a:t>
            </a:r>
          </a:p>
        </p:txBody>
      </p:sp>
      <p:sp>
        <p:nvSpPr>
          <p:cNvPr id="3" name="Content Placeholder 2"/>
          <p:cNvSpPr>
            <a:spLocks noGrp="1"/>
          </p:cNvSpPr>
          <p:nvPr>
            <p:ph sz="quarter" idx="1"/>
          </p:nvPr>
        </p:nvSpPr>
        <p:spPr>
          <a:xfrm>
            <a:off x="914400" y="1574801"/>
            <a:ext cx="5080000" cy="229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574801"/>
            <a:ext cx="5080000" cy="229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017963"/>
            <a:ext cx="5080000" cy="2290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017963"/>
            <a:ext cx="5080000" cy="2290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81116363-71F5-4769-BFDB-5C4738A56318}" type="slidenum">
              <a:rPr lang="en-US">
                <a:solidFill>
                  <a:srgbClr val="000000"/>
                </a:solidFill>
              </a:rPr>
              <a:pPr>
                <a:defRPr/>
              </a:pPr>
              <a:t>‹#›</a:t>
            </a:fld>
            <a:endParaRPr lang="en-US">
              <a:solidFill>
                <a:srgbClr val="000000"/>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3828" y="6363952"/>
            <a:ext cx="1524000" cy="487073"/>
          </a:xfrm>
          <a:prstGeom prst="rect">
            <a:avLst/>
          </a:prstGeom>
          <a:solidFill>
            <a:schemeClr val="bg1"/>
          </a:solidFill>
        </p:spPr>
      </p:pic>
    </p:spTree>
    <p:extLst>
      <p:ext uri="{BB962C8B-B14F-4D97-AF65-F5344CB8AC3E}">
        <p14:creationId xmlns:p14="http://schemas.microsoft.com/office/powerpoint/2010/main" val="1743807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ig-puzzle3"/>
          <p:cNvPicPr>
            <a:picLocks noChangeAspect="1" noChangeArrowheads="1"/>
          </p:cNvPicPr>
          <p:nvPr userDrawn="1"/>
        </p:nvPicPr>
        <p:blipFill>
          <a:blip r:embed="rId2">
            <a:extLst>
              <a:ext uri="{28A0092B-C50C-407E-A947-70E740481C1C}">
                <a14:useLocalDpi xmlns:a14="http://schemas.microsoft.com/office/drawing/2010/main" val="0"/>
              </a:ext>
            </a:extLst>
          </a:blip>
          <a:srcRect r="1144"/>
          <a:stretch>
            <a:fillRect/>
          </a:stretch>
        </p:blipFill>
        <p:spPr bwMode="auto">
          <a:xfrm>
            <a:off x="19052" y="-9525"/>
            <a:ext cx="12211049"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8152" name="Rectangle 8"/>
          <p:cNvSpPr>
            <a:spLocks noGrp="1" noChangeArrowheads="1"/>
          </p:cNvSpPr>
          <p:nvPr>
            <p:ph type="ctrTitle" sz="quarter"/>
          </p:nvPr>
        </p:nvSpPr>
        <p:spPr>
          <a:xfrm>
            <a:off x="914400" y="2130426"/>
            <a:ext cx="10363200" cy="733425"/>
          </a:xfrm>
        </p:spPr>
        <p:txBody>
          <a:bodyPr/>
          <a:lstStyle>
            <a:lvl1pPr>
              <a:defRPr sz="3600" baseline="-10000"/>
            </a:lvl1pPr>
          </a:lstStyle>
          <a:p>
            <a:pPr lvl="0"/>
            <a:r>
              <a:rPr lang="en-US" noProof="0"/>
              <a:t>Click to edit Master title style</a:t>
            </a:r>
          </a:p>
        </p:txBody>
      </p:sp>
      <p:sp>
        <p:nvSpPr>
          <p:cNvPr id="518153" name="Rectangle 9"/>
          <p:cNvSpPr>
            <a:spLocks noGrp="1" noChangeArrowheads="1"/>
          </p:cNvSpPr>
          <p:nvPr>
            <p:ph type="subTitle" idx="1"/>
          </p:nvPr>
        </p:nvSpPr>
        <p:spPr>
          <a:xfrm>
            <a:off x="1828800" y="3632200"/>
            <a:ext cx="8534400" cy="762000"/>
          </a:xfrm>
        </p:spPr>
        <p:txBody>
          <a:bodyPr/>
          <a:lstStyle>
            <a:lvl1pPr marL="0" indent="0">
              <a:buFontTx/>
              <a:buNone/>
              <a:defRPr/>
            </a:lvl1pPr>
          </a:lstStyle>
          <a:p>
            <a:pPr lvl="0"/>
            <a:r>
              <a:rPr lang="en-US" noProof="0"/>
              <a:t>Click to edit Master subtitle style</a:t>
            </a:r>
          </a:p>
        </p:txBody>
      </p:sp>
      <p:pic>
        <p:nvPicPr>
          <p:cNvPr id="2" name="Picture 1"/>
          <p:cNvPicPr>
            <a:picLocks noChangeAspect="1"/>
          </p:cNvPicPr>
          <p:nvPr userDrawn="1"/>
        </p:nvPicPr>
        <p:blipFill>
          <a:blip r:embed="rId3">
            <a:alphaModFix amt="34000"/>
          </a:blip>
          <a:stretch>
            <a:fillRect/>
          </a:stretch>
        </p:blipFill>
        <p:spPr>
          <a:xfrm>
            <a:off x="249216" y="5860422"/>
            <a:ext cx="2536512" cy="810675"/>
          </a:xfrm>
          <a:prstGeom prst="rect">
            <a:avLst/>
          </a:prstGeom>
        </p:spPr>
      </p:pic>
    </p:spTree>
    <p:extLst>
      <p:ext uri="{BB962C8B-B14F-4D97-AF65-F5344CB8AC3E}">
        <p14:creationId xmlns:p14="http://schemas.microsoft.com/office/powerpoint/2010/main" val="3898222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31304B7F-CDB0-B041-AA03-051CEF02D8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4632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fld id="{8F68D814-CBEB-9141-AB2B-DFE782A9E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6718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CC716-F1C0-483E-BDC9-831EDD95E4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BB18F5-8382-48C3-9DD8-830440399D9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8561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574801"/>
            <a:ext cx="508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74801"/>
            <a:ext cx="508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F869A5C4-D218-B446-B728-0231CDCDB4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5862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86A40F49-6120-7644-A1F5-BA13E62F57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5924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fld id="{2CDBDDC2-E9E7-804C-81E7-2418F71094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66482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fld id="{C879C99F-E751-A54C-9D1F-17F49DC619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56311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1F7B2385-B171-F54D-800B-E11A29D4A1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06103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E521C340-B551-8B47-AAF7-83E959DD58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18398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564FA4D9-65AF-E040-844D-E5BB789114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49108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93152" y="228601"/>
            <a:ext cx="2595033"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03818" y="228601"/>
            <a:ext cx="7586133"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BF10EF14-F5C8-2F48-84BB-8216A38B3A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33500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03818" y="228601"/>
            <a:ext cx="10384367" cy="1058863"/>
          </a:xfrm>
        </p:spPr>
        <p:txBody>
          <a:bodyPr/>
          <a:lstStyle/>
          <a:p>
            <a:r>
              <a:rPr lang="en-US"/>
              <a:t>Click to edit Master title style</a:t>
            </a:r>
          </a:p>
        </p:txBody>
      </p:sp>
      <p:sp>
        <p:nvSpPr>
          <p:cNvPr id="3" name="ClipArt Placeholder 2"/>
          <p:cNvSpPr>
            <a:spLocks noGrp="1"/>
          </p:cNvSpPr>
          <p:nvPr>
            <p:ph type="clipArt" sz="half" idx="1"/>
          </p:nvPr>
        </p:nvSpPr>
        <p:spPr>
          <a:xfrm>
            <a:off x="914400" y="1574801"/>
            <a:ext cx="5080000" cy="4733925"/>
          </a:xfrm>
        </p:spPr>
        <p:txBody>
          <a:bodyPr/>
          <a:lstStyle/>
          <a:p>
            <a:pPr lvl="0"/>
            <a:r>
              <a:rPr lang="en-US" noProof="0"/>
              <a:t>Click icon to add online image</a:t>
            </a:r>
          </a:p>
        </p:txBody>
      </p:sp>
      <p:sp>
        <p:nvSpPr>
          <p:cNvPr id="4" name="Text Placeholder 3"/>
          <p:cNvSpPr>
            <a:spLocks noGrp="1"/>
          </p:cNvSpPr>
          <p:nvPr>
            <p:ph type="body" sz="half" idx="2"/>
          </p:nvPr>
        </p:nvSpPr>
        <p:spPr>
          <a:xfrm>
            <a:off x="6197600" y="1574801"/>
            <a:ext cx="5080000" cy="473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06BA30A2-DB4E-B64C-BCBD-521C7F773B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97053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BC30-7805-40EC-8027-00B7D4A30F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CA325D-7479-46DB-8983-530DF0DA1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7" descr="big-puzzle3">
            <a:extLst>
              <a:ext uri="{FF2B5EF4-FFF2-40B4-BE49-F238E27FC236}">
                <a16:creationId xmlns:a16="http://schemas.microsoft.com/office/drawing/2014/main" id="{150DAAED-C8CE-4332-B1E1-746FD3D2E57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3175" b="26528"/>
          <a:stretch/>
        </p:blipFill>
        <p:spPr bwMode="auto">
          <a:xfrm>
            <a:off x="1"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65F9C71-5D47-4335-B24B-7B69E8706A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832" y="5833726"/>
            <a:ext cx="2114868" cy="901402"/>
          </a:xfrm>
          <a:prstGeom prst="rect">
            <a:avLst/>
          </a:prstGeom>
          <a:noFill/>
          <a:ln>
            <a:noFill/>
          </a:ln>
        </p:spPr>
      </p:pic>
      <p:sp>
        <p:nvSpPr>
          <p:cNvPr id="9" name="Rectangle 2">
            <a:extLst>
              <a:ext uri="{FF2B5EF4-FFF2-40B4-BE49-F238E27FC236}">
                <a16:creationId xmlns:a16="http://schemas.microsoft.com/office/drawing/2014/main" id="{3D1E5D82-42DA-4973-8089-1DB8E57836B9}"/>
              </a:ext>
            </a:extLst>
          </p:cNvPr>
          <p:cNvSpPr txBox="1">
            <a:spLocks noChangeArrowheads="1"/>
          </p:cNvSpPr>
          <p:nvPr userDrawn="1"/>
        </p:nvSpPr>
        <p:spPr>
          <a:xfrm>
            <a:off x="2637012" y="5833726"/>
            <a:ext cx="4002087" cy="1015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US" altLang="en-US" sz="2000" b="1"/>
              <a:t>Lake Research Partners</a:t>
            </a:r>
          </a:p>
          <a:p>
            <a:pPr marL="0" indent="0">
              <a:spcBef>
                <a:spcPct val="0"/>
              </a:spcBef>
              <a:buNone/>
            </a:pPr>
            <a:r>
              <a:rPr lang="en-US" altLang="en-US" sz="1200"/>
              <a:t>Washington, DC | Berkeley, CA | New York, NY</a:t>
            </a:r>
          </a:p>
          <a:p>
            <a:pPr marL="0" indent="0">
              <a:spcBef>
                <a:spcPct val="0"/>
              </a:spcBef>
              <a:buNone/>
            </a:pPr>
            <a:r>
              <a:rPr lang="en-US" altLang="en-US" sz="1200">
                <a:hlinkClick r:id="rId4"/>
              </a:rPr>
              <a:t>LakeResearch.com</a:t>
            </a:r>
            <a:br>
              <a:rPr lang="en-US" altLang="en-US" sz="1200"/>
            </a:br>
            <a:r>
              <a:rPr lang="en-US" altLang="en-US" sz="1200"/>
              <a:t>202.776.9066</a:t>
            </a:r>
          </a:p>
        </p:txBody>
      </p:sp>
    </p:spTree>
    <p:extLst>
      <p:ext uri="{BB962C8B-B14F-4D97-AF65-F5344CB8AC3E}">
        <p14:creationId xmlns:p14="http://schemas.microsoft.com/office/powerpoint/2010/main" val="2447360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7" descr="big-puzzle3">
            <a:extLst>
              <a:ext uri="{FF2B5EF4-FFF2-40B4-BE49-F238E27FC236}">
                <a16:creationId xmlns:a16="http://schemas.microsoft.com/office/drawing/2014/main" id="{F852BC21-6E50-4DB6-9BB5-9DC8DC42FDB6}"/>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3175" b="26528"/>
          <a:stretch/>
        </p:blipFill>
        <p:spPr bwMode="auto">
          <a:xfrm>
            <a:off x="1"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7B8E602-D528-447D-99B3-9F94FE29C3A9}"/>
              </a:ext>
            </a:extLst>
          </p:cNvPr>
          <p:cNvSpPr>
            <a:spLocks noGrp="1"/>
          </p:cNvSpPr>
          <p:nvPr>
            <p:ph type="title"/>
          </p:nvPr>
        </p:nvSpPr>
        <p:spPr>
          <a:xfrm>
            <a:off x="831850" y="1709738"/>
            <a:ext cx="10515600" cy="2852737"/>
          </a:xfrm>
        </p:spPr>
        <p:txBody>
          <a:bodyPr anchor="b">
            <a:normAutofit/>
          </a:bodyPr>
          <a:lstStyle>
            <a:lvl1pPr>
              <a:defRPr sz="4800"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466E6AD4-FFBA-4CC1-84EB-F0C40CD47807}"/>
              </a:ext>
            </a:extLst>
          </p:cNvPr>
          <p:cNvSpPr>
            <a:spLocks noGrp="1"/>
          </p:cNvSpPr>
          <p:nvPr>
            <p:ph type="body" idx="1"/>
          </p:nvPr>
        </p:nvSpPr>
        <p:spPr>
          <a:xfrm>
            <a:off x="831850" y="4589463"/>
            <a:ext cx="10515600" cy="1500187"/>
          </a:xfrm>
        </p:spPr>
        <p:txBody>
          <a:bodyPr/>
          <a:lstStyle>
            <a:lvl1pPr marL="0" indent="0">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453880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Title Slide - Room for 2n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BC30-7805-40EC-8027-00B7D4A30F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CA325D-7479-46DB-8983-530DF0DA1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7" descr="big-puzzle3">
            <a:extLst>
              <a:ext uri="{FF2B5EF4-FFF2-40B4-BE49-F238E27FC236}">
                <a16:creationId xmlns:a16="http://schemas.microsoft.com/office/drawing/2014/main" id="{150DAAED-C8CE-4332-B1E1-746FD3D2E57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3175" b="26528"/>
          <a:stretch/>
        </p:blipFill>
        <p:spPr bwMode="auto">
          <a:xfrm>
            <a:off x="1"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65F9C71-5D47-4335-B24B-7B69E8706A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832" y="5833726"/>
            <a:ext cx="2114868" cy="901402"/>
          </a:xfrm>
          <a:prstGeom prst="rect">
            <a:avLst/>
          </a:prstGeom>
          <a:noFill/>
          <a:ln>
            <a:noFill/>
          </a:ln>
        </p:spPr>
      </p:pic>
    </p:spTree>
    <p:extLst>
      <p:ext uri="{BB962C8B-B14F-4D97-AF65-F5344CB8AC3E}">
        <p14:creationId xmlns:p14="http://schemas.microsoft.com/office/powerpoint/2010/main" val="7333596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CC716-F1C0-483E-BDC9-831EDD95E497}"/>
              </a:ext>
            </a:extLst>
          </p:cNvPr>
          <p:cNvSpPr>
            <a:spLocks noGrp="1"/>
          </p:cNvSpPr>
          <p:nvPr>
            <p:ph type="title"/>
          </p:nvPr>
        </p:nvSpPr>
        <p:spPr/>
        <p:txBody>
          <a:bodyPr>
            <a:normAutofit/>
          </a:bodyPr>
          <a:lstStyle>
            <a:lvl1pPr algn="just">
              <a:defRPr sz="2400">
                <a:solidFill>
                  <a:srgbClr val="0070C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5BB18F5-8382-48C3-9DD8-830440399D9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18160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7" descr="big-puzzle3">
            <a:extLst>
              <a:ext uri="{FF2B5EF4-FFF2-40B4-BE49-F238E27FC236}">
                <a16:creationId xmlns:a16="http://schemas.microsoft.com/office/drawing/2014/main" id="{F852BC21-6E50-4DB6-9BB5-9DC8DC42FDB6}"/>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3175" b="26528"/>
          <a:stretch/>
        </p:blipFill>
        <p:spPr bwMode="auto">
          <a:xfrm>
            <a:off x="1"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7B8E602-D528-447D-99B3-9F94FE29C3A9}"/>
              </a:ext>
            </a:extLst>
          </p:cNvPr>
          <p:cNvSpPr>
            <a:spLocks noGrp="1"/>
          </p:cNvSpPr>
          <p:nvPr>
            <p:ph type="title"/>
          </p:nvPr>
        </p:nvSpPr>
        <p:spPr>
          <a:xfrm>
            <a:off x="831850" y="1709738"/>
            <a:ext cx="10515600" cy="2852737"/>
          </a:xfrm>
        </p:spPr>
        <p:txBody>
          <a:bodyPr anchor="b">
            <a:normAutofit/>
          </a:bodyPr>
          <a:lstStyle>
            <a:lvl1pPr>
              <a:defRPr sz="4800"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466E6AD4-FFBA-4CC1-84EB-F0C40CD47807}"/>
              </a:ext>
            </a:extLst>
          </p:cNvPr>
          <p:cNvSpPr>
            <a:spLocks noGrp="1"/>
          </p:cNvSpPr>
          <p:nvPr>
            <p:ph type="body" idx="1"/>
          </p:nvPr>
        </p:nvSpPr>
        <p:spPr>
          <a:xfrm>
            <a:off x="831850" y="4589463"/>
            <a:ext cx="10515600" cy="1500187"/>
          </a:xfrm>
        </p:spPr>
        <p:txBody>
          <a:bodyPr/>
          <a:lstStyle>
            <a:lvl1pPr marL="0" indent="0">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842090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1A96-CD70-4D40-B020-93627D4657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29F4A6-DF3D-4C38-8E31-DC92C360ED5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01E9BC-491F-4E39-83FE-1C70A13D7FE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3000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916A-5A74-4B8C-9B11-171D95381C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2B5F10-043C-4975-9992-485A85AA5C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1ABBC1-61D8-49E3-ACC0-A501930E5C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5F0741-7B59-4A5F-8314-FFF8585D2C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C24CF1-48E8-4DCC-B3BB-6C8922ACAA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80693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4EE0-97BE-4AC0-AF9C-69890987D7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588127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4134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9112-9FA5-44A4-A05C-3595734501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5693F6-E79D-4E74-9582-26F1B64B8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117E46-BA2D-447B-A9D2-046A7D877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157250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7DF5-BDC5-4151-B50B-6D403DCEB0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E42A74-1300-4EEF-A598-F27A0B98F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5590BF-3FD0-4EB7-93BB-863F0F8331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246069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CE001-C1C7-42A2-8975-D157AE396D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53A0C1-8A6E-4615-B12E-C467888220F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9287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1A96-CD70-4D40-B020-93627D4657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29F4A6-DF3D-4C38-8E31-DC92C360ED5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01E9BC-491F-4E39-83FE-1C70A13D7FE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5865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AF0F21-A839-4B31-AB1E-83A12371CE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EA39CF-9680-41CA-AFF9-1BCA9DB6429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37010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70FE9-2E1B-4FDB-B9B9-41D13A6AC7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B97B98-D975-426B-B73C-514F4AB973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B5BE56-7B92-4D77-8401-47B4BC93BF6B}"/>
              </a:ext>
            </a:extLst>
          </p:cNvPr>
          <p:cNvSpPr>
            <a:spLocks noGrp="1"/>
          </p:cNvSpPr>
          <p:nvPr>
            <p:ph type="dt" sz="half" idx="10"/>
          </p:nvPr>
        </p:nvSpPr>
        <p:spPr/>
        <p:txBody>
          <a:bodyPr/>
          <a:lstStyle/>
          <a:p>
            <a:fld id="{EB0F3242-676E-4B51-A9EF-ADDB52C9777D}" type="datetimeFigureOut">
              <a:rPr lang="en-US" smtClean="0"/>
              <a:t>6/23/2021</a:t>
            </a:fld>
            <a:endParaRPr lang="en-US"/>
          </a:p>
        </p:txBody>
      </p:sp>
      <p:sp>
        <p:nvSpPr>
          <p:cNvPr id="5" name="Footer Placeholder 4">
            <a:extLst>
              <a:ext uri="{FF2B5EF4-FFF2-40B4-BE49-F238E27FC236}">
                <a16:creationId xmlns:a16="http://schemas.microsoft.com/office/drawing/2014/main" id="{319321EA-E3FA-4AD0-80DA-1E0FBA6D43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AEC70B-3BF4-454D-9136-3D5EED9565CD}"/>
              </a:ext>
            </a:extLst>
          </p:cNvPr>
          <p:cNvSpPr>
            <a:spLocks noGrp="1"/>
          </p:cNvSpPr>
          <p:nvPr>
            <p:ph type="sldNum" sz="quarter" idx="12"/>
          </p:nvPr>
        </p:nvSpPr>
        <p:spPr/>
        <p:txBody>
          <a:bodyPr/>
          <a:lstStyle/>
          <a:p>
            <a:fld id="{EA39908F-3AE1-4413-9098-8DDDA84D6BC8}" type="slidenum">
              <a:rPr lang="en-US" smtClean="0"/>
              <a:t>‹#›</a:t>
            </a:fld>
            <a:endParaRPr lang="en-US"/>
          </a:p>
        </p:txBody>
      </p:sp>
    </p:spTree>
    <p:extLst>
      <p:ext uri="{BB962C8B-B14F-4D97-AF65-F5344CB8AC3E}">
        <p14:creationId xmlns:p14="http://schemas.microsoft.com/office/powerpoint/2010/main" val="20328728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8E21-3E50-4ED4-ACA8-EF1C52FBA0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1FE4D3-82B7-4A4A-880A-7EDD33A91A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3260EF-C57C-4286-AE5E-C3C3E8E1BE3F}"/>
              </a:ext>
            </a:extLst>
          </p:cNvPr>
          <p:cNvSpPr>
            <a:spLocks noGrp="1"/>
          </p:cNvSpPr>
          <p:nvPr>
            <p:ph type="dt" sz="half" idx="10"/>
          </p:nvPr>
        </p:nvSpPr>
        <p:spPr/>
        <p:txBody>
          <a:bodyPr/>
          <a:lstStyle/>
          <a:p>
            <a:fld id="{EB0F3242-676E-4B51-A9EF-ADDB52C9777D}" type="datetimeFigureOut">
              <a:rPr lang="en-US" smtClean="0"/>
              <a:t>6/23/2021</a:t>
            </a:fld>
            <a:endParaRPr lang="en-US"/>
          </a:p>
        </p:txBody>
      </p:sp>
      <p:sp>
        <p:nvSpPr>
          <p:cNvPr id="5" name="Footer Placeholder 4">
            <a:extLst>
              <a:ext uri="{FF2B5EF4-FFF2-40B4-BE49-F238E27FC236}">
                <a16:creationId xmlns:a16="http://schemas.microsoft.com/office/drawing/2014/main" id="{8E851690-A023-4A57-858C-3194ADB37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E329A-6D3B-4221-8268-9CACDC8E3C49}"/>
              </a:ext>
            </a:extLst>
          </p:cNvPr>
          <p:cNvSpPr>
            <a:spLocks noGrp="1"/>
          </p:cNvSpPr>
          <p:nvPr>
            <p:ph type="sldNum" sz="quarter" idx="12"/>
          </p:nvPr>
        </p:nvSpPr>
        <p:spPr/>
        <p:txBody>
          <a:bodyPr/>
          <a:lstStyle/>
          <a:p>
            <a:fld id="{EA39908F-3AE1-4413-9098-8DDDA84D6BC8}" type="slidenum">
              <a:rPr lang="en-US" smtClean="0"/>
              <a:t>‹#›</a:t>
            </a:fld>
            <a:endParaRPr lang="en-US"/>
          </a:p>
        </p:txBody>
      </p:sp>
    </p:spTree>
    <p:extLst>
      <p:ext uri="{BB962C8B-B14F-4D97-AF65-F5344CB8AC3E}">
        <p14:creationId xmlns:p14="http://schemas.microsoft.com/office/powerpoint/2010/main" val="40465371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FD79-E213-47A5-B492-B9DF875668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E33404-445B-419E-8BD8-FAAEBC4CE5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929885-2D62-4F53-B861-6878F05E19AE}"/>
              </a:ext>
            </a:extLst>
          </p:cNvPr>
          <p:cNvSpPr>
            <a:spLocks noGrp="1"/>
          </p:cNvSpPr>
          <p:nvPr>
            <p:ph type="dt" sz="half" idx="10"/>
          </p:nvPr>
        </p:nvSpPr>
        <p:spPr/>
        <p:txBody>
          <a:bodyPr/>
          <a:lstStyle/>
          <a:p>
            <a:fld id="{EB0F3242-676E-4B51-A9EF-ADDB52C9777D}" type="datetimeFigureOut">
              <a:rPr lang="en-US" smtClean="0"/>
              <a:t>6/23/2021</a:t>
            </a:fld>
            <a:endParaRPr lang="en-US"/>
          </a:p>
        </p:txBody>
      </p:sp>
      <p:sp>
        <p:nvSpPr>
          <p:cNvPr id="5" name="Footer Placeholder 4">
            <a:extLst>
              <a:ext uri="{FF2B5EF4-FFF2-40B4-BE49-F238E27FC236}">
                <a16:creationId xmlns:a16="http://schemas.microsoft.com/office/drawing/2014/main" id="{72AA7DE9-5643-425D-9DD8-22A556B59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D3357-1010-4A11-BFE5-521BE694EA96}"/>
              </a:ext>
            </a:extLst>
          </p:cNvPr>
          <p:cNvSpPr>
            <a:spLocks noGrp="1"/>
          </p:cNvSpPr>
          <p:nvPr>
            <p:ph type="sldNum" sz="quarter" idx="12"/>
          </p:nvPr>
        </p:nvSpPr>
        <p:spPr/>
        <p:txBody>
          <a:bodyPr/>
          <a:lstStyle/>
          <a:p>
            <a:fld id="{EA39908F-3AE1-4413-9098-8DDDA84D6BC8}" type="slidenum">
              <a:rPr lang="en-US" smtClean="0"/>
              <a:t>‹#›</a:t>
            </a:fld>
            <a:endParaRPr lang="en-US"/>
          </a:p>
        </p:txBody>
      </p:sp>
    </p:spTree>
    <p:extLst>
      <p:ext uri="{BB962C8B-B14F-4D97-AF65-F5344CB8AC3E}">
        <p14:creationId xmlns:p14="http://schemas.microsoft.com/office/powerpoint/2010/main" val="34129967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BCE0-30B0-4C3E-96AB-8B95B6C46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EE03BB-F3FB-4B48-8F7F-9F528F3EDC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EE7F63-4B54-462A-87BB-B2A109A898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5F8B1F-EE4A-4BDA-B15B-99E93BE51263}"/>
              </a:ext>
            </a:extLst>
          </p:cNvPr>
          <p:cNvSpPr>
            <a:spLocks noGrp="1"/>
          </p:cNvSpPr>
          <p:nvPr>
            <p:ph type="dt" sz="half" idx="10"/>
          </p:nvPr>
        </p:nvSpPr>
        <p:spPr/>
        <p:txBody>
          <a:bodyPr/>
          <a:lstStyle/>
          <a:p>
            <a:fld id="{EB0F3242-676E-4B51-A9EF-ADDB52C9777D}" type="datetimeFigureOut">
              <a:rPr lang="en-US" smtClean="0"/>
              <a:t>6/23/2021</a:t>
            </a:fld>
            <a:endParaRPr lang="en-US"/>
          </a:p>
        </p:txBody>
      </p:sp>
      <p:sp>
        <p:nvSpPr>
          <p:cNvPr id="6" name="Footer Placeholder 5">
            <a:extLst>
              <a:ext uri="{FF2B5EF4-FFF2-40B4-BE49-F238E27FC236}">
                <a16:creationId xmlns:a16="http://schemas.microsoft.com/office/drawing/2014/main" id="{D44ADCBA-4EEB-4C45-AAF2-8CA168100B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2B253-787C-435D-8CE4-5283FEB0FC0D}"/>
              </a:ext>
            </a:extLst>
          </p:cNvPr>
          <p:cNvSpPr>
            <a:spLocks noGrp="1"/>
          </p:cNvSpPr>
          <p:nvPr>
            <p:ph type="sldNum" sz="quarter" idx="12"/>
          </p:nvPr>
        </p:nvSpPr>
        <p:spPr/>
        <p:txBody>
          <a:bodyPr/>
          <a:lstStyle/>
          <a:p>
            <a:fld id="{EA39908F-3AE1-4413-9098-8DDDA84D6BC8}" type="slidenum">
              <a:rPr lang="en-US" smtClean="0"/>
              <a:t>‹#›</a:t>
            </a:fld>
            <a:endParaRPr lang="en-US"/>
          </a:p>
        </p:txBody>
      </p:sp>
    </p:spTree>
    <p:extLst>
      <p:ext uri="{BB962C8B-B14F-4D97-AF65-F5344CB8AC3E}">
        <p14:creationId xmlns:p14="http://schemas.microsoft.com/office/powerpoint/2010/main" val="23196514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3320-8782-4CA9-B4DA-10FB56182D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507BB-3536-416C-92EE-29AB833786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6EC3F9-AB85-4BB4-AC80-1B8670870F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03B78B-5FF8-4A50-A73F-70CDD0F88F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28875E-3F7D-4670-8FF1-49F1395885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D80842-01CE-45BF-8A04-BFDB8C2C6738}"/>
              </a:ext>
            </a:extLst>
          </p:cNvPr>
          <p:cNvSpPr>
            <a:spLocks noGrp="1"/>
          </p:cNvSpPr>
          <p:nvPr>
            <p:ph type="dt" sz="half" idx="10"/>
          </p:nvPr>
        </p:nvSpPr>
        <p:spPr/>
        <p:txBody>
          <a:bodyPr/>
          <a:lstStyle/>
          <a:p>
            <a:fld id="{EB0F3242-676E-4B51-A9EF-ADDB52C9777D}" type="datetimeFigureOut">
              <a:rPr lang="en-US" smtClean="0"/>
              <a:t>6/23/2021</a:t>
            </a:fld>
            <a:endParaRPr lang="en-US"/>
          </a:p>
        </p:txBody>
      </p:sp>
      <p:sp>
        <p:nvSpPr>
          <p:cNvPr id="8" name="Footer Placeholder 7">
            <a:extLst>
              <a:ext uri="{FF2B5EF4-FFF2-40B4-BE49-F238E27FC236}">
                <a16:creationId xmlns:a16="http://schemas.microsoft.com/office/drawing/2014/main" id="{0209F902-E80D-4395-B516-9F65F3A41A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AFFE19-CE5D-4A67-8241-632BF516F0B9}"/>
              </a:ext>
            </a:extLst>
          </p:cNvPr>
          <p:cNvSpPr>
            <a:spLocks noGrp="1"/>
          </p:cNvSpPr>
          <p:nvPr>
            <p:ph type="sldNum" sz="quarter" idx="12"/>
          </p:nvPr>
        </p:nvSpPr>
        <p:spPr/>
        <p:txBody>
          <a:bodyPr/>
          <a:lstStyle/>
          <a:p>
            <a:fld id="{EA39908F-3AE1-4413-9098-8DDDA84D6BC8}" type="slidenum">
              <a:rPr lang="en-US" smtClean="0"/>
              <a:t>‹#›</a:t>
            </a:fld>
            <a:endParaRPr lang="en-US"/>
          </a:p>
        </p:txBody>
      </p:sp>
    </p:spTree>
    <p:extLst>
      <p:ext uri="{BB962C8B-B14F-4D97-AF65-F5344CB8AC3E}">
        <p14:creationId xmlns:p14="http://schemas.microsoft.com/office/powerpoint/2010/main" val="42264623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D68EC-B1F1-4471-ACF8-D1D43E6FE4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A887E8-1B14-4FF7-9664-EDA0E2D8E5E2}"/>
              </a:ext>
            </a:extLst>
          </p:cNvPr>
          <p:cNvSpPr>
            <a:spLocks noGrp="1"/>
          </p:cNvSpPr>
          <p:nvPr>
            <p:ph type="dt" sz="half" idx="10"/>
          </p:nvPr>
        </p:nvSpPr>
        <p:spPr/>
        <p:txBody>
          <a:bodyPr/>
          <a:lstStyle/>
          <a:p>
            <a:fld id="{EB0F3242-676E-4B51-A9EF-ADDB52C9777D}" type="datetimeFigureOut">
              <a:rPr lang="en-US" smtClean="0"/>
              <a:t>6/23/2021</a:t>
            </a:fld>
            <a:endParaRPr lang="en-US"/>
          </a:p>
        </p:txBody>
      </p:sp>
      <p:sp>
        <p:nvSpPr>
          <p:cNvPr id="4" name="Footer Placeholder 3">
            <a:extLst>
              <a:ext uri="{FF2B5EF4-FFF2-40B4-BE49-F238E27FC236}">
                <a16:creationId xmlns:a16="http://schemas.microsoft.com/office/drawing/2014/main" id="{29BFEF9B-96F4-498C-9C01-5DDCBD9652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D33A71-7749-401B-BFA5-855975E94663}"/>
              </a:ext>
            </a:extLst>
          </p:cNvPr>
          <p:cNvSpPr>
            <a:spLocks noGrp="1"/>
          </p:cNvSpPr>
          <p:nvPr>
            <p:ph type="sldNum" sz="quarter" idx="12"/>
          </p:nvPr>
        </p:nvSpPr>
        <p:spPr/>
        <p:txBody>
          <a:bodyPr/>
          <a:lstStyle/>
          <a:p>
            <a:fld id="{EA39908F-3AE1-4413-9098-8DDDA84D6BC8}" type="slidenum">
              <a:rPr lang="en-US" smtClean="0"/>
              <a:t>‹#›</a:t>
            </a:fld>
            <a:endParaRPr lang="en-US"/>
          </a:p>
        </p:txBody>
      </p:sp>
    </p:spTree>
    <p:extLst>
      <p:ext uri="{BB962C8B-B14F-4D97-AF65-F5344CB8AC3E}">
        <p14:creationId xmlns:p14="http://schemas.microsoft.com/office/powerpoint/2010/main" val="14177921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82E26F-20E7-4389-9A71-D63DD4D43415}"/>
              </a:ext>
            </a:extLst>
          </p:cNvPr>
          <p:cNvSpPr>
            <a:spLocks noGrp="1"/>
          </p:cNvSpPr>
          <p:nvPr>
            <p:ph type="dt" sz="half" idx="10"/>
          </p:nvPr>
        </p:nvSpPr>
        <p:spPr/>
        <p:txBody>
          <a:bodyPr/>
          <a:lstStyle/>
          <a:p>
            <a:fld id="{EB0F3242-676E-4B51-A9EF-ADDB52C9777D}" type="datetimeFigureOut">
              <a:rPr lang="en-US" smtClean="0"/>
              <a:t>6/23/2021</a:t>
            </a:fld>
            <a:endParaRPr lang="en-US"/>
          </a:p>
        </p:txBody>
      </p:sp>
      <p:sp>
        <p:nvSpPr>
          <p:cNvPr id="3" name="Footer Placeholder 2">
            <a:extLst>
              <a:ext uri="{FF2B5EF4-FFF2-40B4-BE49-F238E27FC236}">
                <a16:creationId xmlns:a16="http://schemas.microsoft.com/office/drawing/2014/main" id="{603172BF-0F39-42FB-B6E1-62EDA11889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E2F87C-61DB-45B2-A8FE-2BFF29CF12AE}"/>
              </a:ext>
            </a:extLst>
          </p:cNvPr>
          <p:cNvSpPr>
            <a:spLocks noGrp="1"/>
          </p:cNvSpPr>
          <p:nvPr>
            <p:ph type="sldNum" sz="quarter" idx="12"/>
          </p:nvPr>
        </p:nvSpPr>
        <p:spPr/>
        <p:txBody>
          <a:bodyPr/>
          <a:lstStyle/>
          <a:p>
            <a:fld id="{EA39908F-3AE1-4413-9098-8DDDA84D6BC8}" type="slidenum">
              <a:rPr lang="en-US" smtClean="0"/>
              <a:t>‹#›</a:t>
            </a:fld>
            <a:endParaRPr lang="en-US"/>
          </a:p>
        </p:txBody>
      </p:sp>
    </p:spTree>
    <p:extLst>
      <p:ext uri="{BB962C8B-B14F-4D97-AF65-F5344CB8AC3E}">
        <p14:creationId xmlns:p14="http://schemas.microsoft.com/office/powerpoint/2010/main" val="14740965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74336-82CB-423D-94D2-6305932024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932C06-473D-438F-A56A-1EC9E90ACE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45A9DB-7327-427B-85AF-EFDDF8E263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6ED504-EAC1-4523-981A-8E881A6A8AD6}"/>
              </a:ext>
            </a:extLst>
          </p:cNvPr>
          <p:cNvSpPr>
            <a:spLocks noGrp="1"/>
          </p:cNvSpPr>
          <p:nvPr>
            <p:ph type="dt" sz="half" idx="10"/>
          </p:nvPr>
        </p:nvSpPr>
        <p:spPr/>
        <p:txBody>
          <a:bodyPr/>
          <a:lstStyle/>
          <a:p>
            <a:fld id="{EB0F3242-676E-4B51-A9EF-ADDB52C9777D}" type="datetimeFigureOut">
              <a:rPr lang="en-US" smtClean="0"/>
              <a:t>6/23/2021</a:t>
            </a:fld>
            <a:endParaRPr lang="en-US"/>
          </a:p>
        </p:txBody>
      </p:sp>
      <p:sp>
        <p:nvSpPr>
          <p:cNvPr id="6" name="Footer Placeholder 5">
            <a:extLst>
              <a:ext uri="{FF2B5EF4-FFF2-40B4-BE49-F238E27FC236}">
                <a16:creationId xmlns:a16="http://schemas.microsoft.com/office/drawing/2014/main" id="{41542E22-384E-42AE-90A2-3CCAD3B1BB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3FC897-2B04-4D61-8D83-67A9877FBC3F}"/>
              </a:ext>
            </a:extLst>
          </p:cNvPr>
          <p:cNvSpPr>
            <a:spLocks noGrp="1"/>
          </p:cNvSpPr>
          <p:nvPr>
            <p:ph type="sldNum" sz="quarter" idx="12"/>
          </p:nvPr>
        </p:nvSpPr>
        <p:spPr/>
        <p:txBody>
          <a:bodyPr/>
          <a:lstStyle/>
          <a:p>
            <a:fld id="{EA39908F-3AE1-4413-9098-8DDDA84D6BC8}" type="slidenum">
              <a:rPr lang="en-US" smtClean="0"/>
              <a:t>‹#›</a:t>
            </a:fld>
            <a:endParaRPr lang="en-US"/>
          </a:p>
        </p:txBody>
      </p:sp>
    </p:spTree>
    <p:extLst>
      <p:ext uri="{BB962C8B-B14F-4D97-AF65-F5344CB8AC3E}">
        <p14:creationId xmlns:p14="http://schemas.microsoft.com/office/powerpoint/2010/main" val="1201383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5D64A-7613-48C5-B0E1-359E3AC320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7C6A37-3076-47D4-9ECA-04D33C7276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F42B25-E55C-4860-A63C-C3FE6AF053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9AFF33-7E66-48B1-B5A2-61F841D98CE6}"/>
              </a:ext>
            </a:extLst>
          </p:cNvPr>
          <p:cNvSpPr>
            <a:spLocks noGrp="1"/>
          </p:cNvSpPr>
          <p:nvPr>
            <p:ph type="dt" sz="half" idx="10"/>
          </p:nvPr>
        </p:nvSpPr>
        <p:spPr/>
        <p:txBody>
          <a:bodyPr/>
          <a:lstStyle/>
          <a:p>
            <a:fld id="{EB0F3242-676E-4B51-A9EF-ADDB52C9777D}" type="datetimeFigureOut">
              <a:rPr lang="en-US" smtClean="0"/>
              <a:t>6/23/2021</a:t>
            </a:fld>
            <a:endParaRPr lang="en-US"/>
          </a:p>
        </p:txBody>
      </p:sp>
      <p:sp>
        <p:nvSpPr>
          <p:cNvPr id="6" name="Footer Placeholder 5">
            <a:extLst>
              <a:ext uri="{FF2B5EF4-FFF2-40B4-BE49-F238E27FC236}">
                <a16:creationId xmlns:a16="http://schemas.microsoft.com/office/drawing/2014/main" id="{EA5FD247-7BDF-4E96-8BC5-9127A3F091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34CD44-61D5-4FC0-904F-B1204816A291}"/>
              </a:ext>
            </a:extLst>
          </p:cNvPr>
          <p:cNvSpPr>
            <a:spLocks noGrp="1"/>
          </p:cNvSpPr>
          <p:nvPr>
            <p:ph type="sldNum" sz="quarter" idx="12"/>
          </p:nvPr>
        </p:nvSpPr>
        <p:spPr/>
        <p:txBody>
          <a:bodyPr/>
          <a:lstStyle/>
          <a:p>
            <a:fld id="{EA39908F-3AE1-4413-9098-8DDDA84D6BC8}" type="slidenum">
              <a:rPr lang="en-US" smtClean="0"/>
              <a:t>‹#›</a:t>
            </a:fld>
            <a:endParaRPr lang="en-US"/>
          </a:p>
        </p:txBody>
      </p:sp>
    </p:spTree>
    <p:extLst>
      <p:ext uri="{BB962C8B-B14F-4D97-AF65-F5344CB8AC3E}">
        <p14:creationId xmlns:p14="http://schemas.microsoft.com/office/powerpoint/2010/main" val="297089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916A-5A74-4B8C-9B11-171D95381C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2B5F10-043C-4975-9992-485A85AA5C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1ABBC1-61D8-49E3-ACC0-A501930E5C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5F0741-7B59-4A5F-8314-FFF8585D2C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C24CF1-48E8-4DCC-B3BB-6C8922ACAA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31600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7AA1B-0EC1-4CA5-AAFA-EA2A6FF9CD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B0DB73-5B74-4726-BB97-FA7B284B48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09CCD5-B68C-4B03-9DB3-D683CFFD27D4}"/>
              </a:ext>
            </a:extLst>
          </p:cNvPr>
          <p:cNvSpPr>
            <a:spLocks noGrp="1"/>
          </p:cNvSpPr>
          <p:nvPr>
            <p:ph type="dt" sz="half" idx="10"/>
          </p:nvPr>
        </p:nvSpPr>
        <p:spPr/>
        <p:txBody>
          <a:bodyPr/>
          <a:lstStyle/>
          <a:p>
            <a:fld id="{EB0F3242-676E-4B51-A9EF-ADDB52C9777D}" type="datetimeFigureOut">
              <a:rPr lang="en-US" smtClean="0"/>
              <a:t>6/23/2021</a:t>
            </a:fld>
            <a:endParaRPr lang="en-US"/>
          </a:p>
        </p:txBody>
      </p:sp>
      <p:sp>
        <p:nvSpPr>
          <p:cNvPr id="5" name="Footer Placeholder 4">
            <a:extLst>
              <a:ext uri="{FF2B5EF4-FFF2-40B4-BE49-F238E27FC236}">
                <a16:creationId xmlns:a16="http://schemas.microsoft.com/office/drawing/2014/main" id="{86D16707-F3A4-45EC-BB2F-7D1526D7DD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C6875-310F-4951-818F-DA58501B290A}"/>
              </a:ext>
            </a:extLst>
          </p:cNvPr>
          <p:cNvSpPr>
            <a:spLocks noGrp="1"/>
          </p:cNvSpPr>
          <p:nvPr>
            <p:ph type="sldNum" sz="quarter" idx="12"/>
          </p:nvPr>
        </p:nvSpPr>
        <p:spPr/>
        <p:txBody>
          <a:bodyPr/>
          <a:lstStyle/>
          <a:p>
            <a:fld id="{EA39908F-3AE1-4413-9098-8DDDA84D6BC8}" type="slidenum">
              <a:rPr lang="en-US" smtClean="0"/>
              <a:t>‹#›</a:t>
            </a:fld>
            <a:endParaRPr lang="en-US"/>
          </a:p>
        </p:txBody>
      </p:sp>
    </p:spTree>
    <p:extLst>
      <p:ext uri="{BB962C8B-B14F-4D97-AF65-F5344CB8AC3E}">
        <p14:creationId xmlns:p14="http://schemas.microsoft.com/office/powerpoint/2010/main" val="39939911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620D20-226C-4363-8095-4E56C54876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4638B5-DF7C-46EA-ACA4-BE0DB6BD35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DC8F68-BAC0-4F2C-A689-E89FB40C98DD}"/>
              </a:ext>
            </a:extLst>
          </p:cNvPr>
          <p:cNvSpPr>
            <a:spLocks noGrp="1"/>
          </p:cNvSpPr>
          <p:nvPr>
            <p:ph type="dt" sz="half" idx="10"/>
          </p:nvPr>
        </p:nvSpPr>
        <p:spPr/>
        <p:txBody>
          <a:bodyPr/>
          <a:lstStyle/>
          <a:p>
            <a:fld id="{EB0F3242-676E-4B51-A9EF-ADDB52C9777D}" type="datetimeFigureOut">
              <a:rPr lang="en-US" smtClean="0"/>
              <a:t>6/23/2021</a:t>
            </a:fld>
            <a:endParaRPr lang="en-US"/>
          </a:p>
        </p:txBody>
      </p:sp>
      <p:sp>
        <p:nvSpPr>
          <p:cNvPr id="5" name="Footer Placeholder 4">
            <a:extLst>
              <a:ext uri="{FF2B5EF4-FFF2-40B4-BE49-F238E27FC236}">
                <a16:creationId xmlns:a16="http://schemas.microsoft.com/office/drawing/2014/main" id="{FC8B3187-8B18-458B-82EA-C23E24449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A2FE38-3D34-4BE1-A25E-E6E43A7C7F85}"/>
              </a:ext>
            </a:extLst>
          </p:cNvPr>
          <p:cNvSpPr>
            <a:spLocks noGrp="1"/>
          </p:cNvSpPr>
          <p:nvPr>
            <p:ph type="sldNum" sz="quarter" idx="12"/>
          </p:nvPr>
        </p:nvSpPr>
        <p:spPr/>
        <p:txBody>
          <a:bodyPr/>
          <a:lstStyle/>
          <a:p>
            <a:fld id="{EA39908F-3AE1-4413-9098-8DDDA84D6BC8}" type="slidenum">
              <a:rPr lang="en-US" smtClean="0"/>
              <a:t>‹#›</a:t>
            </a:fld>
            <a:endParaRPr lang="en-US"/>
          </a:p>
        </p:txBody>
      </p:sp>
    </p:spTree>
    <p:extLst>
      <p:ext uri="{BB962C8B-B14F-4D97-AF65-F5344CB8AC3E}">
        <p14:creationId xmlns:p14="http://schemas.microsoft.com/office/powerpoint/2010/main" val="42727740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ig-puzzle3"/>
          <p:cNvPicPr>
            <a:picLocks noChangeAspect="1" noChangeArrowheads="1"/>
          </p:cNvPicPr>
          <p:nvPr userDrawn="1"/>
        </p:nvPicPr>
        <p:blipFill>
          <a:blip r:embed="rId2">
            <a:extLst>
              <a:ext uri="{28A0092B-C50C-407E-A947-70E740481C1C}">
                <a14:useLocalDpi xmlns:a14="http://schemas.microsoft.com/office/drawing/2010/main" val="0"/>
              </a:ext>
            </a:extLst>
          </a:blip>
          <a:srcRect r="1144"/>
          <a:stretch>
            <a:fillRect/>
          </a:stretch>
        </p:blipFill>
        <p:spPr bwMode="auto">
          <a:xfrm>
            <a:off x="19052" y="-9525"/>
            <a:ext cx="12211049"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8152" name="Rectangle 8"/>
          <p:cNvSpPr>
            <a:spLocks noGrp="1" noChangeArrowheads="1"/>
          </p:cNvSpPr>
          <p:nvPr>
            <p:ph type="ctrTitle" sz="quarter"/>
          </p:nvPr>
        </p:nvSpPr>
        <p:spPr>
          <a:xfrm>
            <a:off x="914400" y="2130426"/>
            <a:ext cx="10363200" cy="733425"/>
          </a:xfrm>
        </p:spPr>
        <p:txBody>
          <a:bodyPr/>
          <a:lstStyle>
            <a:lvl1pPr>
              <a:defRPr sz="3600" baseline="-10000"/>
            </a:lvl1pPr>
          </a:lstStyle>
          <a:p>
            <a:pPr lvl="0"/>
            <a:r>
              <a:rPr lang="en-US" noProof="0"/>
              <a:t>Click to edit Master title style</a:t>
            </a:r>
          </a:p>
        </p:txBody>
      </p:sp>
      <p:sp>
        <p:nvSpPr>
          <p:cNvPr id="518153" name="Rectangle 9"/>
          <p:cNvSpPr>
            <a:spLocks noGrp="1" noChangeArrowheads="1"/>
          </p:cNvSpPr>
          <p:nvPr>
            <p:ph type="subTitle" idx="1"/>
          </p:nvPr>
        </p:nvSpPr>
        <p:spPr>
          <a:xfrm>
            <a:off x="1828800" y="3632200"/>
            <a:ext cx="8534400" cy="762000"/>
          </a:xfrm>
        </p:spPr>
        <p:txBody>
          <a:bodyPr/>
          <a:lstStyle>
            <a:lvl1pPr marL="0" indent="0">
              <a:buFontTx/>
              <a:buNone/>
              <a:defRPr/>
            </a:lvl1pPr>
          </a:lstStyle>
          <a:p>
            <a:pPr lvl="0"/>
            <a:r>
              <a:rPr lang="en-US" noProof="0"/>
              <a:t>Click to edit Master subtitle style</a:t>
            </a:r>
          </a:p>
        </p:txBody>
      </p:sp>
      <p:pic>
        <p:nvPicPr>
          <p:cNvPr id="2" name="Picture 1"/>
          <p:cNvPicPr>
            <a:picLocks noChangeAspect="1"/>
          </p:cNvPicPr>
          <p:nvPr userDrawn="1"/>
        </p:nvPicPr>
        <p:blipFill>
          <a:blip r:embed="rId3">
            <a:alphaModFix amt="20000"/>
          </a:blip>
          <a:stretch>
            <a:fillRect/>
          </a:stretch>
        </p:blipFill>
        <p:spPr>
          <a:xfrm>
            <a:off x="249216" y="5860422"/>
            <a:ext cx="2536512" cy="810675"/>
          </a:xfrm>
          <a:prstGeom prst="rect">
            <a:avLst/>
          </a:prstGeom>
        </p:spPr>
      </p:pic>
    </p:spTree>
    <p:extLst>
      <p:ext uri="{BB962C8B-B14F-4D97-AF65-F5344CB8AC3E}">
        <p14:creationId xmlns:p14="http://schemas.microsoft.com/office/powerpoint/2010/main" val="27871061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31304B7F-CDB0-B041-AA03-051CEF02D8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10466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fld id="{8F68D814-CBEB-9141-AB2B-DFE782A9E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21224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574801"/>
            <a:ext cx="508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74801"/>
            <a:ext cx="508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F869A5C4-D218-B446-B728-0231CDCDB4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83129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86A40F49-6120-7644-A1F5-BA13E62F57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77355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fld id="{2CDBDDC2-E9E7-804C-81E7-2418F71094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49189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fld id="{C879C99F-E751-A54C-9D1F-17F49DC619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7282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1F7B2385-B171-F54D-800B-E11A29D4A1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5311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4EE0-97BE-4AC0-AF9C-69890987D7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2814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E521C340-B551-8B47-AAF7-83E959DD58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50986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564FA4D9-65AF-E040-844D-E5BB789114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62617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93152" y="228601"/>
            <a:ext cx="2595033"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03818" y="228601"/>
            <a:ext cx="7586133"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BF10EF14-F5C8-2F48-84BB-8216A38B3A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39386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03818" y="228601"/>
            <a:ext cx="10384367" cy="1058863"/>
          </a:xfrm>
        </p:spPr>
        <p:txBody>
          <a:bodyPr/>
          <a:lstStyle/>
          <a:p>
            <a:r>
              <a:rPr lang="en-US"/>
              <a:t>Click to edit Master title style</a:t>
            </a:r>
          </a:p>
        </p:txBody>
      </p:sp>
      <p:sp>
        <p:nvSpPr>
          <p:cNvPr id="3" name="ClipArt Placeholder 2"/>
          <p:cNvSpPr>
            <a:spLocks noGrp="1"/>
          </p:cNvSpPr>
          <p:nvPr>
            <p:ph type="clipArt" sz="half" idx="1"/>
          </p:nvPr>
        </p:nvSpPr>
        <p:spPr>
          <a:xfrm>
            <a:off x="914400" y="1574801"/>
            <a:ext cx="5080000" cy="4733925"/>
          </a:xfrm>
        </p:spPr>
        <p:txBody>
          <a:bodyPr/>
          <a:lstStyle/>
          <a:p>
            <a:pPr lvl="0"/>
            <a:r>
              <a:rPr lang="en-US" noProof="0"/>
              <a:t>Click icon to add online image</a:t>
            </a:r>
          </a:p>
        </p:txBody>
      </p:sp>
      <p:sp>
        <p:nvSpPr>
          <p:cNvPr id="4" name="Text Placeholder 3"/>
          <p:cNvSpPr>
            <a:spLocks noGrp="1"/>
          </p:cNvSpPr>
          <p:nvPr>
            <p:ph type="body" sz="half" idx="2"/>
          </p:nvPr>
        </p:nvSpPr>
        <p:spPr>
          <a:xfrm>
            <a:off x="6197600" y="1574801"/>
            <a:ext cx="5080000" cy="473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06BA30A2-DB4E-B64C-BCBD-521C7F773B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97571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70FE9-2E1B-4FDB-B9B9-41D13A6AC7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B97B98-D975-426B-B73C-514F4AB973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B5BE56-7B92-4D77-8401-47B4BC93BF6B}"/>
              </a:ext>
            </a:extLst>
          </p:cNvPr>
          <p:cNvSpPr>
            <a:spLocks noGrp="1"/>
          </p:cNvSpPr>
          <p:nvPr>
            <p:ph type="dt" sz="half" idx="10"/>
          </p:nvPr>
        </p:nvSpPr>
        <p:spPr/>
        <p:txBody>
          <a:bodyPr/>
          <a:lstStyle/>
          <a:p>
            <a:fld id="{EB0F3242-676E-4B51-A9EF-ADDB52C9777D}" type="datetimeFigureOut">
              <a:rPr lang="en-US" smtClean="0"/>
              <a:t>6/23/2021</a:t>
            </a:fld>
            <a:endParaRPr lang="en-US"/>
          </a:p>
        </p:txBody>
      </p:sp>
      <p:sp>
        <p:nvSpPr>
          <p:cNvPr id="5" name="Footer Placeholder 4">
            <a:extLst>
              <a:ext uri="{FF2B5EF4-FFF2-40B4-BE49-F238E27FC236}">
                <a16:creationId xmlns:a16="http://schemas.microsoft.com/office/drawing/2014/main" id="{319321EA-E3FA-4AD0-80DA-1E0FBA6D43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AEC70B-3BF4-454D-9136-3D5EED9565CD}"/>
              </a:ext>
            </a:extLst>
          </p:cNvPr>
          <p:cNvSpPr>
            <a:spLocks noGrp="1"/>
          </p:cNvSpPr>
          <p:nvPr>
            <p:ph type="sldNum" sz="quarter" idx="12"/>
          </p:nvPr>
        </p:nvSpPr>
        <p:spPr/>
        <p:txBody>
          <a:bodyPr/>
          <a:lstStyle/>
          <a:p>
            <a:fld id="{EA39908F-3AE1-4413-9098-8DDDA84D6BC8}" type="slidenum">
              <a:rPr lang="en-US" smtClean="0"/>
              <a:t>‹#›</a:t>
            </a:fld>
            <a:endParaRPr lang="en-US"/>
          </a:p>
        </p:txBody>
      </p:sp>
    </p:spTree>
    <p:extLst>
      <p:ext uri="{BB962C8B-B14F-4D97-AF65-F5344CB8AC3E}">
        <p14:creationId xmlns:p14="http://schemas.microsoft.com/office/powerpoint/2010/main" val="38667871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8E21-3E50-4ED4-ACA8-EF1C52FBA0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1FE4D3-82B7-4A4A-880A-7EDD33A91A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3260EF-C57C-4286-AE5E-C3C3E8E1BE3F}"/>
              </a:ext>
            </a:extLst>
          </p:cNvPr>
          <p:cNvSpPr>
            <a:spLocks noGrp="1"/>
          </p:cNvSpPr>
          <p:nvPr>
            <p:ph type="dt" sz="half" idx="10"/>
          </p:nvPr>
        </p:nvSpPr>
        <p:spPr/>
        <p:txBody>
          <a:bodyPr/>
          <a:lstStyle/>
          <a:p>
            <a:fld id="{EB0F3242-676E-4B51-A9EF-ADDB52C9777D}" type="datetimeFigureOut">
              <a:rPr lang="en-US" smtClean="0"/>
              <a:t>6/23/2021</a:t>
            </a:fld>
            <a:endParaRPr lang="en-US"/>
          </a:p>
        </p:txBody>
      </p:sp>
      <p:sp>
        <p:nvSpPr>
          <p:cNvPr id="5" name="Footer Placeholder 4">
            <a:extLst>
              <a:ext uri="{FF2B5EF4-FFF2-40B4-BE49-F238E27FC236}">
                <a16:creationId xmlns:a16="http://schemas.microsoft.com/office/drawing/2014/main" id="{8E851690-A023-4A57-858C-3194ADB37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E329A-6D3B-4221-8268-9CACDC8E3C49}"/>
              </a:ext>
            </a:extLst>
          </p:cNvPr>
          <p:cNvSpPr>
            <a:spLocks noGrp="1"/>
          </p:cNvSpPr>
          <p:nvPr>
            <p:ph type="sldNum" sz="quarter" idx="12"/>
          </p:nvPr>
        </p:nvSpPr>
        <p:spPr/>
        <p:txBody>
          <a:bodyPr/>
          <a:lstStyle/>
          <a:p>
            <a:fld id="{EA39908F-3AE1-4413-9098-8DDDA84D6BC8}" type="slidenum">
              <a:rPr lang="en-US" smtClean="0"/>
              <a:t>‹#›</a:t>
            </a:fld>
            <a:endParaRPr lang="en-US"/>
          </a:p>
        </p:txBody>
      </p:sp>
      <p:pic>
        <p:nvPicPr>
          <p:cNvPr id="8" name="Picture 7" descr="A picture containing text, clock&#10;&#10;Description automatically generated">
            <a:extLst>
              <a:ext uri="{FF2B5EF4-FFF2-40B4-BE49-F238E27FC236}">
                <a16:creationId xmlns:a16="http://schemas.microsoft.com/office/drawing/2014/main" id="{202AEB00-6A6D-42DF-9CA1-093EA8344348}"/>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28366" y="6231713"/>
            <a:ext cx="1736638" cy="578880"/>
          </a:xfrm>
          <a:prstGeom prst="rect">
            <a:avLst/>
          </a:prstGeom>
        </p:spPr>
      </p:pic>
    </p:spTree>
    <p:extLst>
      <p:ext uri="{BB962C8B-B14F-4D97-AF65-F5344CB8AC3E}">
        <p14:creationId xmlns:p14="http://schemas.microsoft.com/office/powerpoint/2010/main" val="14032019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FD79-E213-47A5-B492-B9DF875668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E33404-445B-419E-8BD8-FAAEBC4CE5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929885-2D62-4F53-B861-6878F05E19AE}"/>
              </a:ext>
            </a:extLst>
          </p:cNvPr>
          <p:cNvSpPr>
            <a:spLocks noGrp="1"/>
          </p:cNvSpPr>
          <p:nvPr>
            <p:ph type="dt" sz="half" idx="10"/>
          </p:nvPr>
        </p:nvSpPr>
        <p:spPr/>
        <p:txBody>
          <a:bodyPr/>
          <a:lstStyle/>
          <a:p>
            <a:fld id="{EB0F3242-676E-4B51-A9EF-ADDB52C9777D}" type="datetimeFigureOut">
              <a:rPr lang="en-US" smtClean="0"/>
              <a:t>6/23/2021</a:t>
            </a:fld>
            <a:endParaRPr lang="en-US"/>
          </a:p>
        </p:txBody>
      </p:sp>
      <p:sp>
        <p:nvSpPr>
          <p:cNvPr id="5" name="Footer Placeholder 4">
            <a:extLst>
              <a:ext uri="{FF2B5EF4-FFF2-40B4-BE49-F238E27FC236}">
                <a16:creationId xmlns:a16="http://schemas.microsoft.com/office/drawing/2014/main" id="{72AA7DE9-5643-425D-9DD8-22A556B59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D3357-1010-4A11-BFE5-521BE694EA96}"/>
              </a:ext>
            </a:extLst>
          </p:cNvPr>
          <p:cNvSpPr>
            <a:spLocks noGrp="1"/>
          </p:cNvSpPr>
          <p:nvPr>
            <p:ph type="sldNum" sz="quarter" idx="12"/>
          </p:nvPr>
        </p:nvSpPr>
        <p:spPr/>
        <p:txBody>
          <a:bodyPr/>
          <a:lstStyle/>
          <a:p>
            <a:fld id="{EA39908F-3AE1-4413-9098-8DDDA84D6BC8}" type="slidenum">
              <a:rPr lang="en-US" smtClean="0"/>
              <a:t>‹#›</a:t>
            </a:fld>
            <a:endParaRPr lang="en-US"/>
          </a:p>
        </p:txBody>
      </p:sp>
    </p:spTree>
    <p:extLst>
      <p:ext uri="{BB962C8B-B14F-4D97-AF65-F5344CB8AC3E}">
        <p14:creationId xmlns:p14="http://schemas.microsoft.com/office/powerpoint/2010/main" val="22482924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BCE0-30B0-4C3E-96AB-8B95B6C46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EE03BB-F3FB-4B48-8F7F-9F528F3EDC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EE7F63-4B54-462A-87BB-B2A109A898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5F8B1F-EE4A-4BDA-B15B-99E93BE51263}"/>
              </a:ext>
            </a:extLst>
          </p:cNvPr>
          <p:cNvSpPr>
            <a:spLocks noGrp="1"/>
          </p:cNvSpPr>
          <p:nvPr>
            <p:ph type="dt" sz="half" idx="10"/>
          </p:nvPr>
        </p:nvSpPr>
        <p:spPr/>
        <p:txBody>
          <a:bodyPr/>
          <a:lstStyle/>
          <a:p>
            <a:fld id="{EB0F3242-676E-4B51-A9EF-ADDB52C9777D}" type="datetimeFigureOut">
              <a:rPr lang="en-US" smtClean="0"/>
              <a:t>6/23/2021</a:t>
            </a:fld>
            <a:endParaRPr lang="en-US"/>
          </a:p>
        </p:txBody>
      </p:sp>
      <p:sp>
        <p:nvSpPr>
          <p:cNvPr id="6" name="Footer Placeholder 5">
            <a:extLst>
              <a:ext uri="{FF2B5EF4-FFF2-40B4-BE49-F238E27FC236}">
                <a16:creationId xmlns:a16="http://schemas.microsoft.com/office/drawing/2014/main" id="{D44ADCBA-4EEB-4C45-AAF2-8CA168100B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2B253-787C-435D-8CE4-5283FEB0FC0D}"/>
              </a:ext>
            </a:extLst>
          </p:cNvPr>
          <p:cNvSpPr>
            <a:spLocks noGrp="1"/>
          </p:cNvSpPr>
          <p:nvPr>
            <p:ph type="sldNum" sz="quarter" idx="12"/>
          </p:nvPr>
        </p:nvSpPr>
        <p:spPr/>
        <p:txBody>
          <a:bodyPr/>
          <a:lstStyle/>
          <a:p>
            <a:fld id="{EA39908F-3AE1-4413-9098-8DDDA84D6BC8}" type="slidenum">
              <a:rPr lang="en-US" smtClean="0"/>
              <a:t>‹#›</a:t>
            </a:fld>
            <a:endParaRPr lang="en-US"/>
          </a:p>
        </p:txBody>
      </p:sp>
    </p:spTree>
    <p:extLst>
      <p:ext uri="{BB962C8B-B14F-4D97-AF65-F5344CB8AC3E}">
        <p14:creationId xmlns:p14="http://schemas.microsoft.com/office/powerpoint/2010/main" val="6598416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3320-8782-4CA9-B4DA-10FB56182D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507BB-3536-416C-92EE-29AB833786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6EC3F9-AB85-4BB4-AC80-1B8670870F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03B78B-5FF8-4A50-A73F-70CDD0F88F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28875E-3F7D-4670-8FF1-49F1395885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D80842-01CE-45BF-8A04-BFDB8C2C6738}"/>
              </a:ext>
            </a:extLst>
          </p:cNvPr>
          <p:cNvSpPr>
            <a:spLocks noGrp="1"/>
          </p:cNvSpPr>
          <p:nvPr>
            <p:ph type="dt" sz="half" idx="10"/>
          </p:nvPr>
        </p:nvSpPr>
        <p:spPr/>
        <p:txBody>
          <a:bodyPr/>
          <a:lstStyle/>
          <a:p>
            <a:fld id="{EB0F3242-676E-4B51-A9EF-ADDB52C9777D}" type="datetimeFigureOut">
              <a:rPr lang="en-US" smtClean="0"/>
              <a:t>6/23/2021</a:t>
            </a:fld>
            <a:endParaRPr lang="en-US"/>
          </a:p>
        </p:txBody>
      </p:sp>
      <p:sp>
        <p:nvSpPr>
          <p:cNvPr id="8" name="Footer Placeholder 7">
            <a:extLst>
              <a:ext uri="{FF2B5EF4-FFF2-40B4-BE49-F238E27FC236}">
                <a16:creationId xmlns:a16="http://schemas.microsoft.com/office/drawing/2014/main" id="{0209F902-E80D-4395-B516-9F65F3A41A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AFFE19-CE5D-4A67-8241-632BF516F0B9}"/>
              </a:ext>
            </a:extLst>
          </p:cNvPr>
          <p:cNvSpPr>
            <a:spLocks noGrp="1"/>
          </p:cNvSpPr>
          <p:nvPr>
            <p:ph type="sldNum" sz="quarter" idx="12"/>
          </p:nvPr>
        </p:nvSpPr>
        <p:spPr/>
        <p:txBody>
          <a:bodyPr/>
          <a:lstStyle/>
          <a:p>
            <a:fld id="{EA39908F-3AE1-4413-9098-8DDDA84D6BC8}" type="slidenum">
              <a:rPr lang="en-US" smtClean="0"/>
              <a:t>‹#›</a:t>
            </a:fld>
            <a:endParaRPr lang="en-US"/>
          </a:p>
        </p:txBody>
      </p:sp>
    </p:spTree>
    <p:extLst>
      <p:ext uri="{BB962C8B-B14F-4D97-AF65-F5344CB8AC3E}">
        <p14:creationId xmlns:p14="http://schemas.microsoft.com/office/powerpoint/2010/main" val="33219175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D68EC-B1F1-4471-ACF8-D1D43E6FE4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A887E8-1B14-4FF7-9664-EDA0E2D8E5E2}"/>
              </a:ext>
            </a:extLst>
          </p:cNvPr>
          <p:cNvSpPr>
            <a:spLocks noGrp="1"/>
          </p:cNvSpPr>
          <p:nvPr>
            <p:ph type="dt" sz="half" idx="10"/>
          </p:nvPr>
        </p:nvSpPr>
        <p:spPr/>
        <p:txBody>
          <a:bodyPr/>
          <a:lstStyle/>
          <a:p>
            <a:fld id="{EB0F3242-676E-4B51-A9EF-ADDB52C9777D}" type="datetimeFigureOut">
              <a:rPr lang="en-US" smtClean="0"/>
              <a:t>6/23/2021</a:t>
            </a:fld>
            <a:endParaRPr lang="en-US"/>
          </a:p>
        </p:txBody>
      </p:sp>
      <p:sp>
        <p:nvSpPr>
          <p:cNvPr id="4" name="Footer Placeholder 3">
            <a:extLst>
              <a:ext uri="{FF2B5EF4-FFF2-40B4-BE49-F238E27FC236}">
                <a16:creationId xmlns:a16="http://schemas.microsoft.com/office/drawing/2014/main" id="{29BFEF9B-96F4-498C-9C01-5DDCBD9652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D33A71-7749-401B-BFA5-855975E94663}"/>
              </a:ext>
            </a:extLst>
          </p:cNvPr>
          <p:cNvSpPr>
            <a:spLocks noGrp="1"/>
          </p:cNvSpPr>
          <p:nvPr>
            <p:ph type="sldNum" sz="quarter" idx="12"/>
          </p:nvPr>
        </p:nvSpPr>
        <p:spPr/>
        <p:txBody>
          <a:bodyPr/>
          <a:lstStyle/>
          <a:p>
            <a:fld id="{EA39908F-3AE1-4413-9098-8DDDA84D6BC8}" type="slidenum">
              <a:rPr lang="en-US" smtClean="0"/>
              <a:t>‹#›</a:t>
            </a:fld>
            <a:endParaRPr lang="en-US"/>
          </a:p>
        </p:txBody>
      </p:sp>
    </p:spTree>
    <p:extLst>
      <p:ext uri="{BB962C8B-B14F-4D97-AF65-F5344CB8AC3E}">
        <p14:creationId xmlns:p14="http://schemas.microsoft.com/office/powerpoint/2010/main" val="1950495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3892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82E26F-20E7-4389-9A71-D63DD4D43415}"/>
              </a:ext>
            </a:extLst>
          </p:cNvPr>
          <p:cNvSpPr>
            <a:spLocks noGrp="1"/>
          </p:cNvSpPr>
          <p:nvPr>
            <p:ph type="dt" sz="half" idx="10"/>
          </p:nvPr>
        </p:nvSpPr>
        <p:spPr/>
        <p:txBody>
          <a:bodyPr/>
          <a:lstStyle/>
          <a:p>
            <a:fld id="{EB0F3242-676E-4B51-A9EF-ADDB52C9777D}" type="datetimeFigureOut">
              <a:rPr lang="en-US" smtClean="0"/>
              <a:t>6/23/2021</a:t>
            </a:fld>
            <a:endParaRPr lang="en-US"/>
          </a:p>
        </p:txBody>
      </p:sp>
      <p:sp>
        <p:nvSpPr>
          <p:cNvPr id="3" name="Footer Placeholder 2">
            <a:extLst>
              <a:ext uri="{FF2B5EF4-FFF2-40B4-BE49-F238E27FC236}">
                <a16:creationId xmlns:a16="http://schemas.microsoft.com/office/drawing/2014/main" id="{603172BF-0F39-42FB-B6E1-62EDA11889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E2F87C-61DB-45B2-A8FE-2BFF29CF12AE}"/>
              </a:ext>
            </a:extLst>
          </p:cNvPr>
          <p:cNvSpPr>
            <a:spLocks noGrp="1"/>
          </p:cNvSpPr>
          <p:nvPr>
            <p:ph type="sldNum" sz="quarter" idx="12"/>
          </p:nvPr>
        </p:nvSpPr>
        <p:spPr/>
        <p:txBody>
          <a:bodyPr/>
          <a:lstStyle/>
          <a:p>
            <a:fld id="{EA39908F-3AE1-4413-9098-8DDDA84D6BC8}" type="slidenum">
              <a:rPr lang="en-US" smtClean="0"/>
              <a:t>‹#›</a:t>
            </a:fld>
            <a:endParaRPr lang="en-US"/>
          </a:p>
        </p:txBody>
      </p:sp>
    </p:spTree>
    <p:extLst>
      <p:ext uri="{BB962C8B-B14F-4D97-AF65-F5344CB8AC3E}">
        <p14:creationId xmlns:p14="http://schemas.microsoft.com/office/powerpoint/2010/main" val="20917879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74336-82CB-423D-94D2-6305932024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932C06-473D-438F-A56A-1EC9E90ACE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45A9DB-7327-427B-85AF-EFDDF8E263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6ED504-EAC1-4523-981A-8E881A6A8AD6}"/>
              </a:ext>
            </a:extLst>
          </p:cNvPr>
          <p:cNvSpPr>
            <a:spLocks noGrp="1"/>
          </p:cNvSpPr>
          <p:nvPr>
            <p:ph type="dt" sz="half" idx="10"/>
          </p:nvPr>
        </p:nvSpPr>
        <p:spPr/>
        <p:txBody>
          <a:bodyPr/>
          <a:lstStyle/>
          <a:p>
            <a:fld id="{EB0F3242-676E-4B51-A9EF-ADDB52C9777D}" type="datetimeFigureOut">
              <a:rPr lang="en-US" smtClean="0"/>
              <a:t>6/23/2021</a:t>
            </a:fld>
            <a:endParaRPr lang="en-US"/>
          </a:p>
        </p:txBody>
      </p:sp>
      <p:sp>
        <p:nvSpPr>
          <p:cNvPr id="6" name="Footer Placeholder 5">
            <a:extLst>
              <a:ext uri="{FF2B5EF4-FFF2-40B4-BE49-F238E27FC236}">
                <a16:creationId xmlns:a16="http://schemas.microsoft.com/office/drawing/2014/main" id="{41542E22-384E-42AE-90A2-3CCAD3B1BB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3FC897-2B04-4D61-8D83-67A9877FBC3F}"/>
              </a:ext>
            </a:extLst>
          </p:cNvPr>
          <p:cNvSpPr>
            <a:spLocks noGrp="1"/>
          </p:cNvSpPr>
          <p:nvPr>
            <p:ph type="sldNum" sz="quarter" idx="12"/>
          </p:nvPr>
        </p:nvSpPr>
        <p:spPr/>
        <p:txBody>
          <a:bodyPr/>
          <a:lstStyle/>
          <a:p>
            <a:fld id="{EA39908F-3AE1-4413-9098-8DDDA84D6BC8}" type="slidenum">
              <a:rPr lang="en-US" smtClean="0"/>
              <a:t>‹#›</a:t>
            </a:fld>
            <a:endParaRPr lang="en-US"/>
          </a:p>
        </p:txBody>
      </p:sp>
    </p:spTree>
    <p:extLst>
      <p:ext uri="{BB962C8B-B14F-4D97-AF65-F5344CB8AC3E}">
        <p14:creationId xmlns:p14="http://schemas.microsoft.com/office/powerpoint/2010/main" val="13091682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5D64A-7613-48C5-B0E1-359E3AC320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7C6A37-3076-47D4-9ECA-04D33C7276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F42B25-E55C-4860-A63C-C3FE6AF053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9AFF33-7E66-48B1-B5A2-61F841D98CE6}"/>
              </a:ext>
            </a:extLst>
          </p:cNvPr>
          <p:cNvSpPr>
            <a:spLocks noGrp="1"/>
          </p:cNvSpPr>
          <p:nvPr>
            <p:ph type="dt" sz="half" idx="10"/>
          </p:nvPr>
        </p:nvSpPr>
        <p:spPr/>
        <p:txBody>
          <a:bodyPr/>
          <a:lstStyle/>
          <a:p>
            <a:fld id="{EB0F3242-676E-4B51-A9EF-ADDB52C9777D}" type="datetimeFigureOut">
              <a:rPr lang="en-US" smtClean="0"/>
              <a:t>6/23/2021</a:t>
            </a:fld>
            <a:endParaRPr lang="en-US"/>
          </a:p>
        </p:txBody>
      </p:sp>
      <p:sp>
        <p:nvSpPr>
          <p:cNvPr id="6" name="Footer Placeholder 5">
            <a:extLst>
              <a:ext uri="{FF2B5EF4-FFF2-40B4-BE49-F238E27FC236}">
                <a16:creationId xmlns:a16="http://schemas.microsoft.com/office/drawing/2014/main" id="{EA5FD247-7BDF-4E96-8BC5-9127A3F091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34CD44-61D5-4FC0-904F-B1204816A291}"/>
              </a:ext>
            </a:extLst>
          </p:cNvPr>
          <p:cNvSpPr>
            <a:spLocks noGrp="1"/>
          </p:cNvSpPr>
          <p:nvPr>
            <p:ph type="sldNum" sz="quarter" idx="12"/>
          </p:nvPr>
        </p:nvSpPr>
        <p:spPr/>
        <p:txBody>
          <a:bodyPr/>
          <a:lstStyle/>
          <a:p>
            <a:fld id="{EA39908F-3AE1-4413-9098-8DDDA84D6BC8}" type="slidenum">
              <a:rPr lang="en-US" smtClean="0"/>
              <a:t>‹#›</a:t>
            </a:fld>
            <a:endParaRPr lang="en-US"/>
          </a:p>
        </p:txBody>
      </p:sp>
    </p:spTree>
    <p:extLst>
      <p:ext uri="{BB962C8B-B14F-4D97-AF65-F5344CB8AC3E}">
        <p14:creationId xmlns:p14="http://schemas.microsoft.com/office/powerpoint/2010/main" val="23833307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7AA1B-0EC1-4CA5-AAFA-EA2A6FF9CD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B0DB73-5B74-4726-BB97-FA7B284B48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09CCD5-B68C-4B03-9DB3-D683CFFD27D4}"/>
              </a:ext>
            </a:extLst>
          </p:cNvPr>
          <p:cNvSpPr>
            <a:spLocks noGrp="1"/>
          </p:cNvSpPr>
          <p:nvPr>
            <p:ph type="dt" sz="half" idx="10"/>
          </p:nvPr>
        </p:nvSpPr>
        <p:spPr/>
        <p:txBody>
          <a:bodyPr/>
          <a:lstStyle/>
          <a:p>
            <a:fld id="{EB0F3242-676E-4B51-A9EF-ADDB52C9777D}" type="datetimeFigureOut">
              <a:rPr lang="en-US" smtClean="0"/>
              <a:t>6/23/2021</a:t>
            </a:fld>
            <a:endParaRPr lang="en-US"/>
          </a:p>
        </p:txBody>
      </p:sp>
      <p:sp>
        <p:nvSpPr>
          <p:cNvPr id="5" name="Footer Placeholder 4">
            <a:extLst>
              <a:ext uri="{FF2B5EF4-FFF2-40B4-BE49-F238E27FC236}">
                <a16:creationId xmlns:a16="http://schemas.microsoft.com/office/drawing/2014/main" id="{86D16707-F3A4-45EC-BB2F-7D1526D7DD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C6875-310F-4951-818F-DA58501B290A}"/>
              </a:ext>
            </a:extLst>
          </p:cNvPr>
          <p:cNvSpPr>
            <a:spLocks noGrp="1"/>
          </p:cNvSpPr>
          <p:nvPr>
            <p:ph type="sldNum" sz="quarter" idx="12"/>
          </p:nvPr>
        </p:nvSpPr>
        <p:spPr/>
        <p:txBody>
          <a:bodyPr/>
          <a:lstStyle/>
          <a:p>
            <a:fld id="{EA39908F-3AE1-4413-9098-8DDDA84D6BC8}" type="slidenum">
              <a:rPr lang="en-US" smtClean="0"/>
              <a:t>‹#›</a:t>
            </a:fld>
            <a:endParaRPr lang="en-US"/>
          </a:p>
        </p:txBody>
      </p:sp>
    </p:spTree>
    <p:extLst>
      <p:ext uri="{BB962C8B-B14F-4D97-AF65-F5344CB8AC3E}">
        <p14:creationId xmlns:p14="http://schemas.microsoft.com/office/powerpoint/2010/main" val="23604593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620D20-226C-4363-8095-4E56C54876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4638B5-DF7C-46EA-ACA4-BE0DB6BD35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DC8F68-BAC0-4F2C-A689-E89FB40C98DD}"/>
              </a:ext>
            </a:extLst>
          </p:cNvPr>
          <p:cNvSpPr>
            <a:spLocks noGrp="1"/>
          </p:cNvSpPr>
          <p:nvPr>
            <p:ph type="dt" sz="half" idx="10"/>
          </p:nvPr>
        </p:nvSpPr>
        <p:spPr/>
        <p:txBody>
          <a:bodyPr/>
          <a:lstStyle/>
          <a:p>
            <a:fld id="{EB0F3242-676E-4B51-A9EF-ADDB52C9777D}" type="datetimeFigureOut">
              <a:rPr lang="en-US" smtClean="0"/>
              <a:t>6/23/2021</a:t>
            </a:fld>
            <a:endParaRPr lang="en-US"/>
          </a:p>
        </p:txBody>
      </p:sp>
      <p:sp>
        <p:nvSpPr>
          <p:cNvPr id="5" name="Footer Placeholder 4">
            <a:extLst>
              <a:ext uri="{FF2B5EF4-FFF2-40B4-BE49-F238E27FC236}">
                <a16:creationId xmlns:a16="http://schemas.microsoft.com/office/drawing/2014/main" id="{FC8B3187-8B18-458B-82EA-C23E24449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A2FE38-3D34-4BE1-A25E-E6E43A7C7F85}"/>
              </a:ext>
            </a:extLst>
          </p:cNvPr>
          <p:cNvSpPr>
            <a:spLocks noGrp="1"/>
          </p:cNvSpPr>
          <p:nvPr>
            <p:ph type="sldNum" sz="quarter" idx="12"/>
          </p:nvPr>
        </p:nvSpPr>
        <p:spPr/>
        <p:txBody>
          <a:bodyPr/>
          <a:lstStyle/>
          <a:p>
            <a:fld id="{EA39908F-3AE1-4413-9098-8DDDA84D6BC8}" type="slidenum">
              <a:rPr lang="en-US" smtClean="0"/>
              <a:t>‹#›</a:t>
            </a:fld>
            <a:endParaRPr lang="en-US"/>
          </a:p>
        </p:txBody>
      </p:sp>
    </p:spTree>
    <p:extLst>
      <p:ext uri="{BB962C8B-B14F-4D97-AF65-F5344CB8AC3E}">
        <p14:creationId xmlns:p14="http://schemas.microsoft.com/office/powerpoint/2010/main" val="18135069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ig-puzzle3"/>
          <p:cNvPicPr>
            <a:picLocks noChangeAspect="1" noChangeArrowheads="1"/>
          </p:cNvPicPr>
          <p:nvPr userDrawn="1"/>
        </p:nvPicPr>
        <p:blipFill>
          <a:blip r:embed="rId2">
            <a:extLst>
              <a:ext uri="{28A0092B-C50C-407E-A947-70E740481C1C}">
                <a14:useLocalDpi xmlns:a14="http://schemas.microsoft.com/office/drawing/2010/main" val="0"/>
              </a:ext>
            </a:extLst>
          </a:blip>
          <a:srcRect r="1144"/>
          <a:stretch>
            <a:fillRect/>
          </a:stretch>
        </p:blipFill>
        <p:spPr bwMode="auto">
          <a:xfrm>
            <a:off x="19052" y="-9525"/>
            <a:ext cx="12211049"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8152" name="Rectangle 8"/>
          <p:cNvSpPr>
            <a:spLocks noGrp="1" noChangeArrowheads="1"/>
          </p:cNvSpPr>
          <p:nvPr>
            <p:ph type="ctrTitle" sz="quarter"/>
          </p:nvPr>
        </p:nvSpPr>
        <p:spPr>
          <a:xfrm>
            <a:off x="914400" y="2130426"/>
            <a:ext cx="10363200" cy="733425"/>
          </a:xfrm>
        </p:spPr>
        <p:txBody>
          <a:bodyPr/>
          <a:lstStyle>
            <a:lvl1pPr>
              <a:defRPr sz="3600" baseline="-10000"/>
            </a:lvl1pPr>
          </a:lstStyle>
          <a:p>
            <a:pPr lvl="0"/>
            <a:r>
              <a:rPr lang="en-US" noProof="0"/>
              <a:t>Click to edit Master title style</a:t>
            </a:r>
          </a:p>
        </p:txBody>
      </p:sp>
      <p:sp>
        <p:nvSpPr>
          <p:cNvPr id="518153" name="Rectangle 9"/>
          <p:cNvSpPr>
            <a:spLocks noGrp="1" noChangeArrowheads="1"/>
          </p:cNvSpPr>
          <p:nvPr>
            <p:ph type="subTitle" idx="1"/>
          </p:nvPr>
        </p:nvSpPr>
        <p:spPr>
          <a:xfrm>
            <a:off x="1828800" y="3632200"/>
            <a:ext cx="8534400" cy="762000"/>
          </a:xfrm>
        </p:spPr>
        <p:txBody>
          <a:bodyPr/>
          <a:lstStyle>
            <a:lvl1pPr marL="0" indent="0">
              <a:buFontTx/>
              <a:buNone/>
              <a:defRPr/>
            </a:lvl1pPr>
          </a:lstStyle>
          <a:p>
            <a:pPr lvl="0"/>
            <a:r>
              <a:rPr lang="en-US" noProof="0"/>
              <a:t>Click to edit Master subtitle style</a:t>
            </a:r>
          </a:p>
        </p:txBody>
      </p:sp>
      <p:pic>
        <p:nvPicPr>
          <p:cNvPr id="2" name="Picture 1"/>
          <p:cNvPicPr>
            <a:picLocks noChangeAspect="1"/>
          </p:cNvPicPr>
          <p:nvPr userDrawn="1"/>
        </p:nvPicPr>
        <p:blipFill>
          <a:blip r:embed="rId3">
            <a:alphaModFix amt="20000"/>
          </a:blip>
          <a:stretch>
            <a:fillRect/>
          </a:stretch>
        </p:blipFill>
        <p:spPr>
          <a:xfrm>
            <a:off x="249216" y="5860422"/>
            <a:ext cx="2536512" cy="810675"/>
          </a:xfrm>
          <a:prstGeom prst="rect">
            <a:avLst/>
          </a:prstGeom>
        </p:spPr>
      </p:pic>
    </p:spTree>
    <p:extLst>
      <p:ext uri="{BB962C8B-B14F-4D97-AF65-F5344CB8AC3E}">
        <p14:creationId xmlns:p14="http://schemas.microsoft.com/office/powerpoint/2010/main" val="30295152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31304B7F-CDB0-B041-AA03-051CEF02D8C5}" type="slidenum">
              <a:rPr lang="en-US">
                <a:solidFill>
                  <a:srgbClr val="000000"/>
                </a:solidFill>
              </a:rPr>
              <a:pPr>
                <a:defRPr/>
              </a:pPr>
              <a:t>‹#›</a:t>
            </a:fld>
            <a:endParaRPr lang="en-US">
              <a:solidFill>
                <a:srgbClr val="000000"/>
              </a:solidFill>
            </a:endParaRPr>
          </a:p>
        </p:txBody>
      </p:sp>
      <p:pic>
        <p:nvPicPr>
          <p:cNvPr id="5" name="Picture 4" descr="A picture containing text, clock&#10;&#10;Description automatically generated">
            <a:extLst>
              <a:ext uri="{FF2B5EF4-FFF2-40B4-BE49-F238E27FC236}">
                <a16:creationId xmlns:a16="http://schemas.microsoft.com/office/drawing/2014/main" id="{FB8D98C6-498D-4DA4-BB6F-920FFC53E27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28366" y="6231713"/>
            <a:ext cx="1736638" cy="578880"/>
          </a:xfrm>
          <a:prstGeom prst="rect">
            <a:avLst/>
          </a:prstGeom>
        </p:spPr>
      </p:pic>
    </p:spTree>
    <p:extLst>
      <p:ext uri="{BB962C8B-B14F-4D97-AF65-F5344CB8AC3E}">
        <p14:creationId xmlns:p14="http://schemas.microsoft.com/office/powerpoint/2010/main" val="26939814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fld id="{8F68D814-CBEB-9141-AB2B-DFE782A9E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47842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574801"/>
            <a:ext cx="508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74801"/>
            <a:ext cx="508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F869A5C4-D218-B446-B728-0231CDCDB4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37343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86A40F49-6120-7644-A1F5-BA13E62F57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6066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9112-9FA5-44A4-A05C-3595734501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5693F6-E79D-4E74-9582-26F1B64B8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117E46-BA2D-447B-A9D2-046A7D877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039899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fld id="{2CDBDDC2-E9E7-804C-81E7-2418F71094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7119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fld id="{C879C99F-E751-A54C-9D1F-17F49DC619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38439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1F7B2385-B171-F54D-800B-E11A29D4A1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78606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E521C340-B551-8B47-AAF7-83E959DD58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97984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564FA4D9-65AF-E040-844D-E5BB789114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90612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93152" y="228601"/>
            <a:ext cx="2595033"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03818" y="228601"/>
            <a:ext cx="7586133"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BF10EF14-F5C8-2F48-84BB-8216A38B3A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38758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03818" y="228601"/>
            <a:ext cx="10384367" cy="1058863"/>
          </a:xfrm>
        </p:spPr>
        <p:txBody>
          <a:bodyPr/>
          <a:lstStyle/>
          <a:p>
            <a:r>
              <a:rPr lang="en-US"/>
              <a:t>Click to edit Master title style</a:t>
            </a:r>
          </a:p>
        </p:txBody>
      </p:sp>
      <p:sp>
        <p:nvSpPr>
          <p:cNvPr id="3" name="ClipArt Placeholder 2"/>
          <p:cNvSpPr>
            <a:spLocks noGrp="1"/>
          </p:cNvSpPr>
          <p:nvPr>
            <p:ph type="clipArt" sz="half" idx="1"/>
          </p:nvPr>
        </p:nvSpPr>
        <p:spPr>
          <a:xfrm>
            <a:off x="914400" y="1574801"/>
            <a:ext cx="5080000" cy="4733925"/>
          </a:xfrm>
        </p:spPr>
        <p:txBody>
          <a:bodyPr/>
          <a:lstStyle/>
          <a:p>
            <a:pPr lvl="0"/>
            <a:r>
              <a:rPr lang="en-US" noProof="0"/>
              <a:t>Click icon to add online image</a:t>
            </a:r>
          </a:p>
        </p:txBody>
      </p:sp>
      <p:sp>
        <p:nvSpPr>
          <p:cNvPr id="4" name="Text Placeholder 3"/>
          <p:cNvSpPr>
            <a:spLocks noGrp="1"/>
          </p:cNvSpPr>
          <p:nvPr>
            <p:ph type="body" sz="half" idx="2"/>
          </p:nvPr>
        </p:nvSpPr>
        <p:spPr>
          <a:xfrm>
            <a:off x="6197600" y="1574801"/>
            <a:ext cx="5080000" cy="473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06BA30A2-DB4E-B64C-BCBD-521C7F773B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677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908151-455B-4F13-A148-FEAC8DC4292E}"/>
              </a:ext>
            </a:extLst>
          </p:cNvPr>
          <p:cNvSpPr>
            <a:spLocks noGrp="1"/>
          </p:cNvSpPr>
          <p:nvPr>
            <p:ph type="title"/>
          </p:nvPr>
        </p:nvSpPr>
        <p:spPr>
          <a:xfrm>
            <a:off x="335280" y="318575"/>
            <a:ext cx="1152144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B1F08F-E363-4918-A2E2-D2B90AF956EB}"/>
              </a:ext>
            </a:extLst>
          </p:cNvPr>
          <p:cNvSpPr>
            <a:spLocks noGrp="1"/>
          </p:cNvSpPr>
          <p:nvPr>
            <p:ph type="body" idx="1"/>
          </p:nvPr>
        </p:nvSpPr>
        <p:spPr>
          <a:xfrm>
            <a:off x="335280" y="1779075"/>
            <a:ext cx="1152144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95954E5-0778-447A-8CF7-3EF0984AEA15}"/>
              </a:ext>
            </a:extLst>
          </p:cNvPr>
          <p:cNvSpPr txBox="1">
            <a:spLocks noChangeArrowheads="1"/>
          </p:cNvSpPr>
          <p:nvPr userDrawn="1"/>
        </p:nvSpPr>
        <p:spPr bwMode="auto">
          <a:xfrm>
            <a:off x="11457047" y="6170613"/>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ct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F971045-2E82-4F6F-9182-ECD21162A80D}" type="slidenum">
              <a:rPr lang="en-US" smtClean="0"/>
              <a:pPr>
                <a:defRPr/>
              </a:pPr>
              <a:t>‹#›</a:t>
            </a:fld>
            <a:endParaRPr lang="en-US"/>
          </a:p>
        </p:txBody>
      </p:sp>
      <p:pic>
        <p:nvPicPr>
          <p:cNvPr id="8" name="Picture 5">
            <a:extLst>
              <a:ext uri="{FF2B5EF4-FFF2-40B4-BE49-F238E27FC236}">
                <a16:creationId xmlns:a16="http://schemas.microsoft.com/office/drawing/2014/main" id="{FA860827-9B35-4ED0-94C9-80B7B7E6794E}"/>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580747" y="6281738"/>
            <a:ext cx="13525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9814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b="1" kern="1200">
          <a:solidFill>
            <a:srgbClr val="0070C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3818" y="228601"/>
            <a:ext cx="10384367"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Title: </a:t>
            </a:r>
          </a:p>
        </p:txBody>
      </p:sp>
      <p:sp>
        <p:nvSpPr>
          <p:cNvPr id="1027" name="Rectangle 3"/>
          <p:cNvSpPr>
            <a:spLocks noGrp="1" noChangeArrowheads="1"/>
          </p:cNvSpPr>
          <p:nvPr>
            <p:ph type="body" idx="1"/>
          </p:nvPr>
        </p:nvSpPr>
        <p:spPr bwMode="auto">
          <a:xfrm>
            <a:off x="914400" y="1574801"/>
            <a:ext cx="103632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7124" name="Rectangle 4"/>
          <p:cNvSpPr>
            <a:spLocks noGrp="1" noChangeArrowheads="1"/>
          </p:cNvSpPr>
          <p:nvPr>
            <p:ph type="ftr" sz="quarter" idx="3"/>
          </p:nvPr>
        </p:nvSpPr>
        <p:spPr bwMode="auto">
          <a:xfrm>
            <a:off x="11277600" y="6170613"/>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a:lvl1pPr>
          </a:lstStyle>
          <a:p>
            <a:pPr fontAlgn="base">
              <a:spcBef>
                <a:spcPct val="0"/>
              </a:spcBef>
              <a:spcAft>
                <a:spcPct val="0"/>
              </a:spcAft>
              <a:defRPr/>
            </a:pPr>
            <a:fld id="{3715CFFB-94DC-48FD-A162-5E09FC600A3B}" type="slidenum">
              <a:rPr lang="en-US">
                <a:solidFill>
                  <a:srgbClr val="000000"/>
                </a:solidFill>
                <a:cs typeface="Times New Roman" pitchFamily="18" charset="0"/>
              </a:rPr>
              <a:pPr fontAlgn="base">
                <a:spcBef>
                  <a:spcPct val="0"/>
                </a:spcBef>
                <a:spcAft>
                  <a:spcPct val="0"/>
                </a:spcAft>
                <a:defRPr/>
              </a:pPr>
              <a:t>‹#›</a:t>
            </a:fld>
            <a:endParaRPr lang="en-US">
              <a:solidFill>
                <a:srgbClr val="000000"/>
              </a:solidFill>
              <a:cs typeface="Times New Roman" pitchFamily="18" charset="0"/>
            </a:endParaRPr>
          </a:p>
        </p:txBody>
      </p:sp>
      <p:pic>
        <p:nvPicPr>
          <p:cNvPr id="1029" name="Picture 1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566400" y="6380164"/>
            <a:ext cx="1422400"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45706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sldNum="0" hdr="0" dt="0"/>
  <p:txStyles>
    <p:titleStyle>
      <a:lvl1pPr algn="l" rtl="0" eaLnBrk="0" fontAlgn="base" hangingPunct="0">
        <a:spcBef>
          <a:spcPct val="0"/>
        </a:spcBef>
        <a:spcAft>
          <a:spcPct val="0"/>
        </a:spcAft>
        <a:defRPr sz="2800">
          <a:solidFill>
            <a:srgbClr val="0085B4"/>
          </a:solidFill>
          <a:latin typeface="+mj-lt"/>
          <a:ea typeface="+mj-ea"/>
          <a:cs typeface="+mj-cs"/>
        </a:defRPr>
      </a:lvl1pPr>
      <a:lvl2pPr algn="l" rtl="0" eaLnBrk="0" fontAlgn="base" hangingPunct="0">
        <a:spcBef>
          <a:spcPct val="0"/>
        </a:spcBef>
        <a:spcAft>
          <a:spcPct val="0"/>
        </a:spcAft>
        <a:defRPr sz="2800">
          <a:solidFill>
            <a:srgbClr val="0085B4"/>
          </a:solidFill>
          <a:latin typeface="Calibri" pitchFamily="34" charset="0"/>
        </a:defRPr>
      </a:lvl2pPr>
      <a:lvl3pPr algn="l" rtl="0" eaLnBrk="0" fontAlgn="base" hangingPunct="0">
        <a:spcBef>
          <a:spcPct val="0"/>
        </a:spcBef>
        <a:spcAft>
          <a:spcPct val="0"/>
        </a:spcAft>
        <a:defRPr sz="2800">
          <a:solidFill>
            <a:srgbClr val="0085B4"/>
          </a:solidFill>
          <a:latin typeface="Calibri" pitchFamily="34" charset="0"/>
        </a:defRPr>
      </a:lvl3pPr>
      <a:lvl4pPr algn="l" rtl="0" eaLnBrk="0" fontAlgn="base" hangingPunct="0">
        <a:spcBef>
          <a:spcPct val="0"/>
        </a:spcBef>
        <a:spcAft>
          <a:spcPct val="0"/>
        </a:spcAft>
        <a:defRPr sz="2800">
          <a:solidFill>
            <a:srgbClr val="0085B4"/>
          </a:solidFill>
          <a:latin typeface="Calibri" pitchFamily="34" charset="0"/>
        </a:defRPr>
      </a:lvl4pPr>
      <a:lvl5pPr algn="l" rtl="0" eaLnBrk="0" fontAlgn="base" hangingPunct="0">
        <a:spcBef>
          <a:spcPct val="0"/>
        </a:spcBef>
        <a:spcAft>
          <a:spcPct val="0"/>
        </a:spcAft>
        <a:defRPr sz="2800">
          <a:solidFill>
            <a:srgbClr val="0085B4"/>
          </a:solidFill>
          <a:latin typeface="Calibri" pitchFamily="34" charset="0"/>
        </a:defRPr>
      </a:lvl5pPr>
      <a:lvl6pPr marL="457200" algn="l" rtl="0" fontAlgn="base">
        <a:spcBef>
          <a:spcPct val="0"/>
        </a:spcBef>
        <a:spcAft>
          <a:spcPct val="0"/>
        </a:spcAft>
        <a:defRPr sz="2800">
          <a:solidFill>
            <a:srgbClr val="0085B4"/>
          </a:solidFill>
          <a:latin typeface="Calibri" pitchFamily="34" charset="0"/>
        </a:defRPr>
      </a:lvl6pPr>
      <a:lvl7pPr marL="914400" algn="l" rtl="0" fontAlgn="base">
        <a:spcBef>
          <a:spcPct val="0"/>
        </a:spcBef>
        <a:spcAft>
          <a:spcPct val="0"/>
        </a:spcAft>
        <a:defRPr sz="2800">
          <a:solidFill>
            <a:srgbClr val="0085B4"/>
          </a:solidFill>
          <a:latin typeface="Calibri" pitchFamily="34" charset="0"/>
        </a:defRPr>
      </a:lvl7pPr>
      <a:lvl8pPr marL="1371600" algn="l" rtl="0" fontAlgn="base">
        <a:spcBef>
          <a:spcPct val="0"/>
        </a:spcBef>
        <a:spcAft>
          <a:spcPct val="0"/>
        </a:spcAft>
        <a:defRPr sz="2800">
          <a:solidFill>
            <a:srgbClr val="0085B4"/>
          </a:solidFill>
          <a:latin typeface="Calibri" pitchFamily="34" charset="0"/>
        </a:defRPr>
      </a:lvl8pPr>
      <a:lvl9pPr marL="1828800" algn="l" rtl="0" fontAlgn="base">
        <a:spcBef>
          <a:spcPct val="0"/>
        </a:spcBef>
        <a:spcAft>
          <a:spcPct val="0"/>
        </a:spcAft>
        <a:defRPr sz="2800">
          <a:solidFill>
            <a:srgbClr val="0085B4"/>
          </a:solidFill>
          <a:latin typeface="Calibri" pitchFamily="34"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Times New Roman" pitchFamily="18" charset="0"/>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Char char="•"/>
        <a:defRPr>
          <a:solidFill>
            <a:schemeClr val="tx1"/>
          </a:solidFill>
          <a:latin typeface="+mn-lt"/>
        </a:defRPr>
      </a:lvl3pPr>
      <a:lvl4pPr marL="1600200" indent="-228600" algn="l" rtl="0" eaLnBrk="0" fontAlgn="base" hangingPunct="0">
        <a:spcBef>
          <a:spcPct val="20000"/>
        </a:spcBef>
        <a:spcAft>
          <a:spcPct val="0"/>
        </a:spcAft>
        <a:buClr>
          <a:schemeClr val="tx2"/>
        </a:buClr>
        <a:buChar char="–"/>
        <a:defRPr sz="1600">
          <a:solidFill>
            <a:schemeClr val="tx1"/>
          </a:solidFill>
          <a:latin typeface="+mn-lt"/>
        </a:defRPr>
      </a:lvl4pPr>
      <a:lvl5pPr marL="2057400" indent="-228600" algn="l" rtl="0" eaLnBrk="0" fontAlgn="base" hangingPunct="0">
        <a:spcBef>
          <a:spcPct val="20000"/>
        </a:spcBef>
        <a:spcAft>
          <a:spcPct val="0"/>
        </a:spcAft>
        <a:buClr>
          <a:schemeClr val="tx2"/>
        </a:buClr>
        <a:buChar char="»"/>
        <a:defRPr sz="1600">
          <a:solidFill>
            <a:schemeClr val="tx1"/>
          </a:solidFill>
          <a:latin typeface="+mn-lt"/>
        </a:defRPr>
      </a:lvl5pPr>
      <a:lvl6pPr marL="2514600" indent="-228600" algn="l" rtl="0" fontAlgn="base">
        <a:spcBef>
          <a:spcPct val="20000"/>
        </a:spcBef>
        <a:spcAft>
          <a:spcPct val="0"/>
        </a:spcAft>
        <a:buClr>
          <a:schemeClr val="tx2"/>
        </a:buClr>
        <a:buChar char="»"/>
        <a:defRPr sz="1600">
          <a:solidFill>
            <a:schemeClr val="tx1"/>
          </a:solidFill>
          <a:latin typeface="+mn-lt"/>
        </a:defRPr>
      </a:lvl6pPr>
      <a:lvl7pPr marL="2971800" indent="-228600" algn="l" rtl="0" fontAlgn="base">
        <a:spcBef>
          <a:spcPct val="20000"/>
        </a:spcBef>
        <a:spcAft>
          <a:spcPct val="0"/>
        </a:spcAft>
        <a:buClr>
          <a:schemeClr val="tx2"/>
        </a:buClr>
        <a:buChar char="»"/>
        <a:defRPr sz="1600">
          <a:solidFill>
            <a:schemeClr val="tx1"/>
          </a:solidFill>
          <a:latin typeface="+mn-lt"/>
        </a:defRPr>
      </a:lvl7pPr>
      <a:lvl8pPr marL="3429000" indent="-228600" algn="l" rtl="0" fontAlgn="base">
        <a:spcBef>
          <a:spcPct val="20000"/>
        </a:spcBef>
        <a:spcAft>
          <a:spcPct val="0"/>
        </a:spcAft>
        <a:buClr>
          <a:schemeClr val="tx2"/>
        </a:buClr>
        <a:buChar char="»"/>
        <a:defRPr sz="1600">
          <a:solidFill>
            <a:schemeClr val="tx1"/>
          </a:solidFill>
          <a:latin typeface="+mn-lt"/>
        </a:defRPr>
      </a:lvl8pPr>
      <a:lvl9pPr marL="3886200" indent="-228600" algn="l" rtl="0" fontAlgn="base">
        <a:spcBef>
          <a:spcPct val="20000"/>
        </a:spcBef>
        <a:spcAft>
          <a:spcPct val="0"/>
        </a:spcAft>
        <a:buClr>
          <a:schemeClr val="tx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3818" y="228601"/>
            <a:ext cx="10384367" cy="10588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Title: </a:t>
            </a:r>
          </a:p>
        </p:txBody>
      </p:sp>
      <p:sp>
        <p:nvSpPr>
          <p:cNvPr id="1027" name="Rectangle 3"/>
          <p:cNvSpPr>
            <a:spLocks noGrp="1" noChangeArrowheads="1"/>
          </p:cNvSpPr>
          <p:nvPr>
            <p:ph type="body" idx="1"/>
          </p:nvPr>
        </p:nvSpPr>
        <p:spPr bwMode="auto">
          <a:xfrm>
            <a:off x="914400" y="1574801"/>
            <a:ext cx="10363200" cy="4733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7124" name="Rectangle 4"/>
          <p:cNvSpPr>
            <a:spLocks noGrp="1" noChangeArrowheads="1"/>
          </p:cNvSpPr>
          <p:nvPr>
            <p:ph type="ftr" sz="quarter" idx="3"/>
          </p:nvPr>
        </p:nvSpPr>
        <p:spPr bwMode="auto">
          <a:xfrm>
            <a:off x="11277600" y="6170613"/>
            <a:ext cx="9144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900" b="0" smtClean="0"/>
            </a:lvl1pPr>
          </a:lstStyle>
          <a:p>
            <a:pPr fontAlgn="base">
              <a:spcBef>
                <a:spcPct val="0"/>
              </a:spcBef>
              <a:spcAft>
                <a:spcPct val="0"/>
              </a:spcAft>
              <a:defRPr/>
            </a:pPr>
            <a:fld id="{BBD01946-6306-E640-A776-58F64D0DB367}" type="slidenum">
              <a:rPr lang="en-US">
                <a:solidFill>
                  <a:srgbClr val="000000"/>
                </a:solidFill>
                <a:ea typeface="MS PGothic" charset="0"/>
              </a:rPr>
              <a:pPr fontAlgn="base">
                <a:spcBef>
                  <a:spcPct val="0"/>
                </a:spcBef>
                <a:spcAft>
                  <a:spcPct val="0"/>
                </a:spcAft>
                <a:defRPr/>
              </a:pPr>
              <a:t>‹#›</a:t>
            </a:fld>
            <a:endParaRPr lang="en-US">
              <a:solidFill>
                <a:srgbClr val="000000"/>
              </a:solidFill>
              <a:ea typeface="MS PGothic" charset="0"/>
            </a:endParaRPr>
          </a:p>
        </p:txBody>
      </p:sp>
      <p:pic>
        <p:nvPicPr>
          <p:cNvPr id="6" name="Picture 5"/>
          <p:cNvPicPr>
            <a:picLocks noChangeAspect="1"/>
          </p:cNvPicPr>
          <p:nvPr/>
        </p:nvPicPr>
        <p:blipFill>
          <a:blip r:embed="rId14"/>
          <a:stretch>
            <a:fillRect/>
          </a:stretch>
        </p:blipFill>
        <p:spPr>
          <a:xfrm>
            <a:off x="9939506" y="6236468"/>
            <a:ext cx="1987901" cy="635338"/>
          </a:xfrm>
          <a:prstGeom prst="rect">
            <a:avLst/>
          </a:prstGeom>
        </p:spPr>
      </p:pic>
    </p:spTree>
    <p:extLst>
      <p:ext uri="{BB962C8B-B14F-4D97-AF65-F5344CB8AC3E}">
        <p14:creationId xmlns:p14="http://schemas.microsoft.com/office/powerpoint/2010/main" val="423181677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sldNum="0" hdr="0" dt="0"/>
  <p:txStyles>
    <p:titleStyle>
      <a:lvl1pPr algn="l" rtl="0" eaLnBrk="1" fontAlgn="base" hangingPunct="1">
        <a:spcBef>
          <a:spcPct val="0"/>
        </a:spcBef>
        <a:spcAft>
          <a:spcPct val="0"/>
        </a:spcAft>
        <a:defRPr sz="2800">
          <a:solidFill>
            <a:srgbClr val="0085B4"/>
          </a:solidFill>
          <a:latin typeface="+mj-lt"/>
          <a:ea typeface="MS PGothic" pitchFamily="34" charset="-128"/>
          <a:cs typeface="MS PGothic" charset="0"/>
        </a:defRPr>
      </a:lvl1pPr>
      <a:lvl2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2pPr>
      <a:lvl3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3pPr>
      <a:lvl4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4pPr>
      <a:lvl5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5pPr>
      <a:lvl6pPr marL="457200" algn="l" rtl="0" eaLnBrk="1" fontAlgn="base" hangingPunct="1">
        <a:spcBef>
          <a:spcPct val="0"/>
        </a:spcBef>
        <a:spcAft>
          <a:spcPct val="0"/>
        </a:spcAft>
        <a:defRPr sz="2800">
          <a:solidFill>
            <a:srgbClr val="0085B4"/>
          </a:solidFill>
          <a:latin typeface="Calibri" pitchFamily="34" charset="0"/>
        </a:defRPr>
      </a:lvl6pPr>
      <a:lvl7pPr marL="914400" algn="l" rtl="0" eaLnBrk="1" fontAlgn="base" hangingPunct="1">
        <a:spcBef>
          <a:spcPct val="0"/>
        </a:spcBef>
        <a:spcAft>
          <a:spcPct val="0"/>
        </a:spcAft>
        <a:defRPr sz="2800">
          <a:solidFill>
            <a:srgbClr val="0085B4"/>
          </a:solidFill>
          <a:latin typeface="Calibri" pitchFamily="34" charset="0"/>
        </a:defRPr>
      </a:lvl7pPr>
      <a:lvl8pPr marL="1371600" algn="l" rtl="0" eaLnBrk="1" fontAlgn="base" hangingPunct="1">
        <a:spcBef>
          <a:spcPct val="0"/>
        </a:spcBef>
        <a:spcAft>
          <a:spcPct val="0"/>
        </a:spcAft>
        <a:defRPr sz="2800">
          <a:solidFill>
            <a:srgbClr val="0085B4"/>
          </a:solidFill>
          <a:latin typeface="Calibri" pitchFamily="34" charset="0"/>
        </a:defRPr>
      </a:lvl8pPr>
      <a:lvl9pPr marL="1828800" algn="l" rtl="0" eaLnBrk="1" fontAlgn="base" hangingPunct="1">
        <a:spcBef>
          <a:spcPct val="0"/>
        </a:spcBef>
        <a:spcAft>
          <a:spcPct val="0"/>
        </a:spcAft>
        <a:defRPr sz="2800">
          <a:solidFill>
            <a:srgbClr val="0085B4"/>
          </a:solidFill>
          <a:latin typeface="Calibri" pitchFamily="34" charset="0"/>
        </a:defRPr>
      </a:lvl9pPr>
    </p:titleStyle>
    <p:bodyStyle>
      <a:lvl1pPr marL="342900" indent="-342900" algn="l" rtl="0" eaLnBrk="1" fontAlgn="base" hangingPunct="1">
        <a:spcBef>
          <a:spcPct val="20000"/>
        </a:spcBef>
        <a:spcAft>
          <a:spcPct val="0"/>
        </a:spcAft>
        <a:buClr>
          <a:schemeClr val="tx2"/>
        </a:buClr>
        <a:buChar char="•"/>
        <a:defRPr sz="2400">
          <a:solidFill>
            <a:schemeClr val="tx1"/>
          </a:solidFill>
          <a:latin typeface="+mn-lt"/>
          <a:ea typeface="MS PGothic" pitchFamily="34" charset="-128"/>
          <a:cs typeface="MS PGothic" charset="0"/>
        </a:defRPr>
      </a:lvl1pPr>
      <a:lvl2pPr marL="742950" indent="-285750" algn="l" rtl="0" eaLnBrk="1" fontAlgn="base" hangingPunct="1">
        <a:spcBef>
          <a:spcPct val="20000"/>
        </a:spcBef>
        <a:spcAft>
          <a:spcPct val="0"/>
        </a:spcAft>
        <a:buClr>
          <a:schemeClr val="tx2"/>
        </a:buClr>
        <a:buFont typeface="Times New Roman" charset="0"/>
        <a:buChar char="–"/>
        <a:defRPr sz="2000">
          <a:solidFill>
            <a:schemeClr val="tx1"/>
          </a:solidFill>
          <a:latin typeface="+mn-lt"/>
          <a:ea typeface="MS PGothic" pitchFamily="34" charset="-128"/>
          <a:cs typeface="MS PGothic" charset="0"/>
        </a:defRPr>
      </a:lvl2pPr>
      <a:lvl3pPr marL="1143000" indent="-228600" algn="l" rtl="0" eaLnBrk="1" fontAlgn="base" hangingPunct="1">
        <a:spcBef>
          <a:spcPct val="20000"/>
        </a:spcBef>
        <a:spcAft>
          <a:spcPct val="0"/>
        </a:spcAft>
        <a:buClr>
          <a:schemeClr val="tx2"/>
        </a:buClr>
        <a:buChar char="•"/>
        <a:defRPr>
          <a:solidFill>
            <a:schemeClr val="tx1"/>
          </a:solidFill>
          <a:latin typeface="+mn-lt"/>
          <a:ea typeface="MS PGothic" pitchFamily="34" charset="-128"/>
          <a:cs typeface="MS PGothic" charset="0"/>
        </a:defRPr>
      </a:lvl3pPr>
      <a:lvl4pPr marL="1600200" indent="-228600" algn="l" rtl="0" eaLnBrk="1" fontAlgn="base" hangingPunct="1">
        <a:spcBef>
          <a:spcPct val="20000"/>
        </a:spcBef>
        <a:spcAft>
          <a:spcPct val="0"/>
        </a:spcAft>
        <a:buClr>
          <a:schemeClr val="tx2"/>
        </a:buClr>
        <a:buChar char="–"/>
        <a:defRPr sz="1600">
          <a:solidFill>
            <a:schemeClr val="tx1"/>
          </a:solidFill>
          <a:latin typeface="+mn-lt"/>
          <a:ea typeface="MS PGothic" pitchFamily="34" charset="-128"/>
          <a:cs typeface="MS PGothic" charset="0"/>
        </a:defRPr>
      </a:lvl4pPr>
      <a:lvl5pPr marL="2057400" indent="-228600" algn="l" rtl="0" eaLnBrk="1" fontAlgn="base" hangingPunct="1">
        <a:spcBef>
          <a:spcPct val="20000"/>
        </a:spcBef>
        <a:spcAft>
          <a:spcPct val="0"/>
        </a:spcAft>
        <a:buClr>
          <a:schemeClr val="tx2"/>
        </a:buClr>
        <a:buChar char="»"/>
        <a:defRPr sz="1600">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lr>
          <a:schemeClr val="tx2"/>
        </a:buClr>
        <a:buChar char="»"/>
        <a:defRPr sz="1600">
          <a:solidFill>
            <a:schemeClr val="tx1"/>
          </a:solidFill>
          <a:latin typeface="+mn-lt"/>
        </a:defRPr>
      </a:lvl6pPr>
      <a:lvl7pPr marL="2971800" indent="-228600" algn="l" rtl="0" eaLnBrk="1" fontAlgn="base" hangingPunct="1">
        <a:spcBef>
          <a:spcPct val="20000"/>
        </a:spcBef>
        <a:spcAft>
          <a:spcPct val="0"/>
        </a:spcAft>
        <a:buClr>
          <a:schemeClr val="tx2"/>
        </a:buClr>
        <a:buChar char="»"/>
        <a:defRPr sz="1600">
          <a:solidFill>
            <a:schemeClr val="tx1"/>
          </a:solidFill>
          <a:latin typeface="+mn-lt"/>
        </a:defRPr>
      </a:lvl7pPr>
      <a:lvl8pPr marL="3429000" indent="-228600" algn="l" rtl="0" eaLnBrk="1" fontAlgn="base" hangingPunct="1">
        <a:spcBef>
          <a:spcPct val="20000"/>
        </a:spcBef>
        <a:spcAft>
          <a:spcPct val="0"/>
        </a:spcAft>
        <a:buClr>
          <a:schemeClr val="tx2"/>
        </a:buClr>
        <a:buChar char="»"/>
        <a:defRPr sz="1600">
          <a:solidFill>
            <a:schemeClr val="tx1"/>
          </a:solidFill>
          <a:latin typeface="+mn-lt"/>
        </a:defRPr>
      </a:lvl8pPr>
      <a:lvl9pPr marL="3886200" indent="-228600" algn="l" rtl="0" eaLnBrk="1" fontAlgn="base" hangingPunct="1">
        <a:spcBef>
          <a:spcPct val="20000"/>
        </a:spcBef>
        <a:spcAft>
          <a:spcPct val="0"/>
        </a:spcAft>
        <a:buClr>
          <a:schemeClr val="tx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908151-455B-4F13-A148-FEAC8DC4292E}"/>
              </a:ext>
            </a:extLst>
          </p:cNvPr>
          <p:cNvSpPr>
            <a:spLocks noGrp="1"/>
          </p:cNvSpPr>
          <p:nvPr>
            <p:ph type="title"/>
          </p:nvPr>
        </p:nvSpPr>
        <p:spPr>
          <a:xfrm>
            <a:off x="335280" y="318575"/>
            <a:ext cx="1152144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B1F08F-E363-4918-A2E2-D2B90AF956EB}"/>
              </a:ext>
            </a:extLst>
          </p:cNvPr>
          <p:cNvSpPr>
            <a:spLocks noGrp="1"/>
          </p:cNvSpPr>
          <p:nvPr>
            <p:ph type="body" idx="1"/>
          </p:nvPr>
        </p:nvSpPr>
        <p:spPr>
          <a:xfrm>
            <a:off x="335280" y="1779075"/>
            <a:ext cx="1152144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95954E5-0778-447A-8CF7-3EF0984AEA15}"/>
              </a:ext>
            </a:extLst>
          </p:cNvPr>
          <p:cNvSpPr txBox="1">
            <a:spLocks noChangeArrowheads="1"/>
          </p:cNvSpPr>
          <p:nvPr userDrawn="1"/>
        </p:nvSpPr>
        <p:spPr bwMode="auto">
          <a:xfrm>
            <a:off x="11457047" y="6170613"/>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ct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F971045-2E82-4F6F-9182-ECD21162A80D}" type="slidenum">
              <a:rPr lang="en-US" smtClean="0"/>
              <a:pPr>
                <a:defRPr/>
              </a:pPr>
              <a:t>‹#›</a:t>
            </a:fld>
            <a:endParaRPr lang="en-US"/>
          </a:p>
        </p:txBody>
      </p:sp>
      <p:pic>
        <p:nvPicPr>
          <p:cNvPr id="8" name="Picture 5">
            <a:extLst>
              <a:ext uri="{FF2B5EF4-FFF2-40B4-BE49-F238E27FC236}">
                <a16:creationId xmlns:a16="http://schemas.microsoft.com/office/drawing/2014/main" id="{FA860827-9B35-4ED0-94C9-80B7B7E6794E}"/>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580747" y="6281738"/>
            <a:ext cx="13525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67482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xStyles>
    <p:titleStyle>
      <a:lvl1pPr algn="l" defTabSz="914400" rtl="0" eaLnBrk="1" latinLnBrk="0" hangingPunct="1">
        <a:lnSpc>
          <a:spcPct val="90000"/>
        </a:lnSpc>
        <a:spcBef>
          <a:spcPct val="0"/>
        </a:spcBef>
        <a:buNone/>
        <a:defRPr sz="4400" b="1" kern="1200">
          <a:solidFill>
            <a:srgbClr val="0070C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E7D335-EBFE-4993-98DE-000137205F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516C33-39E6-427A-8716-A161AF2865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857C0-D1D6-4520-97EC-C3927C0C9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F3242-676E-4B51-A9EF-ADDB52C9777D}" type="datetimeFigureOut">
              <a:rPr lang="en-US" smtClean="0"/>
              <a:t>6/23/2021</a:t>
            </a:fld>
            <a:endParaRPr lang="en-US"/>
          </a:p>
        </p:txBody>
      </p:sp>
      <p:sp>
        <p:nvSpPr>
          <p:cNvPr id="5" name="Footer Placeholder 4">
            <a:extLst>
              <a:ext uri="{FF2B5EF4-FFF2-40B4-BE49-F238E27FC236}">
                <a16:creationId xmlns:a16="http://schemas.microsoft.com/office/drawing/2014/main" id="{7994CD0E-3703-4A6E-B8FC-57C8983955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8E637F-3FE3-4BB5-9366-37113A7674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9908F-3AE1-4413-9098-8DDDA84D6BC8}" type="slidenum">
              <a:rPr lang="en-US" smtClean="0"/>
              <a:t>‹#›</a:t>
            </a:fld>
            <a:endParaRPr lang="en-US"/>
          </a:p>
        </p:txBody>
      </p:sp>
    </p:spTree>
    <p:extLst>
      <p:ext uri="{BB962C8B-B14F-4D97-AF65-F5344CB8AC3E}">
        <p14:creationId xmlns:p14="http://schemas.microsoft.com/office/powerpoint/2010/main" val="49183941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3818" y="228601"/>
            <a:ext cx="10384367" cy="10588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Title: </a:t>
            </a:r>
          </a:p>
        </p:txBody>
      </p:sp>
      <p:sp>
        <p:nvSpPr>
          <p:cNvPr id="1027" name="Rectangle 3"/>
          <p:cNvSpPr>
            <a:spLocks noGrp="1" noChangeArrowheads="1"/>
          </p:cNvSpPr>
          <p:nvPr>
            <p:ph type="body" idx="1"/>
          </p:nvPr>
        </p:nvSpPr>
        <p:spPr bwMode="auto">
          <a:xfrm>
            <a:off x="914400" y="1574801"/>
            <a:ext cx="10363200" cy="4733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7124" name="Rectangle 4"/>
          <p:cNvSpPr>
            <a:spLocks noGrp="1" noChangeArrowheads="1"/>
          </p:cNvSpPr>
          <p:nvPr>
            <p:ph type="ftr" sz="quarter" idx="3"/>
          </p:nvPr>
        </p:nvSpPr>
        <p:spPr bwMode="auto">
          <a:xfrm>
            <a:off x="11277600" y="6170613"/>
            <a:ext cx="9144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900" b="0" smtClean="0"/>
            </a:lvl1pPr>
          </a:lstStyle>
          <a:p>
            <a:pPr fontAlgn="base">
              <a:spcBef>
                <a:spcPct val="0"/>
              </a:spcBef>
              <a:spcAft>
                <a:spcPct val="0"/>
              </a:spcAft>
              <a:defRPr/>
            </a:pPr>
            <a:fld id="{BBD01946-6306-E640-A776-58F64D0DB367}" type="slidenum">
              <a:rPr lang="en-US">
                <a:solidFill>
                  <a:srgbClr val="000000"/>
                </a:solidFill>
                <a:ea typeface="MS PGothic" charset="0"/>
              </a:rPr>
              <a:pPr fontAlgn="base">
                <a:spcBef>
                  <a:spcPct val="0"/>
                </a:spcBef>
                <a:spcAft>
                  <a:spcPct val="0"/>
                </a:spcAft>
                <a:defRPr/>
              </a:pPr>
              <a:t>‹#›</a:t>
            </a:fld>
            <a:endParaRPr lang="en-US">
              <a:solidFill>
                <a:srgbClr val="000000"/>
              </a:solidFill>
              <a:ea typeface="MS PGothic" charset="0"/>
            </a:endParaRPr>
          </a:p>
        </p:txBody>
      </p:sp>
      <p:pic>
        <p:nvPicPr>
          <p:cNvPr id="6" name="Picture 5"/>
          <p:cNvPicPr>
            <a:picLocks noChangeAspect="1"/>
          </p:cNvPicPr>
          <p:nvPr/>
        </p:nvPicPr>
        <p:blipFill>
          <a:blip r:embed="rId14"/>
          <a:stretch>
            <a:fillRect/>
          </a:stretch>
        </p:blipFill>
        <p:spPr>
          <a:xfrm>
            <a:off x="9939506" y="6236468"/>
            <a:ext cx="1987901" cy="635338"/>
          </a:xfrm>
          <a:prstGeom prst="rect">
            <a:avLst/>
          </a:prstGeom>
        </p:spPr>
      </p:pic>
    </p:spTree>
    <p:extLst>
      <p:ext uri="{BB962C8B-B14F-4D97-AF65-F5344CB8AC3E}">
        <p14:creationId xmlns:p14="http://schemas.microsoft.com/office/powerpoint/2010/main" val="57477306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hf sldNum="0" hdr="0" dt="0"/>
  <p:txStyles>
    <p:titleStyle>
      <a:lvl1pPr algn="l" rtl="0" eaLnBrk="1" fontAlgn="base" hangingPunct="1">
        <a:spcBef>
          <a:spcPct val="0"/>
        </a:spcBef>
        <a:spcAft>
          <a:spcPct val="0"/>
        </a:spcAft>
        <a:defRPr sz="2800">
          <a:solidFill>
            <a:srgbClr val="0085B4"/>
          </a:solidFill>
          <a:latin typeface="+mj-lt"/>
          <a:ea typeface="MS PGothic" pitchFamily="34" charset="-128"/>
          <a:cs typeface="MS PGothic" charset="0"/>
        </a:defRPr>
      </a:lvl1pPr>
      <a:lvl2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2pPr>
      <a:lvl3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3pPr>
      <a:lvl4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4pPr>
      <a:lvl5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5pPr>
      <a:lvl6pPr marL="457200" algn="l" rtl="0" eaLnBrk="1" fontAlgn="base" hangingPunct="1">
        <a:spcBef>
          <a:spcPct val="0"/>
        </a:spcBef>
        <a:spcAft>
          <a:spcPct val="0"/>
        </a:spcAft>
        <a:defRPr sz="2800">
          <a:solidFill>
            <a:srgbClr val="0085B4"/>
          </a:solidFill>
          <a:latin typeface="Calibri" pitchFamily="34" charset="0"/>
        </a:defRPr>
      </a:lvl6pPr>
      <a:lvl7pPr marL="914400" algn="l" rtl="0" eaLnBrk="1" fontAlgn="base" hangingPunct="1">
        <a:spcBef>
          <a:spcPct val="0"/>
        </a:spcBef>
        <a:spcAft>
          <a:spcPct val="0"/>
        </a:spcAft>
        <a:defRPr sz="2800">
          <a:solidFill>
            <a:srgbClr val="0085B4"/>
          </a:solidFill>
          <a:latin typeface="Calibri" pitchFamily="34" charset="0"/>
        </a:defRPr>
      </a:lvl7pPr>
      <a:lvl8pPr marL="1371600" algn="l" rtl="0" eaLnBrk="1" fontAlgn="base" hangingPunct="1">
        <a:spcBef>
          <a:spcPct val="0"/>
        </a:spcBef>
        <a:spcAft>
          <a:spcPct val="0"/>
        </a:spcAft>
        <a:defRPr sz="2800">
          <a:solidFill>
            <a:srgbClr val="0085B4"/>
          </a:solidFill>
          <a:latin typeface="Calibri" pitchFamily="34" charset="0"/>
        </a:defRPr>
      </a:lvl8pPr>
      <a:lvl9pPr marL="1828800" algn="l" rtl="0" eaLnBrk="1" fontAlgn="base" hangingPunct="1">
        <a:spcBef>
          <a:spcPct val="0"/>
        </a:spcBef>
        <a:spcAft>
          <a:spcPct val="0"/>
        </a:spcAft>
        <a:defRPr sz="2800">
          <a:solidFill>
            <a:srgbClr val="0085B4"/>
          </a:solidFill>
          <a:latin typeface="Calibri" pitchFamily="34" charset="0"/>
        </a:defRPr>
      </a:lvl9pPr>
    </p:titleStyle>
    <p:bodyStyle>
      <a:lvl1pPr marL="342900" indent="-342900" algn="l" rtl="0" eaLnBrk="1" fontAlgn="base" hangingPunct="1">
        <a:spcBef>
          <a:spcPct val="20000"/>
        </a:spcBef>
        <a:spcAft>
          <a:spcPct val="0"/>
        </a:spcAft>
        <a:buClr>
          <a:schemeClr val="tx2"/>
        </a:buClr>
        <a:buChar char="•"/>
        <a:defRPr sz="2400">
          <a:solidFill>
            <a:schemeClr val="tx1"/>
          </a:solidFill>
          <a:latin typeface="+mn-lt"/>
          <a:ea typeface="MS PGothic" pitchFamily="34" charset="-128"/>
          <a:cs typeface="MS PGothic" charset="0"/>
        </a:defRPr>
      </a:lvl1pPr>
      <a:lvl2pPr marL="742950" indent="-285750" algn="l" rtl="0" eaLnBrk="1" fontAlgn="base" hangingPunct="1">
        <a:spcBef>
          <a:spcPct val="20000"/>
        </a:spcBef>
        <a:spcAft>
          <a:spcPct val="0"/>
        </a:spcAft>
        <a:buClr>
          <a:schemeClr val="tx2"/>
        </a:buClr>
        <a:buFont typeface="Times New Roman" charset="0"/>
        <a:buChar char="–"/>
        <a:defRPr sz="2000">
          <a:solidFill>
            <a:schemeClr val="tx1"/>
          </a:solidFill>
          <a:latin typeface="+mn-lt"/>
          <a:ea typeface="MS PGothic" pitchFamily="34" charset="-128"/>
          <a:cs typeface="MS PGothic" charset="0"/>
        </a:defRPr>
      </a:lvl2pPr>
      <a:lvl3pPr marL="1143000" indent="-228600" algn="l" rtl="0" eaLnBrk="1" fontAlgn="base" hangingPunct="1">
        <a:spcBef>
          <a:spcPct val="20000"/>
        </a:spcBef>
        <a:spcAft>
          <a:spcPct val="0"/>
        </a:spcAft>
        <a:buClr>
          <a:schemeClr val="tx2"/>
        </a:buClr>
        <a:buChar char="•"/>
        <a:defRPr>
          <a:solidFill>
            <a:schemeClr val="tx1"/>
          </a:solidFill>
          <a:latin typeface="+mn-lt"/>
          <a:ea typeface="MS PGothic" pitchFamily="34" charset="-128"/>
          <a:cs typeface="MS PGothic" charset="0"/>
        </a:defRPr>
      </a:lvl3pPr>
      <a:lvl4pPr marL="1600200" indent="-228600" algn="l" rtl="0" eaLnBrk="1" fontAlgn="base" hangingPunct="1">
        <a:spcBef>
          <a:spcPct val="20000"/>
        </a:spcBef>
        <a:spcAft>
          <a:spcPct val="0"/>
        </a:spcAft>
        <a:buClr>
          <a:schemeClr val="tx2"/>
        </a:buClr>
        <a:buChar char="–"/>
        <a:defRPr sz="1600">
          <a:solidFill>
            <a:schemeClr val="tx1"/>
          </a:solidFill>
          <a:latin typeface="+mn-lt"/>
          <a:ea typeface="MS PGothic" pitchFamily="34" charset="-128"/>
          <a:cs typeface="MS PGothic" charset="0"/>
        </a:defRPr>
      </a:lvl4pPr>
      <a:lvl5pPr marL="2057400" indent="-228600" algn="l" rtl="0" eaLnBrk="1" fontAlgn="base" hangingPunct="1">
        <a:spcBef>
          <a:spcPct val="20000"/>
        </a:spcBef>
        <a:spcAft>
          <a:spcPct val="0"/>
        </a:spcAft>
        <a:buClr>
          <a:schemeClr val="tx2"/>
        </a:buClr>
        <a:buChar char="»"/>
        <a:defRPr sz="1600">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lr>
          <a:schemeClr val="tx2"/>
        </a:buClr>
        <a:buChar char="»"/>
        <a:defRPr sz="1600">
          <a:solidFill>
            <a:schemeClr val="tx1"/>
          </a:solidFill>
          <a:latin typeface="+mn-lt"/>
        </a:defRPr>
      </a:lvl6pPr>
      <a:lvl7pPr marL="2971800" indent="-228600" algn="l" rtl="0" eaLnBrk="1" fontAlgn="base" hangingPunct="1">
        <a:spcBef>
          <a:spcPct val="20000"/>
        </a:spcBef>
        <a:spcAft>
          <a:spcPct val="0"/>
        </a:spcAft>
        <a:buClr>
          <a:schemeClr val="tx2"/>
        </a:buClr>
        <a:buChar char="»"/>
        <a:defRPr sz="1600">
          <a:solidFill>
            <a:schemeClr val="tx1"/>
          </a:solidFill>
          <a:latin typeface="+mn-lt"/>
        </a:defRPr>
      </a:lvl7pPr>
      <a:lvl8pPr marL="3429000" indent="-228600" algn="l" rtl="0" eaLnBrk="1" fontAlgn="base" hangingPunct="1">
        <a:spcBef>
          <a:spcPct val="20000"/>
        </a:spcBef>
        <a:spcAft>
          <a:spcPct val="0"/>
        </a:spcAft>
        <a:buClr>
          <a:schemeClr val="tx2"/>
        </a:buClr>
        <a:buChar char="»"/>
        <a:defRPr sz="1600">
          <a:solidFill>
            <a:schemeClr val="tx1"/>
          </a:solidFill>
          <a:latin typeface="+mn-lt"/>
        </a:defRPr>
      </a:lvl8pPr>
      <a:lvl9pPr marL="3886200" indent="-228600" algn="l" rtl="0" eaLnBrk="1" fontAlgn="base" hangingPunct="1">
        <a:spcBef>
          <a:spcPct val="20000"/>
        </a:spcBef>
        <a:spcAft>
          <a:spcPct val="0"/>
        </a:spcAft>
        <a:buClr>
          <a:schemeClr val="tx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E7D335-EBFE-4993-98DE-000137205F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516C33-39E6-427A-8716-A161AF2865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857C0-D1D6-4520-97EC-C3927C0C9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F3242-676E-4B51-A9EF-ADDB52C9777D}" type="datetimeFigureOut">
              <a:rPr lang="en-US" smtClean="0"/>
              <a:t>6/23/2021</a:t>
            </a:fld>
            <a:endParaRPr lang="en-US"/>
          </a:p>
        </p:txBody>
      </p:sp>
      <p:sp>
        <p:nvSpPr>
          <p:cNvPr id="5" name="Footer Placeholder 4">
            <a:extLst>
              <a:ext uri="{FF2B5EF4-FFF2-40B4-BE49-F238E27FC236}">
                <a16:creationId xmlns:a16="http://schemas.microsoft.com/office/drawing/2014/main" id="{7994CD0E-3703-4A6E-B8FC-57C8983955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8E637F-3FE3-4BB5-9366-37113A7674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9908F-3AE1-4413-9098-8DDDA84D6BC8}" type="slidenum">
              <a:rPr lang="en-US" smtClean="0"/>
              <a:t>‹#›</a:t>
            </a:fld>
            <a:endParaRPr lang="en-US"/>
          </a:p>
        </p:txBody>
      </p:sp>
    </p:spTree>
    <p:extLst>
      <p:ext uri="{BB962C8B-B14F-4D97-AF65-F5344CB8AC3E}">
        <p14:creationId xmlns:p14="http://schemas.microsoft.com/office/powerpoint/2010/main" val="152788221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3818" y="228601"/>
            <a:ext cx="10384367" cy="10588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Title: </a:t>
            </a:r>
          </a:p>
        </p:txBody>
      </p:sp>
      <p:sp>
        <p:nvSpPr>
          <p:cNvPr id="1027" name="Rectangle 3"/>
          <p:cNvSpPr>
            <a:spLocks noGrp="1" noChangeArrowheads="1"/>
          </p:cNvSpPr>
          <p:nvPr>
            <p:ph type="body" idx="1"/>
          </p:nvPr>
        </p:nvSpPr>
        <p:spPr bwMode="auto">
          <a:xfrm>
            <a:off x="914400" y="1574801"/>
            <a:ext cx="10363200" cy="4733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7124" name="Rectangle 4"/>
          <p:cNvSpPr>
            <a:spLocks noGrp="1" noChangeArrowheads="1"/>
          </p:cNvSpPr>
          <p:nvPr>
            <p:ph type="ftr" sz="quarter" idx="3"/>
          </p:nvPr>
        </p:nvSpPr>
        <p:spPr bwMode="auto">
          <a:xfrm>
            <a:off x="11277600" y="6170613"/>
            <a:ext cx="9144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900" b="0" smtClean="0"/>
            </a:lvl1pPr>
          </a:lstStyle>
          <a:p>
            <a:pPr fontAlgn="base">
              <a:spcBef>
                <a:spcPct val="0"/>
              </a:spcBef>
              <a:spcAft>
                <a:spcPct val="0"/>
              </a:spcAft>
              <a:defRPr/>
            </a:pPr>
            <a:fld id="{BBD01946-6306-E640-A776-58F64D0DB367}" type="slidenum">
              <a:rPr lang="en-US">
                <a:solidFill>
                  <a:srgbClr val="000000"/>
                </a:solidFill>
                <a:ea typeface="MS PGothic" charset="0"/>
              </a:rPr>
              <a:pPr fontAlgn="base">
                <a:spcBef>
                  <a:spcPct val="0"/>
                </a:spcBef>
                <a:spcAft>
                  <a:spcPct val="0"/>
                </a:spcAft>
                <a:defRPr/>
              </a:pPr>
              <a:t>‹#›</a:t>
            </a:fld>
            <a:endParaRPr lang="en-US">
              <a:solidFill>
                <a:srgbClr val="000000"/>
              </a:solidFill>
              <a:ea typeface="MS PGothic" charset="0"/>
            </a:endParaRPr>
          </a:p>
        </p:txBody>
      </p:sp>
    </p:spTree>
    <p:extLst>
      <p:ext uri="{BB962C8B-B14F-4D97-AF65-F5344CB8AC3E}">
        <p14:creationId xmlns:p14="http://schemas.microsoft.com/office/powerpoint/2010/main" val="336633243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hf sldNum="0" hdr="0" dt="0"/>
  <p:txStyles>
    <p:titleStyle>
      <a:lvl1pPr algn="l" rtl="0" eaLnBrk="1" fontAlgn="base" hangingPunct="1">
        <a:spcBef>
          <a:spcPct val="0"/>
        </a:spcBef>
        <a:spcAft>
          <a:spcPct val="0"/>
        </a:spcAft>
        <a:defRPr sz="2800">
          <a:solidFill>
            <a:srgbClr val="0085B4"/>
          </a:solidFill>
          <a:latin typeface="+mj-lt"/>
          <a:ea typeface="MS PGothic" pitchFamily="34" charset="-128"/>
          <a:cs typeface="MS PGothic" charset="0"/>
        </a:defRPr>
      </a:lvl1pPr>
      <a:lvl2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2pPr>
      <a:lvl3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3pPr>
      <a:lvl4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4pPr>
      <a:lvl5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5pPr>
      <a:lvl6pPr marL="457200" algn="l" rtl="0" eaLnBrk="1" fontAlgn="base" hangingPunct="1">
        <a:spcBef>
          <a:spcPct val="0"/>
        </a:spcBef>
        <a:spcAft>
          <a:spcPct val="0"/>
        </a:spcAft>
        <a:defRPr sz="2800">
          <a:solidFill>
            <a:srgbClr val="0085B4"/>
          </a:solidFill>
          <a:latin typeface="Calibri" pitchFamily="34" charset="0"/>
        </a:defRPr>
      </a:lvl6pPr>
      <a:lvl7pPr marL="914400" algn="l" rtl="0" eaLnBrk="1" fontAlgn="base" hangingPunct="1">
        <a:spcBef>
          <a:spcPct val="0"/>
        </a:spcBef>
        <a:spcAft>
          <a:spcPct val="0"/>
        </a:spcAft>
        <a:defRPr sz="2800">
          <a:solidFill>
            <a:srgbClr val="0085B4"/>
          </a:solidFill>
          <a:latin typeface="Calibri" pitchFamily="34" charset="0"/>
        </a:defRPr>
      </a:lvl7pPr>
      <a:lvl8pPr marL="1371600" algn="l" rtl="0" eaLnBrk="1" fontAlgn="base" hangingPunct="1">
        <a:spcBef>
          <a:spcPct val="0"/>
        </a:spcBef>
        <a:spcAft>
          <a:spcPct val="0"/>
        </a:spcAft>
        <a:defRPr sz="2800">
          <a:solidFill>
            <a:srgbClr val="0085B4"/>
          </a:solidFill>
          <a:latin typeface="Calibri" pitchFamily="34" charset="0"/>
        </a:defRPr>
      </a:lvl8pPr>
      <a:lvl9pPr marL="1828800" algn="l" rtl="0" eaLnBrk="1" fontAlgn="base" hangingPunct="1">
        <a:spcBef>
          <a:spcPct val="0"/>
        </a:spcBef>
        <a:spcAft>
          <a:spcPct val="0"/>
        </a:spcAft>
        <a:defRPr sz="2800">
          <a:solidFill>
            <a:srgbClr val="0085B4"/>
          </a:solidFill>
          <a:latin typeface="Calibri" pitchFamily="34" charset="0"/>
        </a:defRPr>
      </a:lvl9pPr>
    </p:titleStyle>
    <p:bodyStyle>
      <a:lvl1pPr marL="342900" indent="-342900" algn="l" rtl="0" eaLnBrk="1" fontAlgn="base" hangingPunct="1">
        <a:spcBef>
          <a:spcPct val="20000"/>
        </a:spcBef>
        <a:spcAft>
          <a:spcPct val="0"/>
        </a:spcAft>
        <a:buClr>
          <a:schemeClr val="tx2"/>
        </a:buClr>
        <a:buChar char="•"/>
        <a:defRPr sz="2400">
          <a:solidFill>
            <a:schemeClr val="tx1"/>
          </a:solidFill>
          <a:latin typeface="+mn-lt"/>
          <a:ea typeface="MS PGothic" pitchFamily="34" charset="-128"/>
          <a:cs typeface="MS PGothic" charset="0"/>
        </a:defRPr>
      </a:lvl1pPr>
      <a:lvl2pPr marL="742950" indent="-285750" algn="l" rtl="0" eaLnBrk="1" fontAlgn="base" hangingPunct="1">
        <a:spcBef>
          <a:spcPct val="20000"/>
        </a:spcBef>
        <a:spcAft>
          <a:spcPct val="0"/>
        </a:spcAft>
        <a:buClr>
          <a:schemeClr val="tx2"/>
        </a:buClr>
        <a:buFont typeface="Times New Roman" charset="0"/>
        <a:buChar char="–"/>
        <a:defRPr sz="2000">
          <a:solidFill>
            <a:schemeClr val="tx1"/>
          </a:solidFill>
          <a:latin typeface="+mn-lt"/>
          <a:ea typeface="MS PGothic" pitchFamily="34" charset="-128"/>
          <a:cs typeface="MS PGothic" charset="0"/>
        </a:defRPr>
      </a:lvl2pPr>
      <a:lvl3pPr marL="1143000" indent="-228600" algn="l" rtl="0" eaLnBrk="1" fontAlgn="base" hangingPunct="1">
        <a:spcBef>
          <a:spcPct val="20000"/>
        </a:spcBef>
        <a:spcAft>
          <a:spcPct val="0"/>
        </a:spcAft>
        <a:buClr>
          <a:schemeClr val="tx2"/>
        </a:buClr>
        <a:buChar char="•"/>
        <a:defRPr>
          <a:solidFill>
            <a:schemeClr val="tx1"/>
          </a:solidFill>
          <a:latin typeface="+mn-lt"/>
          <a:ea typeface="MS PGothic" pitchFamily="34" charset="-128"/>
          <a:cs typeface="MS PGothic" charset="0"/>
        </a:defRPr>
      </a:lvl3pPr>
      <a:lvl4pPr marL="1600200" indent="-228600" algn="l" rtl="0" eaLnBrk="1" fontAlgn="base" hangingPunct="1">
        <a:spcBef>
          <a:spcPct val="20000"/>
        </a:spcBef>
        <a:spcAft>
          <a:spcPct val="0"/>
        </a:spcAft>
        <a:buClr>
          <a:schemeClr val="tx2"/>
        </a:buClr>
        <a:buChar char="–"/>
        <a:defRPr sz="1600">
          <a:solidFill>
            <a:schemeClr val="tx1"/>
          </a:solidFill>
          <a:latin typeface="+mn-lt"/>
          <a:ea typeface="MS PGothic" pitchFamily="34" charset="-128"/>
          <a:cs typeface="MS PGothic" charset="0"/>
        </a:defRPr>
      </a:lvl4pPr>
      <a:lvl5pPr marL="2057400" indent="-228600" algn="l" rtl="0" eaLnBrk="1" fontAlgn="base" hangingPunct="1">
        <a:spcBef>
          <a:spcPct val="20000"/>
        </a:spcBef>
        <a:spcAft>
          <a:spcPct val="0"/>
        </a:spcAft>
        <a:buClr>
          <a:schemeClr val="tx2"/>
        </a:buClr>
        <a:buChar char="»"/>
        <a:defRPr sz="1600">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lr>
          <a:schemeClr val="tx2"/>
        </a:buClr>
        <a:buChar char="»"/>
        <a:defRPr sz="1600">
          <a:solidFill>
            <a:schemeClr val="tx1"/>
          </a:solidFill>
          <a:latin typeface="+mn-lt"/>
        </a:defRPr>
      </a:lvl6pPr>
      <a:lvl7pPr marL="2971800" indent="-228600" algn="l" rtl="0" eaLnBrk="1" fontAlgn="base" hangingPunct="1">
        <a:spcBef>
          <a:spcPct val="20000"/>
        </a:spcBef>
        <a:spcAft>
          <a:spcPct val="0"/>
        </a:spcAft>
        <a:buClr>
          <a:schemeClr val="tx2"/>
        </a:buClr>
        <a:buChar char="»"/>
        <a:defRPr sz="1600">
          <a:solidFill>
            <a:schemeClr val="tx1"/>
          </a:solidFill>
          <a:latin typeface="+mn-lt"/>
        </a:defRPr>
      </a:lvl7pPr>
      <a:lvl8pPr marL="3429000" indent="-228600" algn="l" rtl="0" eaLnBrk="1" fontAlgn="base" hangingPunct="1">
        <a:spcBef>
          <a:spcPct val="20000"/>
        </a:spcBef>
        <a:spcAft>
          <a:spcPct val="0"/>
        </a:spcAft>
        <a:buClr>
          <a:schemeClr val="tx2"/>
        </a:buClr>
        <a:buChar char="»"/>
        <a:defRPr sz="1600">
          <a:solidFill>
            <a:schemeClr val="tx1"/>
          </a:solidFill>
          <a:latin typeface="+mn-lt"/>
        </a:defRPr>
      </a:lvl8pPr>
      <a:lvl9pPr marL="3886200" indent="-228600" algn="l" rtl="0" eaLnBrk="1" fontAlgn="base" hangingPunct="1">
        <a:spcBef>
          <a:spcPct val="20000"/>
        </a:spcBef>
        <a:spcAft>
          <a:spcPct val="0"/>
        </a:spcAft>
        <a:buClr>
          <a:schemeClr val="tx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lakeresearch.com/" TargetMode="External"/><Relationship Id="rId1" Type="http://schemas.openxmlformats.org/officeDocument/2006/relationships/slideLayout" Target="../slideLayouts/slideLayout8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5.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xml"/><Relationship Id="rId1" Type="http://schemas.openxmlformats.org/officeDocument/2006/relationships/slideLayout" Target="../slideLayouts/slideLayout45.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5.xml"/><Relationship Id="rId1" Type="http://schemas.openxmlformats.org/officeDocument/2006/relationships/slideLayout" Target="../slideLayouts/slideLayout45.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6.xml"/><Relationship Id="rId1" Type="http://schemas.openxmlformats.org/officeDocument/2006/relationships/slideLayout" Target="../slideLayouts/slideLayout45.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mpugh@lakeresearch.com" TargetMode="External"/><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hyperlink" Target="mailto:dgotoff@lakeresearch.com" TargetMode="External"/><Relationship Id="rId5" Type="http://schemas.openxmlformats.org/officeDocument/2006/relationships/hyperlink" Target="mailto:bmeadow@lakeresearch.com" TargetMode="External"/><Relationship Id="rId4" Type="http://schemas.openxmlformats.org/officeDocument/2006/relationships/hyperlink" Target="http://www.lakeresearch.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3086385" y="4381954"/>
            <a:ext cx="6057900" cy="89535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Bahnschrift" panose="020B0502040204020203" pitchFamily="34" charset="0"/>
                <a:ea typeface="+mn-ea"/>
                <a:cs typeface="Times New Roman" pitchFamily="18" charset="0"/>
              </a:rPr>
              <a:t>Analysis of Survey Findings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Bahnschrift" panose="020B0502040204020203" pitchFamily="34" charset="0"/>
                <a:ea typeface="+mn-ea"/>
                <a:cs typeface="Times New Roman" pitchFamily="18" charset="0"/>
              </a:rPr>
              <a:t>May 2021</a:t>
            </a:r>
          </a:p>
        </p:txBody>
      </p:sp>
      <p:sp>
        <p:nvSpPr>
          <p:cNvPr id="6" name="Rectangle 5">
            <a:extLst>
              <a:ext uri="{FF2B5EF4-FFF2-40B4-BE49-F238E27FC236}">
                <a16:creationId xmlns:a16="http://schemas.microsoft.com/office/drawing/2014/main" id="{CA9769B1-8029-4AAF-A514-567D9FC59761}"/>
              </a:ext>
            </a:extLst>
          </p:cNvPr>
          <p:cNvSpPr>
            <a:spLocks noChangeArrowheads="1"/>
          </p:cNvSpPr>
          <p:nvPr/>
        </p:nvSpPr>
        <p:spPr bwMode="auto">
          <a:xfrm>
            <a:off x="1122747" y="2227409"/>
            <a:ext cx="998517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85B4"/>
                </a:solidFill>
                <a:effectLst/>
                <a:uLnTx/>
                <a:uFillTx/>
                <a:latin typeface="Bahnschrift" panose="020B0502040204020203" pitchFamily="34" charset="0"/>
                <a:ea typeface="+mn-ea"/>
                <a:cs typeface="+mn-cs"/>
              </a:rPr>
              <a:t>National Study on Strong Support for Federal Funding of Interventions to Reduce Gun Violence</a:t>
            </a:r>
          </a:p>
        </p:txBody>
      </p:sp>
      <p:sp>
        <p:nvSpPr>
          <p:cNvPr id="8" name="TextBox 7">
            <a:extLst>
              <a:ext uri="{FF2B5EF4-FFF2-40B4-BE49-F238E27FC236}">
                <a16:creationId xmlns:a16="http://schemas.microsoft.com/office/drawing/2014/main" id="{73625075-E942-4E45-84A4-47FFEBC99BD7}"/>
              </a:ext>
            </a:extLst>
          </p:cNvPr>
          <p:cNvSpPr txBox="1"/>
          <p:nvPr/>
        </p:nvSpPr>
        <p:spPr>
          <a:xfrm>
            <a:off x="9581321" y="5473789"/>
            <a:ext cx="2504661"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Celinda Lake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Daniel Gotoff</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McCauley Pugh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Sandra Markowitz</a:t>
            </a:r>
          </a:p>
        </p:txBody>
      </p:sp>
      <p:sp>
        <p:nvSpPr>
          <p:cNvPr id="10" name="Rectangle 2">
            <a:extLst>
              <a:ext uri="{FF2B5EF4-FFF2-40B4-BE49-F238E27FC236}">
                <a16:creationId xmlns:a16="http://schemas.microsoft.com/office/drawing/2014/main" id="{14A189B0-F3CE-41E2-9731-9408D26071E8}"/>
              </a:ext>
            </a:extLst>
          </p:cNvPr>
          <p:cNvSpPr txBox="1">
            <a:spLocks noChangeArrowheads="1"/>
          </p:cNvSpPr>
          <p:nvPr/>
        </p:nvSpPr>
        <p:spPr>
          <a:xfrm>
            <a:off x="4114292" y="5773059"/>
            <a:ext cx="4002087" cy="1015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altLang="en-US" sz="2000" b="1" i="0" u="none" strike="noStrike" kern="1200" cap="none" spc="0" normalizeH="0" baseline="0" noProof="0">
                <a:ln>
                  <a:noFill/>
                </a:ln>
                <a:solidFill>
                  <a:srgbClr val="000000"/>
                </a:solidFill>
                <a:effectLst/>
                <a:uLnTx/>
                <a:uFillTx/>
                <a:latin typeface="Calibri"/>
                <a:ea typeface="+mn-ea"/>
                <a:cs typeface="+mn-cs"/>
              </a:rPr>
              <a:t>Lake Research Partners</a:t>
            </a:r>
          </a:p>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altLang="en-US" sz="1200" b="0" i="0" u="none" strike="noStrike" kern="1200" cap="none" spc="0" normalizeH="0" baseline="0" noProof="0">
                <a:ln>
                  <a:noFill/>
                </a:ln>
                <a:solidFill>
                  <a:srgbClr val="000000"/>
                </a:solidFill>
                <a:effectLst/>
                <a:uLnTx/>
                <a:uFillTx/>
                <a:latin typeface="Calibri"/>
                <a:ea typeface="+mn-ea"/>
                <a:cs typeface="+mn-cs"/>
              </a:rPr>
              <a:t>Washington, DC | Berkeley, CA | New York, NY</a:t>
            </a:r>
          </a:p>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altLang="en-US" sz="1200" b="0" i="0" u="none" strike="noStrike" kern="1200" cap="none" spc="0" normalizeH="0" baseline="0" noProof="0">
                <a:ln>
                  <a:noFill/>
                </a:ln>
                <a:solidFill>
                  <a:srgbClr val="000000"/>
                </a:solidFill>
                <a:effectLst/>
                <a:uLnTx/>
                <a:uFillTx/>
                <a:latin typeface="Calibri"/>
                <a:ea typeface="+mn-ea"/>
                <a:cs typeface="+mn-cs"/>
                <a:hlinkClick r:id="rId2"/>
              </a:rPr>
              <a:t>LakeResearch.com</a:t>
            </a:r>
            <a:br>
              <a:rPr kumimoji="0" lang="en-US" altLang="en-US" sz="1200" b="0" i="0" u="none" strike="noStrike" kern="1200" cap="none" spc="0" normalizeH="0" baseline="0" noProof="0">
                <a:ln>
                  <a:noFill/>
                </a:ln>
                <a:solidFill>
                  <a:srgbClr val="000000"/>
                </a:solidFill>
                <a:effectLst/>
                <a:uLnTx/>
                <a:uFillTx/>
                <a:latin typeface="Calibri"/>
                <a:ea typeface="+mn-ea"/>
                <a:cs typeface="+mn-cs"/>
              </a:rPr>
            </a:br>
            <a:r>
              <a:rPr kumimoji="0" lang="en-US" altLang="en-US" sz="1200" b="0" i="0" u="none" strike="noStrike" kern="1200" cap="none" spc="0" normalizeH="0" baseline="0" noProof="0">
                <a:ln>
                  <a:noFill/>
                </a:ln>
                <a:solidFill>
                  <a:srgbClr val="000000"/>
                </a:solidFill>
                <a:effectLst/>
                <a:uLnTx/>
                <a:uFillTx/>
                <a:latin typeface="Calibri"/>
                <a:ea typeface="+mn-ea"/>
                <a:cs typeface="+mn-cs"/>
              </a:rPr>
              <a:t>202.776.9066</a:t>
            </a:r>
          </a:p>
        </p:txBody>
      </p:sp>
      <p:sp>
        <p:nvSpPr>
          <p:cNvPr id="3" name="AutoShape 2" descr="Betsy Rader for Ohio State Senate District 18">
            <a:extLst>
              <a:ext uri="{FF2B5EF4-FFF2-40B4-BE49-F238E27FC236}">
                <a16:creationId xmlns:a16="http://schemas.microsoft.com/office/drawing/2014/main" id="{9611A2B0-0132-45CF-A8A4-074F86E6B70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 name="AutoShape 4" descr="Betsy Rader for Ohio State Senate District 18">
            <a:extLst>
              <a:ext uri="{FF2B5EF4-FFF2-40B4-BE49-F238E27FC236}">
                <a16:creationId xmlns:a16="http://schemas.microsoft.com/office/drawing/2014/main" id="{ADA7ADA9-C9B4-447F-871D-268C33A44CC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 name="AutoShape 6" descr="Betsy Rader for Ohio State Senate District 18">
            <a:extLst>
              <a:ext uri="{FF2B5EF4-FFF2-40B4-BE49-F238E27FC236}">
                <a16:creationId xmlns:a16="http://schemas.microsoft.com/office/drawing/2014/main" id="{94D07ACB-AE91-4FF1-9578-A9D78AB4C3C2}"/>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pic>
        <p:nvPicPr>
          <p:cNvPr id="9" name="Picture 8" descr="A picture containing text, clock&#10;&#10;Description automatically generated">
            <a:extLst>
              <a:ext uri="{FF2B5EF4-FFF2-40B4-BE49-F238E27FC236}">
                <a16:creationId xmlns:a16="http://schemas.microsoft.com/office/drawing/2014/main" id="{8364FF8C-94BA-46CE-9018-A84F389C88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8231" y="664665"/>
            <a:ext cx="4294208" cy="1431403"/>
          </a:xfrm>
          <a:prstGeom prst="rect">
            <a:avLst/>
          </a:prstGeom>
        </p:spPr>
      </p:pic>
    </p:spTree>
    <p:extLst>
      <p:ext uri="{BB962C8B-B14F-4D97-AF65-F5344CB8AC3E}">
        <p14:creationId xmlns:p14="http://schemas.microsoft.com/office/powerpoint/2010/main" val="2250273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BAB1CF-6697-4726-896C-D30649C7F59E}"/>
              </a:ext>
            </a:extLst>
          </p:cNvPr>
          <p:cNvSpPr txBox="1"/>
          <p:nvPr/>
        </p:nvSpPr>
        <p:spPr>
          <a:xfrm>
            <a:off x="335280" y="1440572"/>
            <a:ext cx="11273626" cy="358282"/>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Bahnschrift" panose="020B0502040204020203" pitchFamily="34" charset="0"/>
                <a:ea typeface="ヒラギノ角ゴ Pro W3"/>
                <a:cs typeface="Times New Roman" panose="02020603050405020304" pitchFamily="18" charset="0"/>
              </a:rPr>
              <a:t>Initial ballot by Key Subgroups</a:t>
            </a:r>
          </a:p>
        </p:txBody>
      </p:sp>
      <p:graphicFrame>
        <p:nvGraphicFramePr>
          <p:cNvPr id="9" name="Table 8">
            <a:extLst>
              <a:ext uri="{FF2B5EF4-FFF2-40B4-BE49-F238E27FC236}">
                <a16:creationId xmlns:a16="http://schemas.microsoft.com/office/drawing/2014/main" id="{84118C21-5379-489A-8146-227DBE60944B}"/>
              </a:ext>
            </a:extLst>
          </p:cNvPr>
          <p:cNvGraphicFramePr>
            <a:graphicFrameLocks noGrp="1"/>
          </p:cNvGraphicFramePr>
          <p:nvPr/>
        </p:nvGraphicFramePr>
        <p:xfrm>
          <a:off x="335280" y="1832071"/>
          <a:ext cx="11273626" cy="4945761"/>
        </p:xfrm>
        <a:graphic>
          <a:graphicData uri="http://schemas.openxmlformats.org/drawingml/2006/table">
            <a:tbl>
              <a:tblPr firstRow="1" bandRow="1">
                <a:tableStyleId>{5C22544A-7EE6-4342-B048-85BDC9FD1C3A}</a:tableStyleId>
              </a:tblPr>
              <a:tblGrid>
                <a:gridCol w="2182633">
                  <a:extLst>
                    <a:ext uri="{9D8B030D-6E8A-4147-A177-3AD203B41FA5}">
                      <a16:colId xmlns:a16="http://schemas.microsoft.com/office/drawing/2014/main" val="20000"/>
                    </a:ext>
                  </a:extLst>
                </a:gridCol>
                <a:gridCol w="3030331">
                  <a:extLst>
                    <a:ext uri="{9D8B030D-6E8A-4147-A177-3AD203B41FA5}">
                      <a16:colId xmlns:a16="http://schemas.microsoft.com/office/drawing/2014/main" val="20001"/>
                    </a:ext>
                  </a:extLst>
                </a:gridCol>
                <a:gridCol w="3030331">
                  <a:extLst>
                    <a:ext uri="{9D8B030D-6E8A-4147-A177-3AD203B41FA5}">
                      <a16:colId xmlns:a16="http://schemas.microsoft.com/office/drawing/2014/main" val="976488206"/>
                    </a:ext>
                  </a:extLst>
                </a:gridCol>
                <a:gridCol w="3030331">
                  <a:extLst>
                    <a:ext uri="{9D8B030D-6E8A-4147-A177-3AD203B41FA5}">
                      <a16:colId xmlns:a16="http://schemas.microsoft.com/office/drawing/2014/main" val="2879267401"/>
                    </a:ext>
                  </a:extLst>
                </a:gridCol>
              </a:tblGrid>
              <a:tr h="230429">
                <a:tc>
                  <a:txBody>
                    <a:bodyPr/>
                    <a:lstStyle/>
                    <a:p>
                      <a:pPr algn="ctr"/>
                      <a:r>
                        <a:rPr lang="en-US" sz="1400" b="1" i="1" dirty="0">
                          <a:solidFill>
                            <a:schemeClr val="bg1"/>
                          </a:solidFill>
                          <a:latin typeface="Bahnschrift" panose="020B0502040204020203" pitchFamily="34" charset="0"/>
                        </a:rPr>
                        <a:t>Demos</a:t>
                      </a:r>
                    </a:p>
                  </a:txBody>
                  <a:tcPr marL="18288" marR="18288" marT="18288" marB="18288" anchor="ctr">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Bahnschrift" panose="020B0502040204020203" pitchFamily="34" charset="0"/>
                          <a:ea typeface="+mn-ea"/>
                          <a:cs typeface="+mn-cs"/>
                        </a:rPr>
                        <a:t>Support</a:t>
                      </a:r>
                    </a:p>
                  </a:txBody>
                  <a:tcPr marL="18288" marR="18288" marT="18288" marB="18288" anchor="ctr">
                    <a:solidFill>
                      <a:srgbClr val="0070C0"/>
                    </a:solidFill>
                  </a:tcPr>
                </a:tc>
                <a:tc>
                  <a:txBody>
                    <a:bodyPr/>
                    <a:lstStyle/>
                    <a:p>
                      <a:pPr algn="ctr"/>
                      <a:r>
                        <a:rPr lang="en-US" sz="1400" b="1" dirty="0">
                          <a:solidFill>
                            <a:schemeClr val="bg1"/>
                          </a:solidFill>
                          <a:latin typeface="Bahnschrift" panose="020B0502040204020203" pitchFamily="34" charset="0"/>
                        </a:rPr>
                        <a:t>Oppose</a:t>
                      </a:r>
                    </a:p>
                  </a:txBody>
                  <a:tcPr marL="18288" marR="18288" marT="18288" marB="18288" anchor="ctr">
                    <a:solidFill>
                      <a:srgbClr val="FF0000"/>
                    </a:solidFill>
                  </a:tcPr>
                </a:tc>
                <a:tc>
                  <a:txBody>
                    <a:bodyPr/>
                    <a:lstStyle/>
                    <a:p>
                      <a:pPr algn="ctr"/>
                      <a:r>
                        <a:rPr lang="en-US" sz="1400" b="1" dirty="0">
                          <a:solidFill>
                            <a:schemeClr val="bg1"/>
                          </a:solidFill>
                          <a:latin typeface="Bahnschrift" panose="020B0502040204020203" pitchFamily="34" charset="0"/>
                        </a:rPr>
                        <a:t>Undecided</a:t>
                      </a:r>
                    </a:p>
                  </a:txBody>
                  <a:tcPr marL="18288" marR="18288" marT="18288" marB="18288" anchor="ctr">
                    <a:solidFill>
                      <a:schemeClr val="bg1">
                        <a:lumMod val="50000"/>
                      </a:schemeClr>
                    </a:solidFill>
                  </a:tcPr>
                </a:tc>
                <a:extLst>
                  <a:ext uri="{0D108BD9-81ED-4DB2-BD59-A6C34878D82A}">
                    <a16:rowId xmlns:a16="http://schemas.microsoft.com/office/drawing/2014/main" val="10000"/>
                  </a:ext>
                </a:extLst>
              </a:tr>
              <a:tr h="154437">
                <a:tc>
                  <a:txBody>
                    <a:bodyPr/>
                    <a:lstStyle/>
                    <a:p>
                      <a:pPr marL="91440" algn="l" defTabSz="914400" rtl="0" eaLnBrk="1" fontAlgn="b" latinLnBrk="0" hangingPunct="1"/>
                      <a:r>
                        <a:rPr lang="en-US" sz="1000" b="0" i="0" u="none" strike="noStrike" kern="1200" dirty="0">
                          <a:solidFill>
                            <a:schemeClr val="dk1"/>
                          </a:solidFill>
                          <a:effectLst/>
                          <a:latin typeface="Bahnschrift" panose="020B0502040204020203" pitchFamily="34" charset="0"/>
                          <a:ea typeface="+mn-ea"/>
                          <a:cs typeface="+mn-cs"/>
                        </a:rPr>
                        <a:t>Men under 55</a:t>
                      </a:r>
                    </a:p>
                  </a:txBody>
                  <a:tcPr marL="0" marR="0" marT="0" marB="0" anchor="ctr">
                    <a:lnR w="12700" cap="flat" cmpd="sng" algn="ctr">
                      <a:solidFill>
                        <a:schemeClr val="bg1"/>
                      </a:solidFill>
                      <a:prstDash val="solid"/>
                      <a:round/>
                      <a:headEnd type="none" w="med" len="med"/>
                      <a:tailEnd type="none" w="med" len="med"/>
                    </a:lnR>
                    <a:solidFill>
                      <a:schemeClr val="bg1">
                        <a:lumMod val="50000"/>
                        <a:alpha val="50000"/>
                      </a:schemeClr>
                    </a:solidFill>
                  </a:tcPr>
                </a:tc>
                <a:tc>
                  <a:txBody>
                    <a:bodyPr/>
                    <a:lstStyle/>
                    <a:p>
                      <a:pPr algn="ctr" fontAlgn="ctr"/>
                      <a:r>
                        <a:rPr lang="en-US" sz="1000" b="0" i="0" u="none" strike="noStrike" kern="1200" dirty="0">
                          <a:solidFill>
                            <a:schemeClr val="dk1"/>
                          </a:solidFill>
                          <a:effectLst/>
                          <a:latin typeface="Bahnschrift" panose="020B0502040204020203" pitchFamily="34" charset="0"/>
                          <a:ea typeface="+mn-ea"/>
                          <a:cs typeface="+mn-cs"/>
                        </a:rPr>
                        <a:t>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5%</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50000"/>
                        <a:alpha val="50000"/>
                      </a:schemeClr>
                    </a:solidFill>
                  </a:tcPr>
                </a:tc>
                <a:extLst>
                  <a:ext uri="{0D108BD9-81ED-4DB2-BD59-A6C34878D82A}">
                    <a16:rowId xmlns:a16="http://schemas.microsoft.com/office/drawing/2014/main" val="1626274843"/>
                  </a:ext>
                </a:extLst>
              </a:tr>
              <a:tr h="154437">
                <a:tc>
                  <a:txBody>
                    <a:bodyPr/>
                    <a:lstStyle/>
                    <a:p>
                      <a:pPr marL="91440" algn="l" defTabSz="914400" rtl="0" eaLnBrk="1" fontAlgn="b" latinLnBrk="0" hangingPunct="1"/>
                      <a:r>
                        <a:rPr lang="en-US" sz="1000" b="0" i="0" u="none" strike="noStrike" kern="1200" dirty="0">
                          <a:solidFill>
                            <a:schemeClr val="dk1"/>
                          </a:solidFill>
                          <a:effectLst/>
                          <a:latin typeface="Bahnschrift" panose="020B0502040204020203" pitchFamily="34" charset="0"/>
                          <a:ea typeface="+mn-ea"/>
                          <a:cs typeface="+mn-cs"/>
                        </a:rPr>
                        <a:t>Women under 55</a:t>
                      </a:r>
                    </a:p>
                  </a:txBody>
                  <a:tcPr marL="0" marR="0" marT="0" marB="0" anchor="ctr">
                    <a:lnR w="12700" cap="flat" cmpd="sng" algn="ctr">
                      <a:solidFill>
                        <a:schemeClr val="bg1"/>
                      </a:solidFill>
                      <a:prstDash val="solid"/>
                      <a:round/>
                      <a:headEnd type="none" w="med" len="med"/>
                      <a:tailEnd type="none" w="med" len="med"/>
                    </a:lnR>
                    <a:solidFill>
                      <a:schemeClr val="bg1">
                        <a:lumMod val="50000"/>
                        <a:alpha val="50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50000"/>
                        <a:alpha val="50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50000"/>
                        <a:alpha val="50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extLst>
                  <a:ext uri="{0D108BD9-81ED-4DB2-BD59-A6C34878D82A}">
                    <a16:rowId xmlns:a16="http://schemas.microsoft.com/office/drawing/2014/main" val="742983414"/>
                  </a:ext>
                </a:extLst>
              </a:tr>
              <a:tr h="154437">
                <a:tc>
                  <a:txBody>
                    <a:bodyPr/>
                    <a:lstStyle/>
                    <a:p>
                      <a:pPr marL="91440" algn="l" defTabSz="914400" rtl="0" eaLnBrk="1" fontAlgn="b" latinLnBrk="0" hangingPunct="1"/>
                      <a:r>
                        <a:rPr lang="en-US" sz="1000" b="0" i="0" u="none" strike="noStrike" kern="1200">
                          <a:solidFill>
                            <a:schemeClr val="dk1"/>
                          </a:solidFill>
                          <a:effectLst/>
                          <a:latin typeface="Bahnschrift" panose="020B0502040204020203" pitchFamily="34" charset="0"/>
                          <a:ea typeface="+mn-ea"/>
                          <a:cs typeface="+mn-cs"/>
                        </a:rPr>
                        <a:t>Men 55+</a:t>
                      </a:r>
                    </a:p>
                  </a:txBody>
                  <a:tcPr marL="0" marR="0" marT="0" marB="0" anchor="ctr">
                    <a:lnR w="28575" cap="flat" cmpd="sng" algn="ctr">
                      <a:solidFill>
                        <a:srgbClr val="FF0000"/>
                      </a:solidFill>
                      <a:prstDash val="solid"/>
                      <a:round/>
                      <a:headEnd type="none" w="med" len="med"/>
                      <a:tailEnd type="none" w="med" len="med"/>
                    </a:lnR>
                    <a:solidFill>
                      <a:schemeClr val="bg1">
                        <a:lumMod val="75000"/>
                      </a:schemeClr>
                    </a:solidFill>
                  </a:tcPr>
                </a:tc>
                <a:tc>
                  <a:txBody>
                    <a:bodyPr/>
                    <a:lstStyle/>
                    <a:p>
                      <a:pPr algn="ctr" fontAlgn="ctr"/>
                      <a:r>
                        <a:rPr lang="en-US" sz="1000" b="0" i="0" u="none" strike="noStrike" kern="1200" dirty="0">
                          <a:solidFill>
                            <a:schemeClr val="dk1"/>
                          </a:solidFill>
                          <a:effectLst/>
                          <a:latin typeface="Bahnschrift" panose="020B0502040204020203" pitchFamily="34" charset="0"/>
                          <a:ea typeface="+mn-ea"/>
                          <a:cs typeface="+mn-cs"/>
                        </a:rPr>
                        <a:t>57%</a:t>
                      </a:r>
                    </a:p>
                  </a:txBody>
                  <a:tcPr marL="9525" marR="9525" marT="9525" marB="0" anchor="ctr">
                    <a:lnL w="28575"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75000"/>
                      </a:schemeClr>
                    </a:solidFill>
                  </a:tcPr>
                </a:tc>
                <a:tc>
                  <a:txBody>
                    <a:bodyPr/>
                    <a:lstStyle/>
                    <a:p>
                      <a:pPr algn="ctr" fontAlgn="ctr"/>
                      <a:r>
                        <a:rPr lang="en-US" sz="1000" b="0" i="0" u="none" strike="noStrike" kern="1200" dirty="0">
                          <a:solidFill>
                            <a:schemeClr val="dk1"/>
                          </a:solidFill>
                          <a:effectLst/>
                          <a:latin typeface="Bahnschrift" panose="020B0502040204020203" pitchFamily="34" charset="0"/>
                          <a:ea typeface="+mn-ea"/>
                          <a:cs typeface="+mn-cs"/>
                        </a:rPr>
                        <a:t>41%</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7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3%</a:t>
                      </a:r>
                    </a:p>
                  </a:txBody>
                  <a:tcPr marL="9525" marR="9525" marT="9525" marB="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564525147"/>
                  </a:ext>
                </a:extLst>
              </a:tr>
              <a:tr h="154437">
                <a:tc>
                  <a:txBody>
                    <a:bodyPr/>
                    <a:lstStyle/>
                    <a:p>
                      <a:pPr marL="91440" algn="l" defTabSz="914400" rtl="0" eaLnBrk="1" fontAlgn="b" latinLnBrk="0" hangingPunct="1"/>
                      <a:r>
                        <a:rPr lang="en-US" sz="1000" b="0" i="0" u="none" strike="noStrike" kern="1200" dirty="0">
                          <a:solidFill>
                            <a:schemeClr val="dk1"/>
                          </a:solidFill>
                          <a:effectLst/>
                          <a:latin typeface="Bahnschrift" panose="020B0502040204020203" pitchFamily="34" charset="0"/>
                          <a:ea typeface="+mn-ea"/>
                          <a:cs typeface="+mn-cs"/>
                        </a:rPr>
                        <a:t>Women 55+</a:t>
                      </a:r>
                    </a:p>
                  </a:txBody>
                  <a:tcPr marL="0" marR="0" marT="0"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algn="ctr" fontAlgn="ctr"/>
                      <a:r>
                        <a:rPr lang="en-US" sz="1000" b="0" i="0" u="none" strike="noStrike" kern="1200" dirty="0">
                          <a:solidFill>
                            <a:schemeClr val="dk1"/>
                          </a:solidFill>
                          <a:effectLst/>
                          <a:latin typeface="Bahnschrift" panose="020B0502040204020203" pitchFamily="34" charset="0"/>
                          <a:ea typeface="+mn-ea"/>
                          <a:cs typeface="+mn-cs"/>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48681823"/>
                  </a:ext>
                </a:extLst>
              </a:tr>
              <a:tr h="154437">
                <a:tc>
                  <a:txBody>
                    <a:bodyPr/>
                    <a:lstStyle/>
                    <a:p>
                      <a:pPr marL="91440" algn="l" fontAlgn="b"/>
                      <a:r>
                        <a:rPr lang="en-US" sz="1000" b="0" i="0" u="none" strike="noStrike" dirty="0">
                          <a:effectLst/>
                          <a:latin typeface="Bahnschrift" panose="020B0502040204020203" pitchFamily="34" charset="0"/>
                        </a:rPr>
                        <a:t>Non-college men</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4%</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0157975"/>
                  </a:ext>
                </a:extLst>
              </a:tr>
              <a:tr h="154437">
                <a:tc>
                  <a:txBody>
                    <a:bodyPr/>
                    <a:lstStyle/>
                    <a:p>
                      <a:pPr marL="91440" algn="l" fontAlgn="b"/>
                      <a:r>
                        <a:rPr lang="en-US" sz="1000" b="0" i="0" u="none" strike="noStrike" dirty="0">
                          <a:effectLst/>
                          <a:latin typeface="Bahnschrift" panose="020B0502040204020203" pitchFamily="34" charset="0"/>
                        </a:rPr>
                        <a:t>Non-college women</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04612229"/>
                  </a:ext>
                </a:extLst>
              </a:tr>
              <a:tr h="154437">
                <a:tc>
                  <a:txBody>
                    <a:bodyPr/>
                    <a:lstStyle/>
                    <a:p>
                      <a:pPr marL="91440" algn="l" fontAlgn="b"/>
                      <a:r>
                        <a:rPr lang="en-US" sz="1000" b="0" i="0" u="none" strike="noStrike">
                          <a:effectLst/>
                          <a:latin typeface="Bahnschrift" panose="020B0502040204020203" pitchFamily="34" charset="0"/>
                        </a:rPr>
                        <a:t>College men</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000" b="0" i="0" u="none" strike="noStrike" kern="1200" dirty="0">
                          <a:solidFill>
                            <a:schemeClr val="dk1"/>
                          </a:solidFill>
                          <a:effectLst/>
                          <a:latin typeface="Bahnschrift" panose="020B0502040204020203" pitchFamily="34" charset="0"/>
                          <a:ea typeface="+mn-ea"/>
                          <a:cs typeface="+mn-cs"/>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4%</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6477102"/>
                  </a:ext>
                </a:extLst>
              </a:tr>
              <a:tr h="154437">
                <a:tc>
                  <a:txBody>
                    <a:bodyPr/>
                    <a:lstStyle/>
                    <a:p>
                      <a:pPr marL="91440" algn="l" fontAlgn="b"/>
                      <a:r>
                        <a:rPr lang="en-US" sz="1000" b="0" i="0" u="none" strike="noStrike">
                          <a:effectLst/>
                          <a:latin typeface="Bahnschrift" panose="020B0502040204020203" pitchFamily="34" charset="0"/>
                        </a:rPr>
                        <a:t>College women</a:t>
                      </a:r>
                    </a:p>
                  </a:txBody>
                  <a:tcPr marL="9525" marR="9525" marT="9525" marB="0" anchor="ctr">
                    <a:lnR w="28575" cap="flat" cmpd="sng" algn="ctr">
                      <a:solidFill>
                        <a:srgbClr val="FF0000"/>
                      </a:solidFill>
                      <a:prstDash val="solid"/>
                      <a:round/>
                      <a:headEnd type="none" w="med" len="med"/>
                      <a:tailEnd type="none" w="med" len="med"/>
                    </a:lnR>
                    <a:solidFill>
                      <a:schemeClr val="bg1">
                        <a:lumMod val="85000"/>
                      </a:schemeClr>
                    </a:solidFill>
                  </a:tcPr>
                </a:tc>
                <a:tc>
                  <a:txBody>
                    <a:bodyPr/>
                    <a:lstStyle/>
                    <a:p>
                      <a:pPr algn="ctr" fontAlgn="ctr"/>
                      <a:r>
                        <a:rPr lang="en-US" sz="1000" b="0" i="0" u="none" strike="noStrike" kern="1200" dirty="0">
                          <a:solidFill>
                            <a:schemeClr val="dk1"/>
                          </a:solidFill>
                          <a:effectLst/>
                          <a:latin typeface="Bahnschrift" panose="020B0502040204020203" pitchFamily="34" charset="0"/>
                          <a:ea typeface="+mn-ea"/>
                          <a:cs typeface="+mn-cs"/>
                        </a:rPr>
                        <a:t>75%</a:t>
                      </a:r>
                    </a:p>
                  </a:txBody>
                  <a:tcPr marL="9525" marR="9525" marT="9525" marB="0" anchor="ctr">
                    <a:lnL w="28575"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kern="1200" dirty="0">
                          <a:solidFill>
                            <a:schemeClr val="dk1"/>
                          </a:solidFill>
                          <a:effectLst/>
                          <a:latin typeface="Bahnschrift" panose="020B0502040204020203" pitchFamily="34" charset="0"/>
                          <a:ea typeface="+mn-ea"/>
                          <a:cs typeface="+mn-cs"/>
                        </a:rPr>
                        <a:t>20%</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5%</a:t>
                      </a:r>
                    </a:p>
                  </a:txBody>
                  <a:tcPr marL="9525" marR="9525" marT="9525" marB="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0107706"/>
                  </a:ext>
                </a:extLst>
              </a:tr>
              <a:tr h="93343">
                <a:tc>
                  <a:txBody>
                    <a:bodyPr/>
                    <a:lstStyle/>
                    <a:p>
                      <a:pPr marL="91440" algn="l" fontAlgn="b"/>
                      <a:r>
                        <a:rPr lang="en-US" sz="1000" b="0" i="0" u="none" strike="noStrike" dirty="0">
                          <a:effectLst/>
                          <a:latin typeface="Bahnschrift" panose="020B0502040204020203" pitchFamily="34" charset="0"/>
                        </a:rPr>
                        <a:t>White non-college men</a:t>
                      </a:r>
                    </a:p>
                  </a:txBody>
                  <a:tcPr marL="9525" marR="9525" marT="9525" marB="0" anchor="ctr">
                    <a:lnR w="28575" cap="flat" cmpd="sng" algn="ctr">
                      <a:solidFill>
                        <a:srgbClr val="FF0000"/>
                      </a:solidFill>
                      <a:prstDash val="solid"/>
                      <a:round/>
                      <a:headEnd type="none" w="med" len="med"/>
                      <a:tailEnd type="none" w="med" len="med"/>
                    </a:lnR>
                    <a:solidFill>
                      <a:schemeClr val="bg1">
                        <a:lumMod val="75000"/>
                      </a:schemeClr>
                    </a:solidFill>
                  </a:tcPr>
                </a:tc>
                <a:tc>
                  <a:txBody>
                    <a:bodyPr/>
                    <a:lstStyle/>
                    <a:p>
                      <a:pPr algn="ctr" fontAlgn="ctr"/>
                      <a:r>
                        <a:rPr lang="en-US" sz="1000" b="0" i="0" u="none" strike="noStrike" kern="1200" dirty="0">
                          <a:solidFill>
                            <a:schemeClr val="dk1"/>
                          </a:solidFill>
                          <a:effectLst/>
                          <a:latin typeface="Bahnschrift" panose="020B0502040204020203" pitchFamily="34" charset="0"/>
                          <a:ea typeface="+mn-ea"/>
                          <a:cs typeface="+mn-cs"/>
                        </a:rPr>
                        <a:t>59%</a:t>
                      </a:r>
                    </a:p>
                  </a:txBody>
                  <a:tcPr marL="9525" marR="9525" marT="9525" marB="0" anchor="ctr">
                    <a:lnL w="28575"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75000"/>
                      </a:schemeClr>
                    </a:solidFill>
                  </a:tcPr>
                </a:tc>
                <a:tc>
                  <a:txBody>
                    <a:bodyPr/>
                    <a:lstStyle/>
                    <a:p>
                      <a:pPr algn="ctr" fontAlgn="ctr"/>
                      <a:r>
                        <a:rPr lang="en-US" sz="1000" b="0" i="0" u="none" strike="noStrike" kern="1200" dirty="0">
                          <a:solidFill>
                            <a:schemeClr val="dk1"/>
                          </a:solidFill>
                          <a:effectLst/>
                          <a:latin typeface="Bahnschrift" panose="020B0502040204020203" pitchFamily="34" charset="0"/>
                          <a:ea typeface="+mn-ea"/>
                          <a:cs typeface="+mn-cs"/>
                        </a:rPr>
                        <a:t>38%</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7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4%</a:t>
                      </a:r>
                    </a:p>
                  </a:txBody>
                  <a:tcPr marL="9525" marR="9525" marT="9525" marB="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006842350"/>
                  </a:ext>
                </a:extLst>
              </a:tr>
              <a:tr h="93343">
                <a:tc>
                  <a:txBody>
                    <a:bodyPr/>
                    <a:lstStyle/>
                    <a:p>
                      <a:pPr marL="91440" algn="l" fontAlgn="b"/>
                      <a:r>
                        <a:rPr lang="en-US" sz="1000" b="0" i="0" u="none" strike="noStrike" dirty="0">
                          <a:effectLst/>
                          <a:latin typeface="Bahnschrift" panose="020B0502040204020203" pitchFamily="34" charset="0"/>
                        </a:rPr>
                        <a:t>White non-college women</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algn="ctr" fontAlgn="ctr"/>
                      <a:r>
                        <a:rPr lang="en-US" sz="1000" b="0" i="0" u="none" strike="noStrike" kern="1200" dirty="0">
                          <a:solidFill>
                            <a:schemeClr val="dk1"/>
                          </a:solidFill>
                          <a:effectLst/>
                          <a:latin typeface="Bahnschrift" panose="020B0502040204020203" pitchFamily="34" charset="0"/>
                          <a:ea typeface="+mn-ea"/>
                          <a:cs typeface="+mn-cs"/>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000" b="0" i="0" u="none" strike="noStrike" kern="1200" dirty="0">
                          <a:solidFill>
                            <a:schemeClr val="dk1"/>
                          </a:solidFill>
                          <a:effectLst/>
                          <a:latin typeface="Bahnschrift" panose="020B0502040204020203" pitchFamily="34" charset="0"/>
                          <a:ea typeface="+mn-ea"/>
                          <a:cs typeface="+mn-cs"/>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24496395"/>
                  </a:ext>
                </a:extLst>
              </a:tr>
              <a:tr h="93343">
                <a:tc>
                  <a:txBody>
                    <a:bodyPr/>
                    <a:lstStyle/>
                    <a:p>
                      <a:pPr marL="91440" algn="l" fontAlgn="b"/>
                      <a:r>
                        <a:rPr lang="en-US" sz="1000" b="0" i="0" u="none" strike="noStrike" dirty="0">
                          <a:effectLst/>
                          <a:latin typeface="Bahnschrift" panose="020B0502040204020203" pitchFamily="34" charset="0"/>
                        </a:rPr>
                        <a:t>White college men</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7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7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3%</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633320195"/>
                  </a:ext>
                </a:extLst>
              </a:tr>
              <a:tr h="93343">
                <a:tc>
                  <a:txBody>
                    <a:bodyPr/>
                    <a:lstStyle/>
                    <a:p>
                      <a:pPr marL="91440" algn="l" fontAlgn="b"/>
                      <a:r>
                        <a:rPr lang="en-US" sz="1000" b="0" i="0" u="none" strike="noStrike" dirty="0">
                          <a:effectLst/>
                          <a:latin typeface="Bahnschrift" panose="020B0502040204020203" pitchFamily="34" charset="0"/>
                        </a:rPr>
                        <a:t>White college women</a:t>
                      </a:r>
                    </a:p>
                  </a:txBody>
                  <a:tcPr marL="9525" marR="9525" marT="9525" marB="0" anchor="ctr">
                    <a:lnR w="28575" cap="flat" cmpd="sng" algn="ctr">
                      <a:solidFill>
                        <a:srgbClr val="FF0000"/>
                      </a:solidFill>
                      <a:prstDash val="solid"/>
                      <a:round/>
                      <a:headEnd type="none" w="med" len="med"/>
                      <a:tailEnd type="none" w="med" len="med"/>
                    </a:lnR>
                    <a:solidFill>
                      <a:schemeClr val="bg1">
                        <a:lumMod val="75000"/>
                      </a:schemeClr>
                    </a:solidFill>
                  </a:tcPr>
                </a:tc>
                <a:tc>
                  <a:txBody>
                    <a:bodyPr/>
                    <a:lstStyle/>
                    <a:p>
                      <a:pPr algn="ctr" fontAlgn="ctr"/>
                      <a:r>
                        <a:rPr lang="en-US" sz="1000" b="0" i="0" u="none" strike="noStrike" kern="1200" dirty="0">
                          <a:solidFill>
                            <a:schemeClr val="dk1"/>
                          </a:solidFill>
                          <a:effectLst/>
                          <a:latin typeface="Bahnschrift" panose="020B0502040204020203" pitchFamily="34" charset="0"/>
                          <a:ea typeface="+mn-ea"/>
                          <a:cs typeface="+mn-cs"/>
                        </a:rPr>
                        <a:t>74%</a:t>
                      </a:r>
                    </a:p>
                  </a:txBody>
                  <a:tcPr marL="9525" marR="9525" marT="9525" marB="0" anchor="ctr">
                    <a:lnL w="28575"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75000"/>
                      </a:schemeClr>
                    </a:solidFill>
                  </a:tcPr>
                </a:tc>
                <a:tc>
                  <a:txBody>
                    <a:bodyPr/>
                    <a:lstStyle/>
                    <a:p>
                      <a:pPr algn="ctr" fontAlgn="ctr"/>
                      <a:r>
                        <a:rPr lang="en-US" sz="1000" b="0" i="0" u="none" strike="noStrike" kern="1200" dirty="0">
                          <a:solidFill>
                            <a:schemeClr val="dk1"/>
                          </a:solidFill>
                          <a:effectLst/>
                          <a:latin typeface="Bahnschrift" panose="020B0502040204020203" pitchFamily="34" charset="0"/>
                          <a:ea typeface="+mn-ea"/>
                          <a:cs typeface="+mn-cs"/>
                        </a:rPr>
                        <a:t>22%</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7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4%</a:t>
                      </a:r>
                    </a:p>
                  </a:txBody>
                  <a:tcPr marL="9525" marR="9525" marT="9525" marB="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628647078"/>
                  </a:ext>
                </a:extLst>
              </a:tr>
              <a:tr h="93343">
                <a:tc>
                  <a:txBody>
                    <a:bodyPr/>
                    <a:lstStyle/>
                    <a:p>
                      <a:pPr marL="91440" algn="l" fontAlgn="b"/>
                      <a:r>
                        <a:rPr lang="en-US" sz="1000" b="0" i="0" u="none" strike="noStrike" dirty="0">
                          <a:effectLst/>
                          <a:latin typeface="Bahnschrift" panose="020B0502040204020203" pitchFamily="34" charset="0"/>
                        </a:rPr>
                        <a:t>White</a:t>
                      </a:r>
                    </a:p>
                  </a:txBody>
                  <a:tcPr marL="9525" marR="9525" marT="9525" marB="0" anchor="ctr">
                    <a:lnR w="28575" cap="flat" cmpd="sng" algn="ctr">
                      <a:solidFill>
                        <a:srgbClr val="FF0000"/>
                      </a:solidFill>
                      <a:prstDash val="solid"/>
                      <a:round/>
                      <a:headEnd type="none" w="med" len="med"/>
                      <a:tailEnd type="none" w="med" len="med"/>
                    </a:lnR>
                    <a:solidFill>
                      <a:schemeClr val="bg1">
                        <a:lumMod val="85000"/>
                      </a:schemeClr>
                    </a:solidFill>
                  </a:tcPr>
                </a:tc>
                <a:tc>
                  <a:txBody>
                    <a:bodyPr/>
                    <a:lstStyle/>
                    <a:p>
                      <a:pPr algn="ctr" fontAlgn="ctr"/>
                      <a:r>
                        <a:rPr lang="en-US" sz="1000" b="0" i="0" u="none" strike="noStrike" kern="1200" dirty="0">
                          <a:solidFill>
                            <a:schemeClr val="dk1"/>
                          </a:solidFill>
                          <a:effectLst/>
                          <a:latin typeface="Bahnschrift" panose="020B0502040204020203" pitchFamily="34" charset="0"/>
                          <a:ea typeface="+mn-ea"/>
                          <a:cs typeface="+mn-cs"/>
                        </a:rPr>
                        <a:t>67%</a:t>
                      </a:r>
                    </a:p>
                  </a:txBody>
                  <a:tcPr marL="9525" marR="9525" marT="9525" marB="0" anchor="ctr">
                    <a:lnL w="28575"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kern="1200" dirty="0">
                          <a:solidFill>
                            <a:schemeClr val="dk1"/>
                          </a:solidFill>
                          <a:effectLst/>
                          <a:latin typeface="Bahnschrift" panose="020B0502040204020203" pitchFamily="34" charset="0"/>
                          <a:ea typeface="+mn-ea"/>
                          <a:cs typeface="+mn-cs"/>
                        </a:rPr>
                        <a:t>27%</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6%</a:t>
                      </a:r>
                    </a:p>
                  </a:txBody>
                  <a:tcPr marL="9525" marR="9525" marT="9525" marB="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154437">
                <a:tc>
                  <a:txBody>
                    <a:bodyPr/>
                    <a:lstStyle/>
                    <a:p>
                      <a:pPr marL="91440" algn="l" fontAlgn="b"/>
                      <a:r>
                        <a:rPr lang="en-US" sz="1000" b="0" i="0" u="none" strike="noStrike" dirty="0">
                          <a:effectLst/>
                          <a:latin typeface="Bahnschrift" panose="020B0502040204020203" pitchFamily="34" charset="0"/>
                        </a:rPr>
                        <a:t>Black</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000" b="0" i="0" u="none" strike="noStrike" kern="1200" dirty="0">
                          <a:solidFill>
                            <a:schemeClr val="dk1"/>
                          </a:solidFill>
                          <a:effectLst/>
                          <a:latin typeface="Bahnschrift" panose="020B0502040204020203" pitchFamily="34" charset="0"/>
                          <a:ea typeface="+mn-ea"/>
                          <a:cs typeface="+mn-cs"/>
                        </a:rPr>
                        <a:t>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kern="1200" dirty="0">
                          <a:solidFill>
                            <a:schemeClr val="dk1"/>
                          </a:solidFill>
                          <a:effectLst/>
                          <a:latin typeface="Bahnschrift" panose="020B0502040204020203" pitchFamily="34" charset="0"/>
                          <a:ea typeface="+mn-ea"/>
                          <a:cs typeface="+mn-cs"/>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89237094"/>
                  </a:ext>
                </a:extLst>
              </a:tr>
              <a:tr h="154437">
                <a:tc>
                  <a:txBody>
                    <a:bodyPr/>
                    <a:lstStyle/>
                    <a:p>
                      <a:pPr marL="91440" algn="l" fontAlgn="b"/>
                      <a:r>
                        <a:rPr lang="en-US" sz="1000" b="0" i="0" u="none" strike="noStrike" dirty="0">
                          <a:effectLst/>
                          <a:latin typeface="Bahnschrift" panose="020B0502040204020203" pitchFamily="34" charset="0"/>
                        </a:rPr>
                        <a:t>Latinx</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000" b="0" i="0" u="none" strike="noStrike" kern="1200" dirty="0">
                          <a:solidFill>
                            <a:schemeClr val="dk1"/>
                          </a:solidFill>
                          <a:effectLst/>
                          <a:latin typeface="Bahnschrift" panose="020B0502040204020203" pitchFamily="34" charset="0"/>
                          <a:ea typeface="+mn-ea"/>
                          <a:cs typeface="+mn-cs"/>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6%</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154437">
                <a:tc>
                  <a:txBody>
                    <a:bodyPr/>
                    <a:lstStyle/>
                    <a:p>
                      <a:pPr marL="91440" algn="l" fontAlgn="b"/>
                      <a:r>
                        <a:rPr lang="en-US" sz="1000" b="0" i="0" u="none" strike="noStrike" dirty="0">
                          <a:effectLst/>
                          <a:latin typeface="Bahnschrift" panose="020B0502040204020203" pitchFamily="34" charset="0"/>
                        </a:rPr>
                        <a:t>API</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08493314"/>
                  </a:ext>
                </a:extLst>
              </a:tr>
              <a:tr h="154437">
                <a:tc>
                  <a:txBody>
                    <a:bodyPr/>
                    <a:lstStyle/>
                    <a:p>
                      <a:pPr marL="91440" algn="l" fontAlgn="b"/>
                      <a:r>
                        <a:rPr lang="en-US" sz="1000" b="0" i="0" u="none" strike="noStrike" dirty="0">
                          <a:effectLst/>
                          <a:latin typeface="Bahnschrift" panose="020B0502040204020203" pitchFamily="34" charset="0"/>
                        </a:rPr>
                        <a:t>Northeast</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000" b="0" i="0" u="none" strike="noStrike" kern="1200" dirty="0">
                          <a:solidFill>
                            <a:schemeClr val="dk1"/>
                          </a:solidFill>
                          <a:effectLst/>
                          <a:latin typeface="Bahnschrift" panose="020B0502040204020203" pitchFamily="34" charset="0"/>
                          <a:ea typeface="+mn-ea"/>
                          <a:cs typeface="+mn-cs"/>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863045940"/>
                  </a:ext>
                </a:extLst>
              </a:tr>
              <a:tr h="154437">
                <a:tc>
                  <a:txBody>
                    <a:bodyPr/>
                    <a:lstStyle/>
                    <a:p>
                      <a:pPr marL="91440" algn="l" fontAlgn="b"/>
                      <a:r>
                        <a:rPr lang="en-US" sz="1000" b="0" i="0" u="none" strike="noStrike" dirty="0">
                          <a:effectLst/>
                          <a:latin typeface="Bahnschrift" panose="020B0502040204020203" pitchFamily="34" charset="0"/>
                        </a:rPr>
                        <a:t>Midwest</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000" b="0" i="0" u="none" strike="noStrike" kern="1200" dirty="0">
                          <a:solidFill>
                            <a:schemeClr val="dk1"/>
                          </a:solidFill>
                          <a:effectLst/>
                          <a:latin typeface="Bahnschrift" panose="020B0502040204020203" pitchFamily="34" charset="0"/>
                          <a:ea typeface="+mn-ea"/>
                          <a:cs typeface="+mn-cs"/>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8%</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615533368"/>
                  </a:ext>
                </a:extLst>
              </a:tr>
              <a:tr h="154437">
                <a:tc>
                  <a:txBody>
                    <a:bodyPr/>
                    <a:lstStyle/>
                    <a:p>
                      <a:pPr marL="91440" algn="l" fontAlgn="b"/>
                      <a:r>
                        <a:rPr lang="en-US" sz="1000" b="0" i="0" u="none" strike="noStrike" dirty="0">
                          <a:effectLst/>
                          <a:latin typeface="Bahnschrift" panose="020B0502040204020203" pitchFamily="34" charset="0"/>
                        </a:rPr>
                        <a:t>South</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8%</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8062785"/>
                  </a:ext>
                </a:extLst>
              </a:tr>
              <a:tr h="154437">
                <a:tc>
                  <a:txBody>
                    <a:bodyPr/>
                    <a:lstStyle/>
                    <a:p>
                      <a:pPr marL="91440" algn="l" fontAlgn="b"/>
                      <a:r>
                        <a:rPr lang="en-US" sz="1000" b="0" i="0" u="none" strike="noStrike" dirty="0">
                          <a:effectLst/>
                          <a:latin typeface="Bahnschrift" panose="020B0502040204020203" pitchFamily="34" charset="0"/>
                        </a:rPr>
                        <a:t>West</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6%</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705225999"/>
                  </a:ext>
                </a:extLst>
              </a:tr>
              <a:tr h="154437">
                <a:tc>
                  <a:txBody>
                    <a:bodyPr/>
                    <a:lstStyle/>
                    <a:p>
                      <a:pPr marL="91440" algn="l" fontAlgn="b"/>
                      <a:r>
                        <a:rPr lang="en-US" sz="1000" b="0" i="0" u="none" strike="noStrike" dirty="0">
                          <a:effectLst/>
                          <a:latin typeface="Bahnschrift" panose="020B0502040204020203" pitchFamily="34" charset="0"/>
                        </a:rPr>
                        <a:t>White Democrat</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000" b="0" i="0" u="none" strike="noStrike" kern="1200" dirty="0">
                          <a:solidFill>
                            <a:schemeClr val="dk1"/>
                          </a:solidFill>
                          <a:effectLst/>
                          <a:latin typeface="Bahnschrift" panose="020B0502040204020203" pitchFamily="34" charset="0"/>
                          <a:ea typeface="+mn-ea"/>
                          <a:cs typeface="+mn-cs"/>
                        </a:rPr>
                        <a:t>89%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2%</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76884232"/>
                  </a:ext>
                </a:extLst>
              </a:tr>
              <a:tr h="154437">
                <a:tc>
                  <a:txBody>
                    <a:bodyPr/>
                    <a:lstStyle/>
                    <a:p>
                      <a:pPr marL="91440" algn="l" fontAlgn="b"/>
                      <a:r>
                        <a:rPr lang="en-US" sz="1000" b="0" i="0" u="none" strike="noStrike" dirty="0">
                          <a:effectLst/>
                          <a:latin typeface="Bahnschrift" panose="020B0502040204020203" pitchFamily="34" charset="0"/>
                        </a:rPr>
                        <a:t>Democrat</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000" b="0" i="0" u="none" strike="noStrike" kern="1200" dirty="0">
                          <a:solidFill>
                            <a:schemeClr val="dk1"/>
                          </a:solidFill>
                          <a:effectLst/>
                          <a:latin typeface="Bahnschrift" panose="020B0502040204020203" pitchFamily="34" charset="0"/>
                          <a:ea typeface="+mn-ea"/>
                          <a:cs typeface="+mn-cs"/>
                        </a:rPr>
                        <a:t>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kern="1200" dirty="0">
                          <a:solidFill>
                            <a:schemeClr val="dk1"/>
                          </a:solidFill>
                          <a:effectLst/>
                          <a:latin typeface="Bahnschrift" panose="020B0502040204020203" pitchFamily="34" charset="0"/>
                          <a:ea typeface="+mn-ea"/>
                          <a:cs typeface="+mn-cs"/>
                        </a:rPr>
                        <a:t>4%</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45634360"/>
                  </a:ext>
                </a:extLst>
              </a:tr>
              <a:tr h="154437">
                <a:tc>
                  <a:txBody>
                    <a:bodyPr/>
                    <a:lstStyle/>
                    <a:p>
                      <a:pPr marL="91440" algn="l" fontAlgn="b"/>
                      <a:r>
                        <a:rPr lang="en-US" sz="1000" b="0" i="0" u="none" strike="noStrike" dirty="0">
                          <a:effectLst/>
                          <a:latin typeface="Bahnschrift" panose="020B0502040204020203" pitchFamily="34" charset="0"/>
                        </a:rPr>
                        <a:t>Independent/DK</a:t>
                      </a:r>
                    </a:p>
                  </a:txBody>
                  <a:tcPr marL="9525" marR="9525" marT="9525" marB="0" anchor="ctr">
                    <a:lnR w="28575" cap="flat" cmpd="sng" algn="ctr">
                      <a:solidFill>
                        <a:srgbClr val="FF0000"/>
                      </a:solidFill>
                      <a:prstDash val="solid"/>
                      <a:round/>
                      <a:headEnd type="none" w="med" len="med"/>
                      <a:tailEnd type="none" w="med" len="med"/>
                    </a:lnR>
                    <a:solidFill>
                      <a:schemeClr val="bg1">
                        <a:lumMod val="8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54%</a:t>
                      </a:r>
                    </a:p>
                  </a:txBody>
                  <a:tcPr marL="9525" marR="9525" marT="9525" marB="0" anchor="ctr">
                    <a:lnL w="28575"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24%</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kern="1200" dirty="0">
                          <a:solidFill>
                            <a:schemeClr val="dk1"/>
                          </a:solidFill>
                          <a:effectLst/>
                          <a:latin typeface="Bahnschrift" panose="020B0502040204020203" pitchFamily="34" charset="0"/>
                          <a:ea typeface="+mn-ea"/>
                          <a:cs typeface="+mn-cs"/>
                        </a:rPr>
                        <a:t>22%</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87651271"/>
                  </a:ext>
                </a:extLst>
              </a:tr>
              <a:tr h="154437">
                <a:tc>
                  <a:txBody>
                    <a:bodyPr/>
                    <a:lstStyle/>
                    <a:p>
                      <a:pPr marL="91440" algn="l" fontAlgn="b"/>
                      <a:r>
                        <a:rPr lang="en-US" sz="1000" b="0" i="0" u="none" strike="noStrike" dirty="0">
                          <a:effectLst/>
                          <a:latin typeface="Bahnschrift" panose="020B0502040204020203" pitchFamily="34" charset="0"/>
                        </a:rPr>
                        <a:t>Republican</a:t>
                      </a:r>
                    </a:p>
                  </a:txBody>
                  <a:tcPr marL="9525" marR="9525" marT="9525" marB="0" anchor="ctr">
                    <a:lnR w="28575" cap="flat" cmpd="sng" algn="ctr">
                      <a:solidFill>
                        <a:srgbClr val="FF0000"/>
                      </a:solidFill>
                      <a:prstDash val="solid"/>
                      <a:round/>
                      <a:headEnd type="none" w="med" len="med"/>
                      <a:tailEnd type="none" w="med" len="med"/>
                    </a:lnR>
                    <a:solidFill>
                      <a:schemeClr val="bg1">
                        <a:lumMod val="85000"/>
                      </a:schemeClr>
                    </a:solidFill>
                  </a:tcPr>
                </a:tc>
                <a:tc>
                  <a:txBody>
                    <a:bodyPr/>
                    <a:lstStyle/>
                    <a:p>
                      <a:pPr algn="ctr" fontAlgn="ctr"/>
                      <a:r>
                        <a:rPr lang="en-US" sz="1000" b="0" i="0" u="none" strike="noStrike" kern="1200" dirty="0">
                          <a:solidFill>
                            <a:schemeClr val="dk1"/>
                          </a:solidFill>
                          <a:effectLst/>
                          <a:latin typeface="Bahnschrift" panose="020B0502040204020203" pitchFamily="34" charset="0"/>
                          <a:ea typeface="+mn-ea"/>
                          <a:cs typeface="+mn-cs"/>
                        </a:rPr>
                        <a:t>56%</a:t>
                      </a:r>
                    </a:p>
                  </a:txBody>
                  <a:tcPr marL="9525" marR="9525" marT="9525" marB="0" anchor="ctr">
                    <a:lnL w="28575"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kern="1200" dirty="0">
                          <a:solidFill>
                            <a:schemeClr val="dk1"/>
                          </a:solidFill>
                          <a:effectLst/>
                          <a:latin typeface="Bahnschrift" panose="020B0502040204020203" pitchFamily="34" charset="0"/>
                          <a:ea typeface="+mn-ea"/>
                          <a:cs typeface="+mn-cs"/>
                        </a:rPr>
                        <a:t>39%</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kern="1200" dirty="0">
                          <a:solidFill>
                            <a:schemeClr val="dk1"/>
                          </a:solidFill>
                          <a:effectLst/>
                          <a:latin typeface="Bahnschrift" panose="020B0502040204020203" pitchFamily="34" charset="0"/>
                          <a:ea typeface="+mn-ea"/>
                          <a:cs typeface="+mn-cs"/>
                        </a:rPr>
                        <a:t>5%</a:t>
                      </a:r>
                    </a:p>
                  </a:txBody>
                  <a:tcPr marL="9525" marR="9525" marT="9525" marB="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05097090"/>
                  </a:ext>
                </a:extLst>
              </a:tr>
              <a:tr h="154437">
                <a:tc>
                  <a:txBody>
                    <a:bodyPr/>
                    <a:lstStyle/>
                    <a:p>
                      <a:pPr marL="91440" algn="l" fontAlgn="b"/>
                      <a:r>
                        <a:rPr lang="en-US" sz="1000" b="0" i="0" u="none" strike="noStrike" dirty="0">
                          <a:effectLst/>
                          <a:latin typeface="Bahnschrift" panose="020B0502040204020203" pitchFamily="34" charset="0"/>
                        </a:rPr>
                        <a:t>Gun household</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000" b="0" i="0" u="none" strike="noStrike" kern="1200" dirty="0">
                          <a:solidFill>
                            <a:schemeClr val="dk1"/>
                          </a:solidFill>
                          <a:effectLst/>
                          <a:latin typeface="Bahnschrift" panose="020B0502040204020203" pitchFamily="34" charset="0"/>
                          <a:ea typeface="+mn-ea"/>
                          <a:cs typeface="+mn-cs"/>
                        </a:rPr>
                        <a:t>5%</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203006340"/>
                  </a:ext>
                </a:extLst>
              </a:tr>
              <a:tr h="154437">
                <a:tc>
                  <a:txBody>
                    <a:bodyPr/>
                    <a:lstStyle/>
                    <a:p>
                      <a:pPr marL="91440" algn="l" fontAlgn="b"/>
                      <a:r>
                        <a:rPr lang="en-US" sz="1000" b="0" i="0" u="none" strike="noStrike" dirty="0">
                          <a:effectLst/>
                          <a:latin typeface="Bahnschrift" panose="020B0502040204020203" pitchFamily="34" charset="0"/>
                        </a:rPr>
                        <a:t>Not gun household</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000" b="0" i="0" u="none" strike="noStrike" kern="1200" dirty="0">
                          <a:solidFill>
                            <a:schemeClr val="dk1"/>
                          </a:solidFill>
                          <a:effectLst/>
                          <a:latin typeface="Bahnschrift" panose="020B0502040204020203" pitchFamily="34" charset="0"/>
                          <a:ea typeface="+mn-ea"/>
                          <a:cs typeface="+mn-cs"/>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227947237"/>
                  </a:ext>
                </a:extLst>
              </a:tr>
              <a:tr h="154437">
                <a:tc>
                  <a:txBody>
                    <a:bodyPr/>
                    <a:lstStyle/>
                    <a:p>
                      <a:pPr marL="91440" algn="l" fontAlgn="b"/>
                      <a:r>
                        <a:rPr lang="en-US" sz="1000" b="0" i="0" u="none" strike="noStrike" dirty="0">
                          <a:effectLst/>
                          <a:latin typeface="Bahnschrift" panose="020B0502040204020203" pitchFamily="34" charset="0"/>
                        </a:rPr>
                        <a:t>NRA member</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kern="1200" dirty="0">
                          <a:solidFill>
                            <a:schemeClr val="dk1"/>
                          </a:solidFill>
                          <a:effectLst/>
                          <a:latin typeface="Bahnschrift" panose="020B0502040204020203" pitchFamily="34" charset="0"/>
                          <a:ea typeface="+mn-ea"/>
                          <a:cs typeface="+mn-cs"/>
                        </a:rPr>
                        <a:t>4%</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67964358"/>
                  </a:ext>
                </a:extLst>
              </a:tr>
              <a:tr h="154437">
                <a:tc>
                  <a:txBody>
                    <a:bodyPr/>
                    <a:lstStyle/>
                    <a:p>
                      <a:pPr marL="91440" algn="l" fontAlgn="b"/>
                      <a:r>
                        <a:rPr lang="en-US" sz="1000" b="0" i="0" u="none" strike="noStrike" dirty="0">
                          <a:effectLst/>
                          <a:latin typeface="Bahnschrift" panose="020B0502040204020203" pitchFamily="34" charset="0"/>
                        </a:rPr>
                        <a:t>Not NRA member</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9%</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29732198"/>
                  </a:ext>
                </a:extLst>
              </a:tr>
              <a:tr h="154437">
                <a:tc>
                  <a:txBody>
                    <a:bodyPr/>
                    <a:lstStyle/>
                    <a:p>
                      <a:pPr marL="91440" algn="l" fontAlgn="b"/>
                      <a:r>
                        <a:rPr lang="en-US" sz="1000" b="0" i="0" u="none" strike="noStrike" dirty="0">
                          <a:effectLst/>
                          <a:latin typeface="Bahnschrift" panose="020B0502040204020203" pitchFamily="34" charset="0"/>
                        </a:rPr>
                        <a:t>Battleground state</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000" b="0" i="0" u="none" strike="noStrike" kern="1200">
                          <a:solidFill>
                            <a:schemeClr val="dk1"/>
                          </a:solidFill>
                          <a:effectLst/>
                          <a:latin typeface="Bahnschrift" panose="020B0502040204020203" pitchFamily="34" charset="0"/>
                          <a:ea typeface="+mn-ea"/>
                          <a:cs typeface="+mn-cs"/>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000" b="0" i="0" u="none" strike="noStrike" kern="1200" dirty="0">
                          <a:solidFill>
                            <a:schemeClr val="dk1"/>
                          </a:solidFill>
                          <a:effectLst/>
                          <a:latin typeface="Bahnschrift" panose="020B0502040204020203" pitchFamily="34" charset="0"/>
                          <a:ea typeface="+mn-ea"/>
                          <a:cs typeface="+mn-cs"/>
                        </a:rPr>
                        <a:t>7%</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088305754"/>
                  </a:ext>
                </a:extLst>
              </a:tr>
            </a:tbl>
          </a:graphicData>
        </a:graphic>
      </p:graphicFrame>
      <p:sp>
        <p:nvSpPr>
          <p:cNvPr id="7" name="Title 3">
            <a:extLst>
              <a:ext uri="{FF2B5EF4-FFF2-40B4-BE49-F238E27FC236}">
                <a16:creationId xmlns:a16="http://schemas.microsoft.com/office/drawing/2014/main" id="{A4F290DC-5317-4035-8303-F02EEF66A7A4}"/>
              </a:ext>
            </a:extLst>
          </p:cNvPr>
          <p:cNvSpPr txBox="1">
            <a:spLocks/>
          </p:cNvSpPr>
          <p:nvPr/>
        </p:nvSpPr>
        <p:spPr>
          <a:xfrm>
            <a:off x="300555" y="54430"/>
            <a:ext cx="1152144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Bahnschrift" panose="020B0502040204020203" pitchFamily="34" charset="0"/>
                <a:ea typeface="Verdana" panose="020B0604030504040204" pitchFamily="34" charset="0"/>
                <a:cs typeface="+mn-cs"/>
              </a:rPr>
              <a:t>Fully 67% of voters in states with competitive U.S. Senate elections support the federal government funding community-based intervention services aimed at reducing gun violence. Nationwide, voters of color, college women, and Democrats (including white Democrats) are disproportionally supportive. White voters, particularly non-college white voters, Republicans, and older men are more opposed. Even these groups support funding community-based intervention services by solid, double-digit margins. Independents are also supportive at relatively lower levels and more likely to be undecided. No group is a majority against the proposal. </a:t>
            </a:r>
          </a:p>
        </p:txBody>
      </p:sp>
    </p:spTree>
    <p:extLst>
      <p:ext uri="{BB962C8B-B14F-4D97-AF65-F5344CB8AC3E}">
        <p14:creationId xmlns:p14="http://schemas.microsoft.com/office/powerpoint/2010/main" val="2448107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a:extLst>
              <a:ext uri="{FF2B5EF4-FFF2-40B4-BE49-F238E27FC236}">
                <a16:creationId xmlns:a16="http://schemas.microsoft.com/office/drawing/2014/main" id="{13A70A37-83C8-44A0-AA1A-54F02F60B240}"/>
              </a:ext>
            </a:extLst>
          </p:cNvPr>
          <p:cNvSpPr>
            <a:spLocks noGrp="1"/>
          </p:cNvSpPr>
          <p:nvPr>
            <p:ph type="title"/>
          </p:nvPr>
        </p:nvSpPr>
        <p:spPr>
          <a:xfrm>
            <a:off x="526254" y="0"/>
            <a:ext cx="11139492" cy="1325563"/>
          </a:xfrm>
        </p:spPr>
        <p:txBody>
          <a:bodyPr>
            <a:noAutofit/>
          </a:bodyPr>
          <a:lstStyle/>
          <a:p>
            <a:r>
              <a:rPr lang="en-US" b="0" dirty="0">
                <a:solidFill>
                  <a:schemeClr val="tx1"/>
                </a:solidFill>
                <a:latin typeface="Bahnschrift" panose="020B0502040204020203" pitchFamily="34" charset="0"/>
              </a:rPr>
              <a:t>Voters who are undecided on the initial ballot are disproportionately independents, women, non-college, low propensity voters, African American and from the South. These are all voters we should be able to get. </a:t>
            </a:r>
          </a:p>
        </p:txBody>
      </p:sp>
      <p:sp>
        <p:nvSpPr>
          <p:cNvPr id="6" name="TextBox 5">
            <a:extLst>
              <a:ext uri="{FF2B5EF4-FFF2-40B4-BE49-F238E27FC236}">
                <a16:creationId xmlns:a16="http://schemas.microsoft.com/office/drawing/2014/main" id="{ADBAB1CF-6697-4726-896C-D30649C7F59E}"/>
              </a:ext>
            </a:extLst>
          </p:cNvPr>
          <p:cNvSpPr txBox="1"/>
          <p:nvPr/>
        </p:nvSpPr>
        <p:spPr>
          <a:xfrm>
            <a:off x="739088" y="1288904"/>
            <a:ext cx="10655992" cy="245769"/>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Bahnschrift" panose="020B0502040204020203" pitchFamily="34" charset="0"/>
                <a:ea typeface="ヒラギノ角ゴ Pro W3"/>
                <a:cs typeface="Times New Roman" panose="02020603050405020304" pitchFamily="18" charset="0"/>
              </a:rPr>
              <a:t>Undecided on interventions</a:t>
            </a:r>
          </a:p>
        </p:txBody>
      </p:sp>
      <p:sp>
        <p:nvSpPr>
          <p:cNvPr id="5" name="Rectangle: Rounded Corners 4">
            <a:extLst>
              <a:ext uri="{FF2B5EF4-FFF2-40B4-BE49-F238E27FC236}">
                <a16:creationId xmlns:a16="http://schemas.microsoft.com/office/drawing/2014/main" id="{21772CF1-E93F-4103-B28B-9187F790A95D}"/>
              </a:ext>
            </a:extLst>
          </p:cNvPr>
          <p:cNvSpPr/>
          <p:nvPr/>
        </p:nvSpPr>
        <p:spPr bwMode="auto">
          <a:xfrm>
            <a:off x="768004" y="1716902"/>
            <a:ext cx="10350335" cy="4528899"/>
          </a:xfrm>
          <a:prstGeom prst="roundRect">
            <a:avLst/>
          </a:prstGeom>
          <a:solidFill>
            <a:schemeClr val="tx2"/>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sp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8% of voters are undecided in the initial ballot. They are disproportionately:</a:t>
            </a:r>
          </a:p>
          <a:p>
            <a:pPr marL="62865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62% are non-college women, who are 34% of the overall sample</a:t>
            </a:r>
          </a:p>
          <a:p>
            <a:pPr marL="62865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37% are </a:t>
            </a:r>
            <a:r>
              <a:rPr kumimoji="0" lang="en-US" sz="2000" b="1"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independent/dk partisans</a:t>
            </a:r>
            <a:r>
              <a:rPr kumimoji="0" lang="en-US" sz="20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 who are 13% of the overall sample</a:t>
            </a:r>
            <a:endParaRPr lang="en-US" sz="2000" dirty="0">
              <a:solidFill>
                <a:srgbClr val="FFFFFF"/>
              </a:solidFill>
              <a:latin typeface="Bahnschrift" panose="020B0502040204020203" pitchFamily="34" charset="0"/>
              <a:cs typeface="Times New Roman" pitchFamily="18" charset="0"/>
            </a:endParaRPr>
          </a:p>
          <a:p>
            <a:pPr marL="62865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76% are </a:t>
            </a:r>
            <a:r>
              <a:rPr kumimoji="0" lang="en-US" sz="2000" b="1"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women</a:t>
            </a:r>
            <a:r>
              <a:rPr kumimoji="0" lang="en-US" sz="20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 who are </a:t>
            </a:r>
            <a:r>
              <a:rPr lang="en-US" sz="2000" dirty="0">
                <a:solidFill>
                  <a:srgbClr val="FFFFFF"/>
                </a:solidFill>
                <a:latin typeface="Bahnschrift" panose="020B0502040204020203" pitchFamily="34" charset="0"/>
                <a:cs typeface="Times New Roman" pitchFamily="18" charset="0"/>
              </a:rPr>
              <a:t>54</a:t>
            </a:r>
            <a:r>
              <a:rPr kumimoji="0" lang="en-US" sz="20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 of the </a:t>
            </a:r>
            <a:r>
              <a:rPr lang="en-US" sz="2000" dirty="0">
                <a:solidFill>
                  <a:srgbClr val="FFFFFF"/>
                </a:solidFill>
                <a:latin typeface="Bahnschrift" panose="020B0502040204020203" pitchFamily="34" charset="0"/>
                <a:cs typeface="Times New Roman" pitchFamily="18" charset="0"/>
              </a:rPr>
              <a:t>overall </a:t>
            </a:r>
            <a:r>
              <a:rPr kumimoji="0" lang="en-US" sz="20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sample</a:t>
            </a:r>
          </a:p>
          <a:p>
            <a:pPr marL="62865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26% are </a:t>
            </a:r>
            <a:r>
              <a:rPr kumimoji="0" lang="en-US" sz="2000" b="1"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independent/dk women</a:t>
            </a:r>
            <a:r>
              <a:rPr kumimoji="0" lang="en-US" sz="20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 who are 7% of the overall sample</a:t>
            </a:r>
          </a:p>
          <a:p>
            <a:pPr marL="62865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25% are </a:t>
            </a:r>
            <a:r>
              <a:rPr kumimoji="0" lang="en-US" sz="2000" b="1"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independent/dk non-college </a:t>
            </a:r>
            <a:r>
              <a:rPr kumimoji="0" lang="en-US" sz="20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voters, who are 8% of the overall sample</a:t>
            </a:r>
          </a:p>
          <a:p>
            <a:pPr marL="62865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32% are </a:t>
            </a:r>
            <a:r>
              <a:rPr kumimoji="0" lang="en-US" sz="2000" b="1"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50/50 on voting</a:t>
            </a:r>
            <a:r>
              <a:rPr kumimoji="0" lang="en-US" sz="20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 compared to 15% overall</a:t>
            </a:r>
          </a:p>
          <a:p>
            <a:pPr marL="62865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75% are </a:t>
            </a:r>
            <a:r>
              <a:rPr kumimoji="0" lang="en-US" sz="2000" b="1"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not gun-owning households</a:t>
            </a:r>
            <a:r>
              <a:rPr kumimoji="0" lang="en-US" sz="20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 who are 60% of the overall sample</a:t>
            </a:r>
          </a:p>
          <a:p>
            <a:pPr marL="62865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32% are </a:t>
            </a:r>
            <a:r>
              <a:rPr kumimoji="0" lang="en-US" sz="2000" b="1"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have only a high school diploma</a:t>
            </a:r>
            <a:r>
              <a:rPr kumimoji="0" lang="en-US" sz="20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 who are 19% of the overall sample</a:t>
            </a:r>
          </a:p>
          <a:p>
            <a:pPr marL="62865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30% are women from the </a:t>
            </a:r>
            <a:r>
              <a:rPr kumimoji="0" lang="en-US" sz="2000" b="1"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South</a:t>
            </a:r>
            <a:r>
              <a:rPr kumimoji="0" lang="en-US" sz="20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 while they make up 19% of the overall sample</a:t>
            </a:r>
          </a:p>
          <a:p>
            <a:pPr marL="62865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17% </a:t>
            </a:r>
            <a:r>
              <a:rPr lang="en-US" sz="2000" dirty="0">
                <a:solidFill>
                  <a:srgbClr val="FFFFFF"/>
                </a:solidFill>
                <a:latin typeface="Bahnschrift" panose="020B0502040204020203" pitchFamily="34" charset="0"/>
                <a:cs typeface="Times New Roman" pitchFamily="18" charset="0"/>
              </a:rPr>
              <a:t>are </a:t>
            </a:r>
            <a:r>
              <a:rPr lang="en-US" sz="2000" b="1" dirty="0">
                <a:solidFill>
                  <a:srgbClr val="FFFFFF"/>
                </a:solidFill>
                <a:latin typeface="Bahnschrift" panose="020B0502040204020203" pitchFamily="34" charset="0"/>
                <a:cs typeface="Times New Roman" pitchFamily="18" charset="0"/>
              </a:rPr>
              <a:t>Black women</a:t>
            </a:r>
            <a:r>
              <a:rPr lang="en-US" sz="2000" dirty="0">
                <a:solidFill>
                  <a:srgbClr val="FFFFFF"/>
                </a:solidFill>
                <a:latin typeface="Bahnschrift" panose="020B0502040204020203" pitchFamily="34" charset="0"/>
                <a:cs typeface="Times New Roman" pitchFamily="18" charset="0"/>
              </a:rPr>
              <a:t>, who are 7% of the overall sample </a:t>
            </a:r>
            <a:endParaRPr kumimoji="0" lang="en-US" sz="20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endParaRPr>
          </a:p>
          <a:p>
            <a:pPr marL="62865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22% live in the </a:t>
            </a:r>
            <a:r>
              <a:rPr kumimoji="0" lang="en-US" sz="2000" b="1"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Middle Atlantic</a:t>
            </a:r>
            <a:r>
              <a:rPr kumimoji="0" lang="en-US" sz="20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 while 12% of the overall sample does</a:t>
            </a:r>
          </a:p>
          <a:p>
            <a:pPr marL="62865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21% are </a:t>
            </a:r>
            <a:r>
              <a:rPr kumimoji="0" lang="en-US" sz="2000" b="1"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Black</a:t>
            </a:r>
            <a:r>
              <a:rPr kumimoji="0" lang="en-US" sz="20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Times New Roman" pitchFamily="18" charset="0"/>
              </a:rPr>
              <a:t>, who are 12% of the overall sample</a:t>
            </a:r>
          </a:p>
        </p:txBody>
      </p:sp>
    </p:spTree>
    <p:extLst>
      <p:ext uri="{BB962C8B-B14F-4D97-AF65-F5344CB8AC3E}">
        <p14:creationId xmlns:p14="http://schemas.microsoft.com/office/powerpoint/2010/main" val="3015584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088852776"/>
              </p:ext>
            </p:extLst>
          </p:nvPr>
        </p:nvGraphicFramePr>
        <p:xfrm>
          <a:off x="1110177" y="1226665"/>
          <a:ext cx="6865033" cy="1841568"/>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3">
            <a:extLst>
              <a:ext uri="{FF2B5EF4-FFF2-40B4-BE49-F238E27FC236}">
                <a16:creationId xmlns:a16="http://schemas.microsoft.com/office/drawing/2014/main" id="{BE6AA833-2DD6-4F37-8782-48BF60C93443}"/>
              </a:ext>
            </a:extLst>
          </p:cNvPr>
          <p:cNvSpPr>
            <a:spLocks noGrp="1"/>
          </p:cNvSpPr>
          <p:nvPr>
            <p:ph type="title"/>
          </p:nvPr>
        </p:nvSpPr>
        <p:spPr>
          <a:xfrm>
            <a:off x="335280" y="11721"/>
            <a:ext cx="11521440" cy="1325563"/>
          </a:xfrm>
        </p:spPr>
        <p:txBody>
          <a:bodyPr>
            <a:noAutofit/>
          </a:bodyPr>
          <a:lstStyle/>
          <a:p>
            <a:pPr algn="just"/>
            <a:r>
              <a:rPr lang="en-US" sz="1800" b="0" dirty="0">
                <a:solidFill>
                  <a:schemeClr val="tx1"/>
                </a:solidFill>
                <a:latin typeface="Bahnschrift" panose="020B0502040204020203" pitchFamily="34" charset="0"/>
                <a:ea typeface="Verdana" panose="020B0604030504040204" pitchFamily="34" charset="0"/>
              </a:rPr>
              <a:t>Voters then read a summary explaining what exactly community-based intervention services include, with half of respondents seeing additional language about addressing the root causes of violence. It turns out these explanations do little to impact already impressive levels of support, though they do propel a small increase in intensity of support.</a:t>
            </a:r>
          </a:p>
        </p:txBody>
      </p:sp>
      <p:graphicFrame>
        <p:nvGraphicFramePr>
          <p:cNvPr id="6" name="Object 4">
            <a:extLst>
              <a:ext uri="{FF2B5EF4-FFF2-40B4-BE49-F238E27FC236}">
                <a16:creationId xmlns:a16="http://schemas.microsoft.com/office/drawing/2014/main" id="{36587C62-B445-40CF-8563-B3A9B9D45DA8}"/>
              </a:ext>
            </a:extLst>
          </p:cNvPr>
          <p:cNvGraphicFramePr>
            <a:graphicFrameLocks noChangeAspect="1"/>
          </p:cNvGraphicFramePr>
          <p:nvPr>
            <p:extLst>
              <p:ext uri="{D42A27DB-BD31-4B8C-83A1-F6EECF244321}">
                <p14:modId xmlns:p14="http://schemas.microsoft.com/office/powerpoint/2010/main" val="1370904712"/>
              </p:ext>
            </p:extLst>
          </p:nvPr>
        </p:nvGraphicFramePr>
        <p:xfrm>
          <a:off x="8046720" y="1647031"/>
          <a:ext cx="3958316" cy="46130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F96A957B-E38E-4046-BE09-9837CBBCEE58}"/>
              </a:ext>
            </a:extLst>
          </p:cNvPr>
          <p:cNvSpPr txBox="1"/>
          <p:nvPr/>
        </p:nvSpPr>
        <p:spPr>
          <a:xfrm>
            <a:off x="1110178" y="5810236"/>
            <a:ext cx="6865031" cy="1061829"/>
          </a:xfrm>
          <a:prstGeom prst="rect">
            <a:avLst/>
          </a:prstGeom>
          <a:noFill/>
        </p:spPr>
        <p:txBody>
          <a:bodyPr wrap="square">
            <a:spAutoFit/>
          </a:bodyPr>
          <a:lstStyle/>
          <a:p>
            <a:pPr algn="just"/>
            <a:r>
              <a:rPr lang="en-US" sz="1050" dirty="0">
                <a:solidFill>
                  <a:srgbClr val="FF0000"/>
                </a:solidFill>
                <a:effectLst/>
                <a:latin typeface="Bahnschrift" panose="020B0502040204020203" pitchFamily="34" charset="0"/>
                <a:ea typeface="Nimbus Roman No9 L"/>
              </a:rPr>
              <a:t>SSB [INFORMED/ ROOT CAUSES]: </a:t>
            </a:r>
            <a:r>
              <a:rPr lang="en-US" sz="1050" dirty="0">
                <a:effectLst/>
                <a:latin typeface="Bahnschrift" panose="020B0502040204020203" pitchFamily="34" charset="0"/>
                <a:ea typeface="Nimbus Roman No9 L"/>
              </a:rPr>
              <a:t>To explain more about community-based intervention services aimed at reducing gun violence, when an individual is a victim of gun violence, it increases the likelihood that they will be victimized again and/or become a perpetrator of violence themselves. Community-based anti-violence interventions involve a combination of on-the-ground violence prevention specialists, victim support, and services that address the root causes of deadly violence, including improving mental health and reentry services, as well as good schools, affordable housing, and job training.</a:t>
            </a:r>
            <a:endParaRPr lang="en-US" sz="1050" dirty="0">
              <a:latin typeface="Bahnschrift" panose="020B0502040204020203" pitchFamily="34" charset="0"/>
            </a:endParaRPr>
          </a:p>
        </p:txBody>
      </p:sp>
      <p:sp>
        <p:nvSpPr>
          <p:cNvPr id="13" name="TextBox 12">
            <a:extLst>
              <a:ext uri="{FF2B5EF4-FFF2-40B4-BE49-F238E27FC236}">
                <a16:creationId xmlns:a16="http://schemas.microsoft.com/office/drawing/2014/main" id="{26403CAF-33EA-439F-BD13-74BEA5871278}"/>
              </a:ext>
            </a:extLst>
          </p:cNvPr>
          <p:cNvSpPr txBox="1"/>
          <p:nvPr/>
        </p:nvSpPr>
        <p:spPr>
          <a:xfrm>
            <a:off x="8046720" y="1257707"/>
            <a:ext cx="3958316" cy="358282"/>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Combined Informed Ballot</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7AE99E09-5124-462D-9B03-07AFFEC891B7}"/>
              </a:ext>
            </a:extLst>
          </p:cNvPr>
          <p:cNvSpPr txBox="1"/>
          <p:nvPr/>
        </p:nvSpPr>
        <p:spPr>
          <a:xfrm>
            <a:off x="1110178" y="3039546"/>
            <a:ext cx="6865031" cy="1061829"/>
          </a:xfrm>
          <a:prstGeom prst="rect">
            <a:avLst/>
          </a:prstGeom>
          <a:noFill/>
        </p:spPr>
        <p:txBody>
          <a:bodyPr wrap="square">
            <a:spAutoFit/>
          </a:bodyPr>
          <a:lstStyle/>
          <a:p>
            <a:pPr algn="just"/>
            <a:r>
              <a:rPr lang="en-US" sz="1050" dirty="0">
                <a:solidFill>
                  <a:srgbClr val="FF0000"/>
                </a:solidFill>
                <a:effectLst/>
                <a:latin typeface="Bahnschrift" panose="020B0502040204020203" pitchFamily="34" charset="0"/>
                <a:ea typeface="Nimbus Roman No9 L"/>
              </a:rPr>
              <a:t>SSA [INFORMED]: </a:t>
            </a:r>
            <a:r>
              <a:rPr lang="en-US" sz="1050" dirty="0">
                <a:effectLst/>
                <a:latin typeface="Bahnschrift" panose="020B0502040204020203" pitchFamily="34" charset="0"/>
                <a:ea typeface="Nimbus Roman No9 L"/>
              </a:rPr>
              <a:t>To explain more about community-based intervention services aimed at reducing gun violence, when an individual is a victim of gun violence, it increases the likelihood that they will be victimized again and/or become a perpetrator of violence themselves. Community-based anti-violence interventions, also sometimes referred to as street outreach services, involve local social workers and mental health professionals meeting with victims, their friends and families, both in hospitals and on the streets, to prevent the cycle of deadly violence from continuing. </a:t>
            </a:r>
            <a:endParaRPr lang="en-US" sz="1050" dirty="0">
              <a:latin typeface="Bahnschrift" panose="020B0502040204020203" pitchFamily="34" charset="0"/>
            </a:endParaRPr>
          </a:p>
        </p:txBody>
      </p:sp>
      <p:sp>
        <p:nvSpPr>
          <p:cNvPr id="20" name="TextBox 19">
            <a:extLst>
              <a:ext uri="{FF2B5EF4-FFF2-40B4-BE49-F238E27FC236}">
                <a16:creationId xmlns:a16="http://schemas.microsoft.com/office/drawing/2014/main" id="{DCC7CC53-7EE0-4954-9635-8382883FD6EE}"/>
              </a:ext>
            </a:extLst>
          </p:cNvPr>
          <p:cNvSpPr txBox="1"/>
          <p:nvPr/>
        </p:nvSpPr>
        <p:spPr>
          <a:xfrm>
            <a:off x="199293" y="1572877"/>
            <a:ext cx="1104314" cy="880251"/>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Generic Informed Ballot</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0AB20675-F227-414B-9A0A-A98E87356F7D}"/>
              </a:ext>
            </a:extLst>
          </p:cNvPr>
          <p:cNvSpPr txBox="1"/>
          <p:nvPr/>
        </p:nvSpPr>
        <p:spPr>
          <a:xfrm>
            <a:off x="199293" y="4336968"/>
            <a:ext cx="1104314" cy="1061829"/>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Root Causes Informed Ballot</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2" name="Object 4">
            <a:extLst>
              <a:ext uri="{FF2B5EF4-FFF2-40B4-BE49-F238E27FC236}">
                <a16:creationId xmlns:a16="http://schemas.microsoft.com/office/drawing/2014/main" id="{5B25DBBB-5B75-40ED-A50E-F07EDE3A40C4}"/>
              </a:ext>
            </a:extLst>
          </p:cNvPr>
          <p:cNvGraphicFramePr>
            <a:graphicFrameLocks noChangeAspect="1"/>
          </p:cNvGraphicFramePr>
          <p:nvPr>
            <p:extLst>
              <p:ext uri="{D42A27DB-BD31-4B8C-83A1-F6EECF244321}">
                <p14:modId xmlns:p14="http://schemas.microsoft.com/office/powerpoint/2010/main" val="2261742161"/>
              </p:ext>
            </p:extLst>
          </p:nvPr>
        </p:nvGraphicFramePr>
        <p:xfrm>
          <a:off x="1110177" y="4035022"/>
          <a:ext cx="6865033" cy="18415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87537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5E6733-1CAF-485B-84CB-6CB138B29328}"/>
              </a:ext>
            </a:extLst>
          </p:cNvPr>
          <p:cNvSpPr/>
          <p:nvPr/>
        </p:nvSpPr>
        <p:spPr>
          <a:xfrm>
            <a:off x="335280" y="6406155"/>
            <a:ext cx="10034659" cy="4154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Sometimes over the course of a survey like this, people change their mind. Would you [ROTATE] _support OR _oppose federal funds going towards community-based intervention services to reduce gun violence, or are you undecided?</a:t>
            </a:r>
          </a:p>
        </p:txBody>
      </p:sp>
      <p:sp>
        <p:nvSpPr>
          <p:cNvPr id="9" name="Title 3">
            <a:extLst>
              <a:ext uri="{FF2B5EF4-FFF2-40B4-BE49-F238E27FC236}">
                <a16:creationId xmlns:a16="http://schemas.microsoft.com/office/drawing/2014/main" id="{BE6AA833-2DD6-4F37-8782-48BF60C93443}"/>
              </a:ext>
            </a:extLst>
          </p:cNvPr>
          <p:cNvSpPr>
            <a:spLocks noGrp="1"/>
          </p:cNvSpPr>
          <p:nvPr>
            <p:ph type="title"/>
          </p:nvPr>
        </p:nvSpPr>
        <p:spPr>
          <a:xfrm>
            <a:off x="286121" y="195132"/>
            <a:ext cx="11521440" cy="1325563"/>
          </a:xfrm>
        </p:spPr>
        <p:txBody>
          <a:bodyPr>
            <a:noAutofit/>
          </a:bodyPr>
          <a:lstStyle/>
          <a:p>
            <a:pPr algn="just"/>
            <a:r>
              <a:rPr lang="en-US" sz="1800" b="0" dirty="0">
                <a:solidFill>
                  <a:schemeClr val="tx1"/>
                </a:solidFill>
                <a:latin typeface="Bahnschrift" panose="020B0502040204020203" pitchFamily="34" charset="0"/>
                <a:ea typeface="Verdana" panose="020B0604030504040204" pitchFamily="34" charset="0"/>
              </a:rPr>
              <a:t>When voters are exposed to arguments on both sides of this debate, the margin of support narrows somewhat, as support for interventions decreases slightly and opposition increases—by roughly 6-7 points on each side. The shift is disproportionate among base opposition groups, including Republicans, white-non college voters, and older men, but also noteworthy among white Democrats and voters in battleground Senate states. Nevertheless, a solid majority of most subgroups supports federal funding of community-based interventions to reduce gun violence, even when confronted by opposition arguments. </a:t>
            </a:r>
          </a:p>
        </p:txBody>
      </p:sp>
      <p:sp>
        <p:nvSpPr>
          <p:cNvPr id="8" name="TextBox 7">
            <a:extLst>
              <a:ext uri="{FF2B5EF4-FFF2-40B4-BE49-F238E27FC236}">
                <a16:creationId xmlns:a16="http://schemas.microsoft.com/office/drawing/2014/main" id="{49F3B8A0-13C6-4BD0-8950-20255D59F5E1}"/>
              </a:ext>
            </a:extLst>
          </p:cNvPr>
          <p:cNvSpPr txBox="1"/>
          <p:nvPr/>
        </p:nvSpPr>
        <p:spPr>
          <a:xfrm>
            <a:off x="335280" y="1722259"/>
            <a:ext cx="11423123" cy="301178"/>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Engaged Debate Ballot</a:t>
            </a:r>
            <a:endParaRPr kumimoji="0" lang="en-US" sz="14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p:txBody>
      </p:sp>
      <p:sp>
        <p:nvSpPr>
          <p:cNvPr id="10" name="Oval 9">
            <a:extLst>
              <a:ext uri="{FF2B5EF4-FFF2-40B4-BE49-F238E27FC236}">
                <a16:creationId xmlns:a16="http://schemas.microsoft.com/office/drawing/2014/main" id="{D63FA2DD-EC41-4687-B3A2-8724D7F4A4C2}"/>
              </a:ext>
            </a:extLst>
          </p:cNvPr>
          <p:cNvSpPr/>
          <p:nvPr/>
        </p:nvSpPr>
        <p:spPr bwMode="auto">
          <a:xfrm>
            <a:off x="2405743" y="3002249"/>
            <a:ext cx="642257" cy="649188"/>
          </a:xfrm>
          <a:prstGeom prst="ellipse">
            <a:avLst/>
          </a:prstGeom>
          <a:solidFill>
            <a:srgbClr val="BDEEFF"/>
          </a:solidFill>
          <a:ln w="3175" cap="flat" cmpd="sng" algn="ctr">
            <a:solidFill>
              <a:schemeClr val="tx1"/>
            </a:solidFill>
            <a:prstDash val="solid"/>
            <a:round/>
            <a:headEnd type="none" w="med" len="med"/>
            <a:tailEnd type="none" w="med" len="med"/>
          </a:ln>
          <a:effectLst/>
        </p:spPr>
        <p:txBody>
          <a:bodyPr vert="horz" wrap="square" lIns="0" tIns="91440" rIns="0" bIns="91440" numCol="1" rtlCol="0" anchor="ctr" anchorCtr="1"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+19</a:t>
            </a:r>
          </a:p>
        </p:txBody>
      </p:sp>
      <p:graphicFrame>
        <p:nvGraphicFramePr>
          <p:cNvPr id="4" name="Table 11">
            <a:extLst>
              <a:ext uri="{FF2B5EF4-FFF2-40B4-BE49-F238E27FC236}">
                <a16:creationId xmlns:a16="http://schemas.microsoft.com/office/drawing/2014/main" id="{3CD9FFAF-FFC4-4215-9021-2865E76B02C4}"/>
              </a:ext>
            </a:extLst>
          </p:cNvPr>
          <p:cNvGraphicFramePr>
            <a:graphicFrameLocks noGrp="1"/>
          </p:cNvGraphicFramePr>
          <p:nvPr/>
        </p:nvGraphicFramePr>
        <p:xfrm>
          <a:off x="182871" y="2048461"/>
          <a:ext cx="8260086" cy="4028440"/>
        </p:xfrm>
        <a:graphic>
          <a:graphicData uri="http://schemas.openxmlformats.org/drawingml/2006/table">
            <a:tbl>
              <a:tblPr firstRow="1" bandRow="1">
                <a:tableStyleId>{5C22544A-7EE6-4342-B048-85BDC9FD1C3A}</a:tableStyleId>
              </a:tblPr>
              <a:tblGrid>
                <a:gridCol w="4130043">
                  <a:extLst>
                    <a:ext uri="{9D8B030D-6E8A-4147-A177-3AD203B41FA5}">
                      <a16:colId xmlns:a16="http://schemas.microsoft.com/office/drawing/2014/main" val="1375811601"/>
                    </a:ext>
                  </a:extLst>
                </a:gridCol>
                <a:gridCol w="4130043">
                  <a:extLst>
                    <a:ext uri="{9D8B030D-6E8A-4147-A177-3AD203B41FA5}">
                      <a16:colId xmlns:a16="http://schemas.microsoft.com/office/drawing/2014/main" val="2288680625"/>
                    </a:ext>
                  </a:extLst>
                </a:gridCol>
              </a:tblGrid>
              <a:tr h="370840">
                <a:tc gridSpan="2">
                  <a:txBody>
                    <a:bodyPr/>
                    <a:lstStyle/>
                    <a:p>
                      <a:pPr algn="ctr"/>
                      <a:r>
                        <a:rPr kumimoji="0" lang="en-US" sz="1800" b="1" i="0" u="none" strike="noStrike" kern="1200" cap="none" spc="0" normalizeH="0" baseline="0" noProof="0" dirty="0">
                          <a:ln>
                            <a:noFill/>
                          </a:ln>
                          <a:solidFill>
                            <a:schemeClr val="bg1"/>
                          </a:solidFill>
                          <a:effectLst/>
                          <a:uLnTx/>
                          <a:uFillTx/>
                          <a:latin typeface="Bahnschrift" panose="020B0502040204020203" pitchFamily="34" charset="0"/>
                          <a:ea typeface="+mn-ea"/>
                          <a:cs typeface="+mn-cs"/>
                        </a:rPr>
                        <a:t>Text of Engaged Debate Statements (Rotated)</a:t>
                      </a:r>
                      <a:endParaRPr lang="en-US" dirty="0">
                        <a:solidFill>
                          <a:schemeClr val="bg1"/>
                        </a:solidFill>
                      </a:endParaRPr>
                    </a:p>
                  </a:txBody>
                  <a:tcPr>
                    <a:solidFill>
                      <a:schemeClr val="accent3">
                        <a:lumMod val="65000"/>
                      </a:schemeClr>
                    </a:solidFill>
                  </a:tcPr>
                </a:tc>
                <a:tc hMerge="1">
                  <a:txBody>
                    <a:bodyPr/>
                    <a:lstStyle/>
                    <a:p>
                      <a:pPr algn="just"/>
                      <a:endParaRPr lang="en-US" dirty="0"/>
                    </a:p>
                  </a:txBody>
                  <a:tcPr>
                    <a:solidFill>
                      <a:schemeClr val="accent3">
                        <a:lumMod val="65000"/>
                      </a:schemeClr>
                    </a:solidFill>
                  </a:tcPr>
                </a:tc>
                <a:extLst>
                  <a:ext uri="{0D108BD9-81ED-4DB2-BD59-A6C34878D82A}">
                    <a16:rowId xmlns:a16="http://schemas.microsoft.com/office/drawing/2014/main" val="620887458"/>
                  </a:ext>
                </a:extLst>
              </a:tr>
              <a:tr h="370840">
                <a:tc>
                  <a:txBody>
                    <a:bodyPr/>
                    <a:lstStyle/>
                    <a:p>
                      <a:pPr algn="just"/>
                      <a:r>
                        <a:rPr kumimoji="0" lang="en-US" sz="1200" b="1" i="0" u="none" strike="noStrike" kern="1200" cap="none" spc="0" normalizeH="0" baseline="0" dirty="0">
                          <a:ln>
                            <a:noFill/>
                          </a:ln>
                          <a:solidFill>
                            <a:srgbClr val="000000"/>
                          </a:solidFill>
                          <a:effectLst/>
                          <a:uLnTx/>
                          <a:uFillTx/>
                          <a:latin typeface="Bahnschrift" panose="020B0502040204020203" pitchFamily="34" charset="0"/>
                          <a:ea typeface="+mn-ea"/>
                          <a:cs typeface="+mn-cs"/>
                        </a:rPr>
                        <a:t>[PUBLIC HEALTH &amp; SAFETY FRAME, W/OUT GUNS] </a:t>
                      </a:r>
                      <a:r>
                        <a:rPr kumimoji="0" lang="en-US" sz="1200" b="0" i="0" u="none" strike="noStrike" kern="1200" cap="none" spc="0" normalizeH="0" baseline="0" dirty="0">
                          <a:ln>
                            <a:noFill/>
                          </a:ln>
                          <a:solidFill>
                            <a:srgbClr val="000000"/>
                          </a:solidFill>
                          <a:effectLst/>
                          <a:uLnTx/>
                          <a:uFillTx/>
                          <a:latin typeface="Bahnschrift" panose="020B0502040204020203" pitchFamily="34" charset="0"/>
                          <a:ea typeface="+mn-ea"/>
                          <a:cs typeface="+mn-cs"/>
                        </a:rPr>
                        <a:t>(Some/other) people say that these new social programs would do more harm than good. The way politicians want to pay for this—by loading up the multi-trillion dollar infrastructure bill—would divert funding from repairing roads and bridges, as well as creating jobs and helping small businesses. The activists pushing this openly admit their policies are a step towards socialism, abolishing the police, and allowing federal bureaucrats to confiscate guns from law-abiding citizens—including for hunting and self-defense. If we allow, ordinary citizens and communities will be left defenseless against violent criminals. This is the wrong approach to making our country safer. </a:t>
                      </a:r>
                    </a:p>
                  </a:txBody>
                  <a:tcPr>
                    <a:solidFill>
                      <a:srgbClr val="FFE1E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Bahnschrift" panose="020B0502040204020203" pitchFamily="34" charset="0"/>
                          <a:ea typeface="+mn-ea"/>
                          <a:cs typeface="+mn-cs"/>
                        </a:rPr>
                        <a:t>[YOUTH/ FUTURE FRAME, W/OUT GUNS] </a:t>
                      </a:r>
                      <a:r>
                        <a:rPr kumimoji="0" lang="en-US" sz="1200" b="0" i="0" u="none" strike="noStrike" kern="1200" cap="none" spc="0" normalizeH="0" baseline="0" noProof="0" dirty="0">
                          <a:ln>
                            <a:noFill/>
                          </a:ln>
                          <a:solidFill>
                            <a:srgbClr val="000000"/>
                          </a:solidFill>
                          <a:effectLst/>
                          <a:uLnTx/>
                          <a:uFillTx/>
                          <a:latin typeface="Bahnschrift" panose="020B0502040204020203" pitchFamily="34" charset="0"/>
                          <a:ea typeface="+mn-ea"/>
                          <a:cs typeface="+mn-cs"/>
                        </a:rPr>
                        <a:t>(Some/Other) people say violence in some communities is in a spiraling cycle, costing us thousands of lives every year. But America’s youth are paying the greatest cost for our inaction, with their lives. We cannot continue to sacrifice the lives of young Americans to violence in our homes, schools and neighborhoods. For the sake of all our future, we need commonsense response to this crisis that includes increased services for victims of community violence, like focused deterrence, cognitive behavioral therapy, hospital-based intervention, and street outreach, to minimize justice system involvement for young people and reduce community violence in struggling neighborhoods. </a:t>
                      </a:r>
                    </a:p>
                  </a:txBody>
                  <a:tcPr>
                    <a:solidFill>
                      <a:srgbClr val="FFE1E1"/>
                    </a:solidFill>
                  </a:tcPr>
                </a:tc>
                <a:extLst>
                  <a:ext uri="{0D108BD9-81ED-4DB2-BD59-A6C34878D82A}">
                    <a16:rowId xmlns:a16="http://schemas.microsoft.com/office/drawing/2014/main" val="1722349912"/>
                  </a:ext>
                </a:extLst>
              </a:tr>
              <a:tr h="370840">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dirty="0">
                          <a:latin typeface="Bahnschrift" panose="020B0502040204020203" pitchFamily="34" charset="0"/>
                        </a:rPr>
                        <a:t>[ANTI-REFORM] </a:t>
                      </a:r>
                      <a:r>
                        <a:rPr lang="en-US" sz="1200" b="0" dirty="0">
                          <a:latin typeface="Bahnschrift" panose="020B0502040204020203" pitchFamily="34" charset="0"/>
                        </a:rPr>
                        <a:t>(Some/other) people say that these new social programs would do more harm than good. The way politicians want to pay for this—by loading up the multi-trillion dollar infrastructure bill—would divert funding from repairing roads and bridges, as well as creating jobs and helping small businesses. The activists pushing this openly admit their policies are a step towards socialism, abolishing the police, and allowing federal bureaucrats to confiscate guns from law-abiding citizens—including for hunting and self-defense. If we allow, ordinary citizens and communities will be left defenseless against violent criminals. This is the wrong approach to making our country safer. </a:t>
                      </a:r>
                    </a:p>
                  </a:txBody>
                  <a:tcPr>
                    <a:solidFill>
                      <a:srgbClr val="E6E8FE"/>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600" b="0" dirty="0">
                        <a:latin typeface="Bahnschrift" panose="020B0502040204020203" pitchFamily="34" charset="0"/>
                      </a:endParaRPr>
                    </a:p>
                  </a:txBody>
                  <a:tcPr>
                    <a:solidFill>
                      <a:srgbClr val="E6E8FE"/>
                    </a:solidFill>
                  </a:tcPr>
                </a:tc>
                <a:extLst>
                  <a:ext uri="{0D108BD9-81ED-4DB2-BD59-A6C34878D82A}">
                    <a16:rowId xmlns:a16="http://schemas.microsoft.com/office/drawing/2014/main" val="1575876462"/>
                  </a:ext>
                </a:extLst>
              </a:tr>
            </a:tbl>
          </a:graphicData>
        </a:graphic>
      </p:graphicFrame>
      <p:graphicFrame>
        <p:nvGraphicFramePr>
          <p:cNvPr id="11" name="Object 4">
            <a:extLst>
              <a:ext uri="{FF2B5EF4-FFF2-40B4-BE49-F238E27FC236}">
                <a16:creationId xmlns:a16="http://schemas.microsoft.com/office/drawing/2014/main" id="{37738283-FE3E-40AC-9441-7CFB343550B3}"/>
              </a:ext>
            </a:extLst>
          </p:cNvPr>
          <p:cNvGraphicFramePr>
            <a:graphicFrameLocks noChangeAspect="1"/>
          </p:cNvGraphicFramePr>
          <p:nvPr/>
        </p:nvGraphicFramePr>
        <p:xfrm>
          <a:off x="8486501" y="2100309"/>
          <a:ext cx="3409676" cy="4050953"/>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911E0DE8-0FF9-4EFC-B9BA-CE3B1231506E}"/>
              </a:ext>
            </a:extLst>
          </p:cNvPr>
          <p:cNvSpPr txBox="1"/>
          <p:nvPr/>
        </p:nvSpPr>
        <p:spPr>
          <a:xfrm>
            <a:off x="8486501" y="2048461"/>
            <a:ext cx="3409676" cy="314623"/>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Combined Engaged Debate Ballot</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Table 12">
            <a:extLst>
              <a:ext uri="{FF2B5EF4-FFF2-40B4-BE49-F238E27FC236}">
                <a16:creationId xmlns:a16="http://schemas.microsoft.com/office/drawing/2014/main" id="{A42974DB-BBFF-4C13-9C22-3655C186085A}"/>
              </a:ext>
            </a:extLst>
          </p:cNvPr>
          <p:cNvGraphicFramePr>
            <a:graphicFrameLocks noGrp="1"/>
          </p:cNvGraphicFramePr>
          <p:nvPr/>
        </p:nvGraphicFramePr>
        <p:xfrm>
          <a:off x="9431473" y="2617977"/>
          <a:ext cx="2577656" cy="1211961"/>
        </p:xfrm>
        <a:graphic>
          <a:graphicData uri="http://schemas.openxmlformats.org/drawingml/2006/table">
            <a:tbl>
              <a:tblPr firstRow="1" bandRow="1">
                <a:tableStyleId>{5C22544A-7EE6-4342-B048-85BDC9FD1C3A}</a:tableStyleId>
              </a:tblPr>
              <a:tblGrid>
                <a:gridCol w="983615">
                  <a:extLst>
                    <a:ext uri="{9D8B030D-6E8A-4147-A177-3AD203B41FA5}">
                      <a16:colId xmlns:a16="http://schemas.microsoft.com/office/drawing/2014/main" val="20000"/>
                    </a:ext>
                  </a:extLst>
                </a:gridCol>
                <a:gridCol w="496951">
                  <a:extLst>
                    <a:ext uri="{9D8B030D-6E8A-4147-A177-3AD203B41FA5}">
                      <a16:colId xmlns:a16="http://schemas.microsoft.com/office/drawing/2014/main" val="20001"/>
                    </a:ext>
                  </a:extLst>
                </a:gridCol>
                <a:gridCol w="704914">
                  <a:extLst>
                    <a:ext uri="{9D8B030D-6E8A-4147-A177-3AD203B41FA5}">
                      <a16:colId xmlns:a16="http://schemas.microsoft.com/office/drawing/2014/main" val="976488206"/>
                    </a:ext>
                  </a:extLst>
                </a:gridCol>
                <a:gridCol w="392176">
                  <a:extLst>
                    <a:ext uri="{9D8B030D-6E8A-4147-A177-3AD203B41FA5}">
                      <a16:colId xmlns:a16="http://schemas.microsoft.com/office/drawing/2014/main" val="2879267401"/>
                    </a:ext>
                  </a:extLst>
                </a:gridCol>
              </a:tblGrid>
              <a:tr h="230429">
                <a:tc>
                  <a:txBody>
                    <a:bodyPr/>
                    <a:lstStyle/>
                    <a:p>
                      <a:pPr algn="l"/>
                      <a:r>
                        <a:rPr lang="en-US" sz="1200" b="1" i="1" dirty="0">
                          <a:solidFill>
                            <a:schemeClr val="bg1"/>
                          </a:solidFill>
                          <a:latin typeface="Bahnschrift" panose="020B0502040204020203" pitchFamily="34" charset="0"/>
                        </a:rPr>
                        <a:t>Demos</a:t>
                      </a:r>
                    </a:p>
                  </a:txBody>
                  <a:tcPr marL="18288" marR="18288" marT="18288" marB="18288" anchor="ctr">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effectLst/>
                          <a:latin typeface="Bahnschrift" panose="020B0502040204020203" pitchFamily="34" charset="0"/>
                          <a:ea typeface="+mn-ea"/>
                          <a:cs typeface="+mn-cs"/>
                        </a:rPr>
                        <a:t>Initial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effectLst/>
                          <a:latin typeface="Bahnschrift" panose="020B0502040204020203" pitchFamily="34" charset="0"/>
                          <a:ea typeface="+mn-ea"/>
                          <a:cs typeface="+mn-cs"/>
                        </a:rPr>
                        <a:t>Ballot</a:t>
                      </a:r>
                    </a:p>
                  </a:txBody>
                  <a:tcPr marL="18288" marR="18288" marT="18288" marB="18288" anchor="ctr">
                    <a:solidFill>
                      <a:srgbClr val="00B0F0"/>
                    </a:solidFill>
                  </a:tcPr>
                </a:tc>
                <a:tc>
                  <a:txBody>
                    <a:bodyPr/>
                    <a:lstStyle/>
                    <a:p>
                      <a:pPr algn="ctr"/>
                      <a:r>
                        <a:rPr lang="en-US" sz="1200" b="1" dirty="0">
                          <a:solidFill>
                            <a:schemeClr val="bg1"/>
                          </a:solidFill>
                          <a:latin typeface="Bahnschrift" panose="020B0502040204020203" pitchFamily="34" charset="0"/>
                        </a:rPr>
                        <a:t>Engaged </a:t>
                      </a:r>
                    </a:p>
                    <a:p>
                      <a:pPr algn="ctr"/>
                      <a:r>
                        <a:rPr lang="en-US" sz="1200" b="1" dirty="0">
                          <a:solidFill>
                            <a:schemeClr val="bg1"/>
                          </a:solidFill>
                          <a:latin typeface="Bahnschrift" panose="020B0502040204020203" pitchFamily="34" charset="0"/>
                        </a:rPr>
                        <a:t>Debate</a:t>
                      </a:r>
                    </a:p>
                  </a:txBody>
                  <a:tcPr marL="18288" marR="18288" marT="18288" marB="18288" anchor="ctr">
                    <a:solidFill>
                      <a:srgbClr val="0070C0"/>
                    </a:solidFill>
                  </a:tcPr>
                </a:tc>
                <a:tc>
                  <a:txBody>
                    <a:bodyPr/>
                    <a:lstStyle/>
                    <a:p>
                      <a:pPr algn="ctr"/>
                      <a:r>
                        <a:rPr lang="en-US" sz="1200" b="1" dirty="0">
                          <a:solidFill>
                            <a:schemeClr val="bg1"/>
                          </a:solidFill>
                          <a:latin typeface="Bahnschrift" panose="020B0502040204020203" pitchFamily="34" charset="0"/>
                        </a:rPr>
                        <a:t>Net </a:t>
                      </a:r>
                    </a:p>
                    <a:p>
                      <a:pPr algn="ctr"/>
                      <a:r>
                        <a:rPr lang="en-US" sz="1200" b="1" dirty="0">
                          <a:solidFill>
                            <a:schemeClr val="bg1"/>
                          </a:solidFill>
                          <a:latin typeface="Bahnschrift" panose="020B0502040204020203" pitchFamily="34" charset="0"/>
                        </a:rPr>
                        <a:t>Shift</a:t>
                      </a:r>
                    </a:p>
                  </a:txBody>
                  <a:tcPr marL="18288" marR="18288" marT="18288" marB="18288" anchor="ctr">
                    <a:solidFill>
                      <a:schemeClr val="bg1">
                        <a:lumMod val="50000"/>
                      </a:schemeClr>
                    </a:solidFill>
                  </a:tcPr>
                </a:tc>
                <a:extLst>
                  <a:ext uri="{0D108BD9-81ED-4DB2-BD59-A6C34878D82A}">
                    <a16:rowId xmlns:a16="http://schemas.microsoft.com/office/drawing/2014/main" val="10000"/>
                  </a:ext>
                </a:extLst>
              </a:tr>
              <a:tr h="154437">
                <a:tc>
                  <a:txBody>
                    <a:bodyPr/>
                    <a:lstStyle/>
                    <a:p>
                      <a:pPr marL="91440" algn="l" fontAlgn="b"/>
                      <a:r>
                        <a:rPr lang="en-US" sz="1000" b="0" i="0" u="none" strike="noStrike" dirty="0">
                          <a:effectLst/>
                          <a:latin typeface="Bahnschrift" panose="020B0502040204020203" pitchFamily="34" charset="0"/>
                        </a:rPr>
                        <a:t>White Dem</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+80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rgbClr val="FF0000"/>
                          </a:solidFill>
                          <a:effectLst/>
                          <a:latin typeface="Bahnschrift" panose="020B0502040204020203" pitchFamily="34" charset="0"/>
                          <a:ea typeface="+mn-ea"/>
                          <a:cs typeface="+mn-cs"/>
                        </a:rPr>
                        <a:t>-11</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76884232"/>
                  </a:ext>
                </a:extLst>
              </a:tr>
              <a:tr h="154437">
                <a:tc>
                  <a:txBody>
                    <a:bodyPr/>
                    <a:lstStyle/>
                    <a:p>
                      <a:pPr marL="91440" algn="l" fontAlgn="b"/>
                      <a:r>
                        <a:rPr lang="en-US" sz="1000" b="0" i="0" u="none" strike="noStrike" dirty="0">
                          <a:effectLst/>
                          <a:latin typeface="Bahnschrift" panose="020B0502040204020203" pitchFamily="34" charset="0"/>
                        </a:rPr>
                        <a:t>All Dems</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+75</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rgbClr val="FF0000"/>
                          </a:solidFill>
                          <a:effectLst/>
                          <a:latin typeface="Bahnschrift" panose="020B0502040204020203" pitchFamily="34" charset="0"/>
                          <a:ea typeface="+mn-ea"/>
                          <a:cs typeface="+mn-cs"/>
                        </a:rPr>
                        <a:t>-12</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45634360"/>
                  </a:ext>
                </a:extLst>
              </a:tr>
              <a:tr h="154437">
                <a:tc>
                  <a:txBody>
                    <a:bodyPr/>
                    <a:lstStyle/>
                    <a:p>
                      <a:pPr marL="91440" algn="l" fontAlgn="b"/>
                      <a:r>
                        <a:rPr lang="en-US" sz="1000" b="0" i="0" u="none" strike="noStrike" dirty="0">
                          <a:effectLst/>
                          <a:latin typeface="Bahnschrift" panose="020B0502040204020203" pitchFamily="34" charset="0"/>
                        </a:rPr>
                        <a:t>Indep. /DK</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+30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FF0000"/>
                          </a:solidFill>
                          <a:effectLst/>
                          <a:latin typeface="Bahnschrift" panose="020B0502040204020203" pitchFamily="34" charset="0"/>
                          <a:ea typeface="+mn-ea"/>
                          <a:cs typeface="+mn-cs"/>
                        </a:rPr>
                        <a:t>-11</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87651271"/>
                  </a:ext>
                </a:extLst>
              </a:tr>
              <a:tr h="154437">
                <a:tc>
                  <a:txBody>
                    <a:bodyPr/>
                    <a:lstStyle/>
                    <a:p>
                      <a:pPr marL="91440" algn="l" fontAlgn="b"/>
                      <a:r>
                        <a:rPr lang="en-US" sz="1000" b="0" i="0" u="none" strike="noStrike" dirty="0">
                          <a:effectLst/>
                          <a:latin typeface="Bahnschrift" panose="020B0502040204020203" pitchFamily="34" charset="0"/>
                        </a:rPr>
                        <a:t>Repubs.</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+16</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rgbClr val="FF0000"/>
                          </a:solidFill>
                          <a:effectLst/>
                          <a:latin typeface="Bahnschrift" panose="020B0502040204020203" pitchFamily="34" charset="0"/>
                          <a:ea typeface="+mn-ea"/>
                          <a:cs typeface="+mn-cs"/>
                        </a:rPr>
                        <a:t>-16</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05097090"/>
                  </a:ext>
                </a:extLst>
              </a:tr>
              <a:tr h="154437">
                <a:tc>
                  <a:txBody>
                    <a:bodyPr/>
                    <a:lstStyle/>
                    <a:p>
                      <a:pPr marL="91440" algn="l" fontAlgn="b"/>
                      <a:r>
                        <a:rPr lang="en-US" sz="1000" b="0" i="0" u="none" strike="noStrike" dirty="0">
                          <a:effectLst/>
                          <a:latin typeface="Bahnschrift" panose="020B0502040204020203" pitchFamily="34" charset="0"/>
                        </a:rPr>
                        <a:t>BG Sen. States</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+41</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00" b="0" i="0" u="none" strike="noStrike" kern="1200" dirty="0">
                          <a:solidFill>
                            <a:srgbClr val="FF0000"/>
                          </a:solidFill>
                          <a:effectLst/>
                          <a:latin typeface="Bahnschrift" panose="020B0502040204020203" pitchFamily="34" charset="0"/>
                          <a:ea typeface="+mn-ea"/>
                          <a:cs typeface="+mn-cs"/>
                        </a:rPr>
                        <a:t>-10</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088305754"/>
                  </a:ext>
                </a:extLst>
              </a:tr>
            </a:tbl>
          </a:graphicData>
        </a:graphic>
      </p:graphicFrame>
    </p:spTree>
    <p:extLst>
      <p:ext uri="{BB962C8B-B14F-4D97-AF65-F5344CB8AC3E}">
        <p14:creationId xmlns:p14="http://schemas.microsoft.com/office/powerpoint/2010/main" val="261945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4">
            <a:extLst>
              <a:ext uri="{FF2B5EF4-FFF2-40B4-BE49-F238E27FC236}">
                <a16:creationId xmlns:a16="http://schemas.microsoft.com/office/drawing/2014/main" id="{6BC12978-BC08-4376-90D0-DB971AEACF0B}"/>
              </a:ext>
            </a:extLst>
          </p:cNvPr>
          <p:cNvGraphicFramePr>
            <a:graphicFrameLocks noChangeAspect="1"/>
          </p:cNvGraphicFramePr>
          <p:nvPr/>
        </p:nvGraphicFramePr>
        <p:xfrm>
          <a:off x="1083069" y="2308401"/>
          <a:ext cx="10025861" cy="3889972"/>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3">
            <a:extLst>
              <a:ext uri="{FF2B5EF4-FFF2-40B4-BE49-F238E27FC236}">
                <a16:creationId xmlns:a16="http://schemas.microsoft.com/office/drawing/2014/main" id="{BE6AA833-2DD6-4F37-8782-48BF60C93443}"/>
              </a:ext>
            </a:extLst>
          </p:cNvPr>
          <p:cNvSpPr>
            <a:spLocks noGrp="1"/>
          </p:cNvSpPr>
          <p:nvPr>
            <p:ph type="title"/>
          </p:nvPr>
        </p:nvSpPr>
        <p:spPr>
          <a:xfrm>
            <a:off x="335279" y="189798"/>
            <a:ext cx="11521440" cy="1325563"/>
          </a:xfrm>
        </p:spPr>
        <p:txBody>
          <a:bodyPr>
            <a:noAutofit/>
          </a:bodyPr>
          <a:lstStyle/>
          <a:p>
            <a:pPr algn="just"/>
            <a:r>
              <a:rPr lang="en-US" sz="2000" b="0" dirty="0">
                <a:solidFill>
                  <a:schemeClr val="tx1"/>
                </a:solidFill>
                <a:latin typeface="Bahnschrift" panose="020B0502040204020203" pitchFamily="34" charset="0"/>
                <a:ea typeface="Verdana" panose="020B0604030504040204" pitchFamily="34" charset="0"/>
              </a:rPr>
              <a:t>After voters are exposed to one-sided messaging, all in favor of funding interventions, levels of support and opposition move back close to, their initial levels of support. This suggests that voters start out in favor and that our task is to solidify support and increase intensity rather than create support. </a:t>
            </a:r>
          </a:p>
        </p:txBody>
      </p:sp>
      <p:sp>
        <p:nvSpPr>
          <p:cNvPr id="10" name="TextBox 9">
            <a:extLst>
              <a:ext uri="{FF2B5EF4-FFF2-40B4-BE49-F238E27FC236}">
                <a16:creationId xmlns:a16="http://schemas.microsoft.com/office/drawing/2014/main" id="{EAE3107B-5EFF-4A31-8C18-172321F54283}"/>
              </a:ext>
            </a:extLst>
          </p:cNvPr>
          <p:cNvSpPr txBox="1"/>
          <p:nvPr/>
        </p:nvSpPr>
        <p:spPr>
          <a:xfrm>
            <a:off x="236210" y="5891029"/>
            <a:ext cx="1005915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Bahnschrift" panose="020B0502040204020203" pitchFamily="34" charset="0"/>
                <a:ea typeface="+mn-ea"/>
                <a:cs typeface="+mn-cs"/>
              </a:rPr>
              <a:t>72.One last time: would you [ROTATE] _support OR _oppose the federal government providing funds for state and local governments to implement community-based intervention services aimed at reducing gun violence, or are you undecided?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Bahnschrift" panose="020B0502040204020203" pitchFamily="34" charset="0"/>
                <a:ea typeface="+mn-ea"/>
                <a:cs typeface="+mn-cs"/>
              </a:rPr>
              <a:t>73. [IF Q72= 1,2] Would you say you feel that way strongly or not so strongly?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Bahnschrift" panose="020B0502040204020203" pitchFamily="34" charset="0"/>
                <a:ea typeface="+mn-ea"/>
                <a:cs typeface="+mn-cs"/>
              </a:rPr>
              <a:t>74. [IF Q72= 3] If you could not be undecided, which way would you lean more toward?</a:t>
            </a:r>
          </a:p>
        </p:txBody>
      </p:sp>
      <p:sp>
        <p:nvSpPr>
          <p:cNvPr id="11" name="Rectangle 10">
            <a:extLst>
              <a:ext uri="{FF2B5EF4-FFF2-40B4-BE49-F238E27FC236}">
                <a16:creationId xmlns:a16="http://schemas.microsoft.com/office/drawing/2014/main" id="{A45589CC-42E7-44CD-B5E6-880EFFB4FB5B}"/>
              </a:ext>
            </a:extLst>
          </p:cNvPr>
          <p:cNvSpPr/>
          <p:nvPr/>
        </p:nvSpPr>
        <p:spPr>
          <a:xfrm>
            <a:off x="3771045" y="2457560"/>
            <a:ext cx="942536" cy="30027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+39</a:t>
            </a:r>
          </a:p>
        </p:txBody>
      </p:sp>
      <p:sp>
        <p:nvSpPr>
          <p:cNvPr id="23" name="TextBox 22">
            <a:extLst>
              <a:ext uri="{FF2B5EF4-FFF2-40B4-BE49-F238E27FC236}">
                <a16:creationId xmlns:a16="http://schemas.microsoft.com/office/drawing/2014/main" id="{21843FC8-28FD-4751-8962-FC60BFB9F077}"/>
              </a:ext>
            </a:extLst>
          </p:cNvPr>
          <p:cNvSpPr txBox="1"/>
          <p:nvPr/>
        </p:nvSpPr>
        <p:spPr>
          <a:xfrm>
            <a:off x="335280" y="1689601"/>
            <a:ext cx="11521440" cy="358282"/>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Final Ballot</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521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BAB1CF-6697-4726-896C-D30649C7F59E}"/>
              </a:ext>
            </a:extLst>
          </p:cNvPr>
          <p:cNvSpPr txBox="1"/>
          <p:nvPr/>
        </p:nvSpPr>
        <p:spPr>
          <a:xfrm>
            <a:off x="422366" y="1440572"/>
            <a:ext cx="11273626" cy="358282"/>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Bahnschrift" panose="020B0502040204020203" pitchFamily="34" charset="0"/>
                <a:ea typeface="ヒラギノ角ゴ Pro W3"/>
                <a:cs typeface="Times New Roman" panose="02020603050405020304" pitchFamily="18" charset="0"/>
              </a:rPr>
              <a:t>Change in Net Support</a:t>
            </a:r>
          </a:p>
        </p:txBody>
      </p:sp>
      <p:graphicFrame>
        <p:nvGraphicFramePr>
          <p:cNvPr id="9" name="Table 8">
            <a:extLst>
              <a:ext uri="{FF2B5EF4-FFF2-40B4-BE49-F238E27FC236}">
                <a16:creationId xmlns:a16="http://schemas.microsoft.com/office/drawing/2014/main" id="{84118C21-5379-489A-8146-227DBE60944B}"/>
              </a:ext>
            </a:extLst>
          </p:cNvPr>
          <p:cNvGraphicFramePr>
            <a:graphicFrameLocks noGrp="1"/>
          </p:cNvGraphicFramePr>
          <p:nvPr>
            <p:extLst>
              <p:ext uri="{D42A27DB-BD31-4B8C-83A1-F6EECF244321}">
                <p14:modId xmlns:p14="http://schemas.microsoft.com/office/powerpoint/2010/main" val="173259533"/>
              </p:ext>
            </p:extLst>
          </p:nvPr>
        </p:nvGraphicFramePr>
        <p:xfrm>
          <a:off x="422366" y="1832071"/>
          <a:ext cx="11273626" cy="4945761"/>
        </p:xfrm>
        <a:graphic>
          <a:graphicData uri="http://schemas.openxmlformats.org/drawingml/2006/table">
            <a:tbl>
              <a:tblPr firstRow="1" bandRow="1">
                <a:tableStyleId>{5C22544A-7EE6-4342-B048-85BDC9FD1C3A}</a:tableStyleId>
              </a:tblPr>
              <a:tblGrid>
                <a:gridCol w="2182633">
                  <a:extLst>
                    <a:ext uri="{9D8B030D-6E8A-4147-A177-3AD203B41FA5}">
                      <a16:colId xmlns:a16="http://schemas.microsoft.com/office/drawing/2014/main" val="20000"/>
                    </a:ext>
                  </a:extLst>
                </a:gridCol>
                <a:gridCol w="3030331">
                  <a:extLst>
                    <a:ext uri="{9D8B030D-6E8A-4147-A177-3AD203B41FA5}">
                      <a16:colId xmlns:a16="http://schemas.microsoft.com/office/drawing/2014/main" val="20001"/>
                    </a:ext>
                  </a:extLst>
                </a:gridCol>
                <a:gridCol w="3030331">
                  <a:extLst>
                    <a:ext uri="{9D8B030D-6E8A-4147-A177-3AD203B41FA5}">
                      <a16:colId xmlns:a16="http://schemas.microsoft.com/office/drawing/2014/main" val="976488206"/>
                    </a:ext>
                  </a:extLst>
                </a:gridCol>
                <a:gridCol w="3030331">
                  <a:extLst>
                    <a:ext uri="{9D8B030D-6E8A-4147-A177-3AD203B41FA5}">
                      <a16:colId xmlns:a16="http://schemas.microsoft.com/office/drawing/2014/main" val="2879267401"/>
                    </a:ext>
                  </a:extLst>
                </a:gridCol>
              </a:tblGrid>
              <a:tr h="230429">
                <a:tc>
                  <a:txBody>
                    <a:bodyPr/>
                    <a:lstStyle/>
                    <a:p>
                      <a:pPr algn="ctr"/>
                      <a:r>
                        <a:rPr lang="en-US" sz="1400" b="1" i="1" dirty="0">
                          <a:solidFill>
                            <a:schemeClr val="bg1"/>
                          </a:solidFill>
                          <a:latin typeface="Bahnschrift" panose="020B0502040204020203" pitchFamily="34" charset="0"/>
                        </a:rPr>
                        <a:t>Demos</a:t>
                      </a:r>
                    </a:p>
                  </a:txBody>
                  <a:tcPr marL="18288" marR="18288" marT="18288" marB="18288" anchor="ctr">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Bahnschrift" panose="020B0502040204020203" pitchFamily="34" charset="0"/>
                          <a:ea typeface="+mn-ea"/>
                          <a:cs typeface="+mn-cs"/>
                        </a:rPr>
                        <a:t>Net Support Initial Ballot</a:t>
                      </a:r>
                    </a:p>
                  </a:txBody>
                  <a:tcPr marL="18288" marR="18288" marT="18288" marB="18288" anchor="ctr">
                    <a:solidFill>
                      <a:srgbClr val="00B0F0"/>
                    </a:solidFill>
                  </a:tcPr>
                </a:tc>
                <a:tc>
                  <a:txBody>
                    <a:bodyPr/>
                    <a:lstStyle/>
                    <a:p>
                      <a:pPr algn="ctr"/>
                      <a:r>
                        <a:rPr lang="en-US" sz="1400" b="1" dirty="0">
                          <a:solidFill>
                            <a:schemeClr val="bg1"/>
                          </a:solidFill>
                          <a:latin typeface="Bahnschrift" panose="020B0502040204020203" pitchFamily="34" charset="0"/>
                        </a:rPr>
                        <a:t>Net Support Final Ballot</a:t>
                      </a:r>
                    </a:p>
                  </a:txBody>
                  <a:tcPr marL="18288" marR="18288" marT="18288" marB="18288" anchor="ctr">
                    <a:solidFill>
                      <a:srgbClr val="0070C0"/>
                    </a:solidFill>
                  </a:tcPr>
                </a:tc>
                <a:tc>
                  <a:txBody>
                    <a:bodyPr/>
                    <a:lstStyle/>
                    <a:p>
                      <a:pPr algn="ctr"/>
                      <a:r>
                        <a:rPr lang="en-US" sz="1400" b="1" dirty="0">
                          <a:solidFill>
                            <a:schemeClr val="bg1"/>
                          </a:solidFill>
                          <a:latin typeface="Bahnschrift" panose="020B0502040204020203" pitchFamily="34" charset="0"/>
                        </a:rPr>
                        <a:t>Net Move Towards Support</a:t>
                      </a:r>
                    </a:p>
                  </a:txBody>
                  <a:tcPr marL="18288" marR="18288" marT="18288" marB="18288" anchor="ctr">
                    <a:solidFill>
                      <a:schemeClr val="bg1">
                        <a:lumMod val="50000"/>
                      </a:schemeClr>
                    </a:solidFill>
                  </a:tcPr>
                </a:tc>
                <a:extLst>
                  <a:ext uri="{0D108BD9-81ED-4DB2-BD59-A6C34878D82A}">
                    <a16:rowId xmlns:a16="http://schemas.microsoft.com/office/drawing/2014/main" val="10000"/>
                  </a:ext>
                </a:extLst>
              </a:tr>
              <a:tr h="154437">
                <a:tc>
                  <a:txBody>
                    <a:bodyPr/>
                    <a:lstStyle/>
                    <a:p>
                      <a:pPr marL="91440" algn="l" defTabSz="914400" rtl="0" eaLnBrk="1" fontAlgn="b" latinLnBrk="0" hangingPunct="1"/>
                      <a:r>
                        <a:rPr lang="en-US" sz="1000" b="0" i="0" u="none" strike="noStrike" kern="1200" dirty="0">
                          <a:solidFill>
                            <a:schemeClr val="dk1"/>
                          </a:solidFill>
                          <a:effectLst/>
                          <a:latin typeface="Bahnschrift" panose="020B0502040204020203" pitchFamily="34" charset="0"/>
                          <a:ea typeface="+mn-ea"/>
                          <a:cs typeface="+mn-cs"/>
                        </a:rPr>
                        <a:t>Men under 55</a:t>
                      </a:r>
                    </a:p>
                  </a:txBody>
                  <a:tcPr marL="0" marR="0" marT="0" marB="0" anchor="ctr">
                    <a:lnR w="12700" cap="flat" cmpd="sng" algn="ctr">
                      <a:solidFill>
                        <a:schemeClr val="bg1"/>
                      </a:solidFill>
                      <a:prstDash val="solid"/>
                      <a:round/>
                      <a:headEnd type="none" w="med" len="med"/>
                      <a:tailEnd type="none" w="med" len="med"/>
                    </a:lnR>
                    <a:solidFill>
                      <a:schemeClr val="bg1">
                        <a:lumMod val="50000"/>
                        <a:alpha val="50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+48</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+2</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rgbClr val="FF0000"/>
                      </a:solidFill>
                      <a:prstDash val="solid"/>
                      <a:round/>
                      <a:headEnd type="none" w="med" len="med"/>
                      <a:tailEnd type="none" w="med" len="med"/>
                    </a:lnB>
                    <a:solidFill>
                      <a:schemeClr val="bg1">
                        <a:lumMod val="50000"/>
                        <a:alpha val="50000"/>
                      </a:schemeClr>
                    </a:solidFill>
                  </a:tcPr>
                </a:tc>
                <a:extLst>
                  <a:ext uri="{0D108BD9-81ED-4DB2-BD59-A6C34878D82A}">
                    <a16:rowId xmlns:a16="http://schemas.microsoft.com/office/drawing/2014/main" val="1626274843"/>
                  </a:ext>
                </a:extLst>
              </a:tr>
              <a:tr h="154437">
                <a:tc>
                  <a:txBody>
                    <a:bodyPr/>
                    <a:lstStyle/>
                    <a:p>
                      <a:pPr marL="91440" algn="l" defTabSz="914400" rtl="0" eaLnBrk="1" fontAlgn="b" latinLnBrk="0" hangingPunct="1"/>
                      <a:r>
                        <a:rPr lang="en-US" sz="1000" b="0" i="0" u="none" strike="noStrike" kern="1200" dirty="0">
                          <a:solidFill>
                            <a:schemeClr val="dk1"/>
                          </a:solidFill>
                          <a:effectLst/>
                          <a:latin typeface="Bahnschrift" panose="020B0502040204020203" pitchFamily="34" charset="0"/>
                          <a:ea typeface="+mn-ea"/>
                          <a:cs typeface="+mn-cs"/>
                        </a:rPr>
                        <a:t>Women under 55</a:t>
                      </a:r>
                    </a:p>
                  </a:txBody>
                  <a:tcPr marL="0" marR="0" marT="0" marB="0" anchor="ctr">
                    <a:lnR w="12700" cap="flat" cmpd="sng" algn="ctr">
                      <a:solidFill>
                        <a:schemeClr val="bg1"/>
                      </a:solidFill>
                      <a:prstDash val="solid"/>
                      <a:round/>
                      <a:headEnd type="none" w="med" len="med"/>
                      <a:tailEnd type="none" w="med" len="med"/>
                    </a:lnR>
                    <a:solidFill>
                      <a:schemeClr val="bg1">
                        <a:lumMod val="50000"/>
                        <a:alpha val="50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+56</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+44</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alpha val="50000"/>
                      </a:schemeClr>
                    </a:solidFill>
                  </a:tcPr>
                </a:tc>
                <a:tc>
                  <a:txBody>
                    <a:bodyPr/>
                    <a:lstStyle/>
                    <a:p>
                      <a:pPr marL="0" algn="ctr" defTabSz="914400" rtl="0" eaLnBrk="1" fontAlgn="ctr" latinLnBrk="0" hangingPunct="1"/>
                      <a:r>
                        <a:rPr lang="en-US" sz="1000" b="0" i="0" u="none" strike="noStrike" kern="1200" dirty="0">
                          <a:solidFill>
                            <a:srgbClr val="FF0000"/>
                          </a:solidFill>
                          <a:effectLst/>
                          <a:latin typeface="Bahnschrift" panose="020B0502040204020203" pitchFamily="34" charset="0"/>
                          <a:ea typeface="+mn-ea"/>
                          <a:cs typeface="+mn-cs"/>
                        </a:rPr>
                        <a:t>-12</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50000"/>
                        <a:alpha val="50000"/>
                      </a:schemeClr>
                    </a:solidFill>
                  </a:tcPr>
                </a:tc>
                <a:extLst>
                  <a:ext uri="{0D108BD9-81ED-4DB2-BD59-A6C34878D82A}">
                    <a16:rowId xmlns:a16="http://schemas.microsoft.com/office/drawing/2014/main" val="742983414"/>
                  </a:ext>
                </a:extLst>
              </a:tr>
              <a:tr h="154437">
                <a:tc>
                  <a:txBody>
                    <a:bodyPr/>
                    <a:lstStyle/>
                    <a:p>
                      <a:pPr marL="91440" algn="l" defTabSz="914400" rtl="0" eaLnBrk="1" fontAlgn="b" latinLnBrk="0" hangingPunct="1"/>
                      <a:r>
                        <a:rPr lang="en-US" sz="1000" b="0" i="0" u="none" strike="noStrike" kern="1200">
                          <a:solidFill>
                            <a:schemeClr val="dk1"/>
                          </a:solidFill>
                          <a:effectLst/>
                          <a:latin typeface="Bahnschrift" panose="020B0502040204020203" pitchFamily="34" charset="0"/>
                          <a:ea typeface="+mn-ea"/>
                          <a:cs typeface="+mn-cs"/>
                        </a:rPr>
                        <a:t>Men 55+</a:t>
                      </a:r>
                    </a:p>
                  </a:txBody>
                  <a:tcPr marL="0" marR="0" marT="0"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+16</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00" b="0" i="0" u="none" strike="noStrike" kern="1200" dirty="0">
                          <a:solidFill>
                            <a:srgbClr val="FF0000"/>
                          </a:solidFill>
                          <a:effectLst/>
                          <a:latin typeface="Bahnschrift" panose="020B0502040204020203" pitchFamily="34" charset="0"/>
                          <a:ea typeface="+mn-ea"/>
                          <a:cs typeface="+mn-cs"/>
                        </a:rPr>
                        <a:t>-6</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564525147"/>
                  </a:ext>
                </a:extLst>
              </a:tr>
              <a:tr h="154437">
                <a:tc>
                  <a:txBody>
                    <a:bodyPr/>
                    <a:lstStyle/>
                    <a:p>
                      <a:pPr marL="91440" algn="l" defTabSz="914400" rtl="0" eaLnBrk="1" fontAlgn="b" latinLnBrk="0" hangingPunct="1"/>
                      <a:r>
                        <a:rPr lang="en-US" sz="1000" b="0" i="0" u="none" strike="noStrike" kern="1200" dirty="0">
                          <a:solidFill>
                            <a:schemeClr val="dk1"/>
                          </a:solidFill>
                          <a:effectLst/>
                          <a:latin typeface="Bahnschrift" panose="020B0502040204020203" pitchFamily="34" charset="0"/>
                          <a:ea typeface="+mn-ea"/>
                          <a:cs typeface="+mn-cs"/>
                        </a:rPr>
                        <a:t>Women 55+</a:t>
                      </a:r>
                    </a:p>
                  </a:txBody>
                  <a:tcPr marL="0" marR="0" marT="0"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+49</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00" b="0" i="0" u="none" strike="noStrike" kern="1200" dirty="0">
                          <a:solidFill>
                            <a:srgbClr val="FF0000"/>
                          </a:solidFill>
                          <a:effectLst/>
                          <a:latin typeface="Bahnschrift" panose="020B0502040204020203" pitchFamily="34" charset="0"/>
                          <a:ea typeface="+mn-ea"/>
                          <a:cs typeface="+mn-cs"/>
                        </a:rPr>
                        <a:t>-2</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48681823"/>
                  </a:ext>
                </a:extLst>
              </a:tr>
              <a:tr h="154437">
                <a:tc>
                  <a:txBody>
                    <a:bodyPr/>
                    <a:lstStyle/>
                    <a:p>
                      <a:pPr marL="91440" algn="l" fontAlgn="b"/>
                      <a:r>
                        <a:rPr lang="en-US" sz="1000" b="0" i="0" u="none" strike="noStrike" dirty="0">
                          <a:effectLst/>
                          <a:latin typeface="Bahnschrift" panose="020B0502040204020203" pitchFamily="34" charset="0"/>
                        </a:rPr>
                        <a:t>Non-college men</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+28</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rgbClr val="FF0000"/>
                          </a:solidFill>
                          <a:effectLst/>
                          <a:latin typeface="Bahnschrift" panose="020B0502040204020203" pitchFamily="34" charset="0"/>
                          <a:ea typeface="+mn-ea"/>
                          <a:cs typeface="+mn-cs"/>
                        </a:rPr>
                        <a:t>-6</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0157975"/>
                  </a:ext>
                </a:extLst>
              </a:tr>
              <a:tr h="154437">
                <a:tc>
                  <a:txBody>
                    <a:bodyPr/>
                    <a:lstStyle/>
                    <a:p>
                      <a:pPr marL="91440" algn="l" fontAlgn="b"/>
                      <a:r>
                        <a:rPr lang="en-US" sz="1000" b="0" i="0" u="none" strike="noStrike" dirty="0">
                          <a:effectLst/>
                          <a:latin typeface="Bahnschrift" panose="020B0502040204020203" pitchFamily="34" charset="0"/>
                        </a:rPr>
                        <a:t>Non-college women</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+52</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rgbClr val="FF0000"/>
                          </a:solidFill>
                          <a:effectLst/>
                          <a:latin typeface="Bahnschrift" panose="020B0502040204020203" pitchFamily="34" charset="0"/>
                          <a:ea typeface="+mn-ea"/>
                          <a:cs typeface="+mn-cs"/>
                        </a:rPr>
                        <a:t>-3</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04612229"/>
                  </a:ext>
                </a:extLst>
              </a:tr>
              <a:tr h="154437">
                <a:tc>
                  <a:txBody>
                    <a:bodyPr/>
                    <a:lstStyle/>
                    <a:p>
                      <a:pPr marL="91440" algn="l" fontAlgn="b"/>
                      <a:r>
                        <a:rPr lang="en-US" sz="1000" b="0" i="0" u="none" strike="noStrike">
                          <a:effectLst/>
                          <a:latin typeface="Bahnschrift" panose="020B0502040204020203" pitchFamily="34" charset="0"/>
                        </a:rPr>
                        <a:t>College men</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+37</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+3</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6477102"/>
                  </a:ext>
                </a:extLst>
              </a:tr>
              <a:tr h="91730">
                <a:tc>
                  <a:txBody>
                    <a:bodyPr/>
                    <a:lstStyle/>
                    <a:p>
                      <a:pPr marL="91440" algn="l" fontAlgn="b"/>
                      <a:r>
                        <a:rPr lang="en-US" sz="1000" b="0" i="0" u="none" strike="noStrike" dirty="0">
                          <a:effectLst/>
                          <a:latin typeface="Bahnschrift" panose="020B0502040204020203" pitchFamily="34" charset="0"/>
                        </a:rPr>
                        <a:t>College women</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+55</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+40</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rgbClr val="FF0000"/>
                          </a:solidFill>
                          <a:effectLst/>
                          <a:latin typeface="Bahnschrift" panose="020B0502040204020203" pitchFamily="34" charset="0"/>
                          <a:ea typeface="+mn-ea"/>
                          <a:cs typeface="+mn-cs"/>
                        </a:rPr>
                        <a:t>-15</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0107706"/>
                  </a:ext>
                </a:extLst>
              </a:tr>
              <a:tr h="93343">
                <a:tc>
                  <a:txBody>
                    <a:bodyPr/>
                    <a:lstStyle/>
                    <a:p>
                      <a:pPr marL="91440" algn="l" fontAlgn="b"/>
                      <a:r>
                        <a:rPr lang="en-US" sz="1000" b="0" i="0" u="none" strike="noStrike" dirty="0">
                          <a:effectLst/>
                          <a:latin typeface="Bahnschrift" panose="020B0502040204020203" pitchFamily="34" charset="0"/>
                        </a:rPr>
                        <a:t>White non-college men</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+21</a:t>
                      </a:r>
                    </a:p>
                  </a:txBody>
                  <a:tcPr marL="9525" marR="9525" marT="9525" marB="0" anchor="b">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-4</a:t>
                      </a:r>
                    </a:p>
                  </a:txBody>
                  <a:tcPr marL="9525" marR="9525" marT="9525" marB="0" anchor="ctr">
                    <a:lnL w="28575"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00" b="0" i="0" u="none" strike="noStrike" kern="1200" dirty="0">
                          <a:solidFill>
                            <a:srgbClr val="FF0000"/>
                          </a:solidFill>
                          <a:effectLst/>
                          <a:latin typeface="Bahnschrift" panose="020B0502040204020203" pitchFamily="34" charset="0"/>
                          <a:ea typeface="+mn-ea"/>
                          <a:cs typeface="+mn-cs"/>
                        </a:rPr>
                        <a:t>-25</a:t>
                      </a:r>
                    </a:p>
                  </a:txBody>
                  <a:tcPr marL="9525" marR="9525" marT="9525" marB="0" anchor="b">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006842350"/>
                  </a:ext>
                </a:extLst>
              </a:tr>
              <a:tr h="93343">
                <a:tc>
                  <a:txBody>
                    <a:bodyPr/>
                    <a:lstStyle/>
                    <a:p>
                      <a:pPr marL="91440" algn="l" fontAlgn="b"/>
                      <a:r>
                        <a:rPr lang="en-US" sz="1000" b="0" i="0" u="none" strike="noStrike" dirty="0">
                          <a:effectLst/>
                          <a:latin typeface="Bahnschrift" panose="020B0502040204020203" pitchFamily="34" charset="0"/>
                        </a:rPr>
                        <a:t>White non-college women</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+48</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+53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+5</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24496395"/>
                  </a:ext>
                </a:extLst>
              </a:tr>
              <a:tr h="93343">
                <a:tc>
                  <a:txBody>
                    <a:bodyPr/>
                    <a:lstStyle/>
                    <a:p>
                      <a:pPr marL="91440" algn="l" fontAlgn="b"/>
                      <a:r>
                        <a:rPr lang="en-US" sz="1000" b="0" i="0" u="none" strike="noStrike" dirty="0">
                          <a:effectLst/>
                          <a:latin typeface="Bahnschrift" panose="020B0502040204020203" pitchFamily="34" charset="0"/>
                        </a:rPr>
                        <a:t>White college men</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+34</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+3</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633320195"/>
                  </a:ext>
                </a:extLst>
              </a:tr>
              <a:tr h="93343">
                <a:tc>
                  <a:txBody>
                    <a:bodyPr/>
                    <a:lstStyle/>
                    <a:p>
                      <a:pPr marL="91440" algn="l" fontAlgn="b"/>
                      <a:r>
                        <a:rPr lang="en-US" sz="1000" b="0" i="0" u="none" strike="noStrike" dirty="0">
                          <a:effectLst/>
                          <a:latin typeface="Bahnschrift" panose="020B0502040204020203" pitchFamily="34" charset="0"/>
                        </a:rPr>
                        <a:t>White college women</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+52</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+35</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00" b="0" i="0" u="none" strike="noStrike" kern="1200" dirty="0">
                          <a:solidFill>
                            <a:srgbClr val="FF0000"/>
                          </a:solidFill>
                          <a:effectLst/>
                          <a:latin typeface="Bahnschrift" panose="020B0502040204020203" pitchFamily="34" charset="0"/>
                          <a:ea typeface="+mn-ea"/>
                          <a:cs typeface="+mn-cs"/>
                        </a:rPr>
                        <a:t>-17</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628647078"/>
                  </a:ext>
                </a:extLst>
              </a:tr>
              <a:tr h="93343">
                <a:tc>
                  <a:txBody>
                    <a:bodyPr/>
                    <a:lstStyle/>
                    <a:p>
                      <a:pPr marL="91440" algn="l" fontAlgn="b"/>
                      <a:r>
                        <a:rPr lang="en-US" sz="1000" b="0" i="0" u="none" strike="noStrike" dirty="0">
                          <a:effectLst/>
                          <a:latin typeface="Bahnschrift" panose="020B0502040204020203" pitchFamily="34" charset="0"/>
                        </a:rPr>
                        <a:t>White</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+39</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rgbClr val="FF0000"/>
                          </a:solidFill>
                          <a:effectLst/>
                          <a:latin typeface="Bahnschrift" panose="020B0502040204020203" pitchFamily="34" charset="0"/>
                          <a:ea typeface="+mn-ea"/>
                          <a:cs typeface="+mn-cs"/>
                        </a:rPr>
                        <a:t>-5</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154437">
                <a:tc>
                  <a:txBody>
                    <a:bodyPr/>
                    <a:lstStyle/>
                    <a:p>
                      <a:pPr marL="91440" algn="l" fontAlgn="b"/>
                      <a:r>
                        <a:rPr lang="en-US" sz="1000" b="0" i="0" u="none" strike="noStrike" dirty="0">
                          <a:effectLst/>
                          <a:latin typeface="Bahnschrift" panose="020B0502040204020203" pitchFamily="34" charset="0"/>
                        </a:rPr>
                        <a:t>Black</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+64</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+5</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89237094"/>
                  </a:ext>
                </a:extLst>
              </a:tr>
              <a:tr h="154437">
                <a:tc>
                  <a:txBody>
                    <a:bodyPr/>
                    <a:lstStyle/>
                    <a:p>
                      <a:pPr marL="91440" algn="l" fontAlgn="b"/>
                      <a:r>
                        <a:rPr lang="en-US" sz="1000" b="0" i="0" u="none" strike="noStrike" dirty="0">
                          <a:effectLst/>
                          <a:latin typeface="Bahnschrift" panose="020B0502040204020203" pitchFamily="34" charset="0"/>
                        </a:rPr>
                        <a:t>Latinx</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+54</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rgbClr val="FF0000"/>
                          </a:solidFill>
                          <a:effectLst/>
                          <a:latin typeface="Bahnschrift" panose="020B0502040204020203" pitchFamily="34" charset="0"/>
                          <a:ea typeface="+mn-ea"/>
                          <a:cs typeface="+mn-cs"/>
                        </a:rPr>
                        <a:t>-6</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154437">
                <a:tc>
                  <a:txBody>
                    <a:bodyPr/>
                    <a:lstStyle/>
                    <a:p>
                      <a:pPr marL="91440" algn="l" fontAlgn="b"/>
                      <a:r>
                        <a:rPr lang="en-US" sz="1000" b="0" i="0" u="none" strike="noStrike" dirty="0">
                          <a:effectLst/>
                          <a:latin typeface="Bahnschrift" panose="020B0502040204020203" pitchFamily="34" charset="0"/>
                        </a:rPr>
                        <a:t>API</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+59</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+45</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rgbClr val="FF0000"/>
                          </a:solidFill>
                          <a:effectLst/>
                          <a:latin typeface="Bahnschrift" panose="020B0502040204020203" pitchFamily="34" charset="0"/>
                          <a:ea typeface="+mn-ea"/>
                          <a:cs typeface="+mn-cs"/>
                        </a:rPr>
                        <a:t>-14</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08493314"/>
                  </a:ext>
                </a:extLst>
              </a:tr>
              <a:tr h="154437">
                <a:tc>
                  <a:txBody>
                    <a:bodyPr/>
                    <a:lstStyle/>
                    <a:p>
                      <a:pPr marL="91440" algn="l" fontAlgn="b"/>
                      <a:r>
                        <a:rPr lang="en-US" sz="1000" b="0" i="0" u="none" strike="noStrike" dirty="0">
                          <a:effectLst/>
                          <a:latin typeface="Bahnschrift" panose="020B0502040204020203" pitchFamily="34" charset="0"/>
                        </a:rPr>
                        <a:t>Northeast</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+53</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00" b="0" i="0" u="none" strike="noStrike" kern="1200" dirty="0">
                          <a:solidFill>
                            <a:srgbClr val="FF0000"/>
                          </a:solidFill>
                          <a:effectLst/>
                          <a:latin typeface="Bahnschrift" panose="020B0502040204020203" pitchFamily="34" charset="0"/>
                          <a:ea typeface="+mn-ea"/>
                          <a:cs typeface="+mn-cs"/>
                        </a:rPr>
                        <a:t>-4</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863045940"/>
                  </a:ext>
                </a:extLst>
              </a:tr>
              <a:tr h="95540">
                <a:tc>
                  <a:txBody>
                    <a:bodyPr/>
                    <a:lstStyle/>
                    <a:p>
                      <a:pPr marL="91440" algn="l" fontAlgn="b"/>
                      <a:r>
                        <a:rPr lang="en-US" sz="1000" b="0" i="0" u="none" strike="noStrike" dirty="0">
                          <a:effectLst/>
                          <a:latin typeface="Bahnschrift" panose="020B0502040204020203" pitchFamily="34" charset="0"/>
                        </a:rPr>
                        <a:t>Midwest</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+41</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615533368"/>
                  </a:ext>
                </a:extLst>
              </a:tr>
              <a:tr h="154437">
                <a:tc>
                  <a:txBody>
                    <a:bodyPr/>
                    <a:lstStyle/>
                    <a:p>
                      <a:pPr marL="91440" algn="l" fontAlgn="b"/>
                      <a:r>
                        <a:rPr lang="en-US" sz="1000" b="0" i="0" u="none" strike="noStrike" dirty="0">
                          <a:effectLst/>
                          <a:latin typeface="Bahnschrift" panose="020B0502040204020203" pitchFamily="34" charset="0"/>
                        </a:rPr>
                        <a:t>South</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+41</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00" b="0" i="0" u="none" strike="noStrike" kern="1200" dirty="0">
                          <a:solidFill>
                            <a:srgbClr val="FF0000"/>
                          </a:solidFill>
                          <a:effectLst/>
                          <a:latin typeface="Bahnschrift" panose="020B0502040204020203" pitchFamily="34" charset="0"/>
                          <a:ea typeface="+mn-ea"/>
                          <a:cs typeface="+mn-cs"/>
                        </a:rPr>
                        <a:t>-6</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8062785"/>
                  </a:ext>
                </a:extLst>
              </a:tr>
              <a:tr h="154437">
                <a:tc>
                  <a:txBody>
                    <a:bodyPr/>
                    <a:lstStyle/>
                    <a:p>
                      <a:pPr marL="91440" algn="l" fontAlgn="b"/>
                      <a:r>
                        <a:rPr lang="en-US" sz="1000" b="0" i="0" u="none" strike="noStrike" dirty="0">
                          <a:effectLst/>
                          <a:latin typeface="Bahnschrift" panose="020B0502040204020203" pitchFamily="34" charset="0"/>
                        </a:rPr>
                        <a:t>West</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+43</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00" b="0" i="0" u="none" strike="noStrike" kern="1200" dirty="0">
                          <a:solidFill>
                            <a:srgbClr val="FF0000"/>
                          </a:solidFill>
                          <a:effectLst/>
                          <a:latin typeface="Bahnschrift" panose="020B0502040204020203" pitchFamily="34" charset="0"/>
                          <a:ea typeface="+mn-ea"/>
                          <a:cs typeface="+mn-cs"/>
                        </a:rPr>
                        <a:t>-6</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705225999"/>
                  </a:ext>
                </a:extLst>
              </a:tr>
              <a:tr h="154437">
                <a:tc>
                  <a:txBody>
                    <a:bodyPr/>
                    <a:lstStyle/>
                    <a:p>
                      <a:pPr marL="91440" algn="l" fontAlgn="b"/>
                      <a:r>
                        <a:rPr lang="en-US" sz="1000" b="0" i="0" u="none" strike="noStrike" dirty="0">
                          <a:effectLst/>
                          <a:latin typeface="Bahnschrift" panose="020B0502040204020203" pitchFamily="34" charset="0"/>
                        </a:rPr>
                        <a:t>White Democrat</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+80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rgbClr val="FF0000"/>
                          </a:solidFill>
                          <a:effectLst/>
                          <a:latin typeface="Bahnschrift" panose="020B0502040204020203" pitchFamily="34" charset="0"/>
                          <a:ea typeface="+mn-ea"/>
                          <a:cs typeface="+mn-cs"/>
                        </a:rPr>
                        <a:t>-5</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76884232"/>
                  </a:ext>
                </a:extLst>
              </a:tr>
              <a:tr h="154437">
                <a:tc>
                  <a:txBody>
                    <a:bodyPr/>
                    <a:lstStyle/>
                    <a:p>
                      <a:pPr marL="91440" algn="l" fontAlgn="b"/>
                      <a:r>
                        <a:rPr lang="en-US" sz="1000" b="0" i="0" u="none" strike="noStrike" dirty="0">
                          <a:effectLst/>
                          <a:latin typeface="Bahnschrift" panose="020B0502040204020203" pitchFamily="34" charset="0"/>
                        </a:rPr>
                        <a:t>Democrat</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+75</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rgbClr val="FF0000"/>
                          </a:solidFill>
                          <a:effectLst/>
                          <a:latin typeface="Bahnschrift" panose="020B0502040204020203" pitchFamily="34" charset="0"/>
                          <a:ea typeface="+mn-ea"/>
                          <a:cs typeface="+mn-cs"/>
                        </a:rPr>
                        <a:t>-4</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45634360"/>
                  </a:ext>
                </a:extLst>
              </a:tr>
              <a:tr h="154437">
                <a:tc>
                  <a:txBody>
                    <a:bodyPr/>
                    <a:lstStyle/>
                    <a:p>
                      <a:pPr marL="91440" algn="l" fontAlgn="b"/>
                      <a:r>
                        <a:rPr lang="en-US" sz="1000" b="0" i="0" u="none" strike="noStrike" dirty="0">
                          <a:effectLst/>
                          <a:latin typeface="Bahnschrift" panose="020B0502040204020203" pitchFamily="34" charset="0"/>
                        </a:rPr>
                        <a:t>Independent/DK</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+30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87651271"/>
                  </a:ext>
                </a:extLst>
              </a:tr>
              <a:tr h="154437">
                <a:tc>
                  <a:txBody>
                    <a:bodyPr/>
                    <a:lstStyle/>
                    <a:p>
                      <a:pPr marL="91440" algn="l" fontAlgn="b"/>
                      <a:r>
                        <a:rPr lang="en-US" sz="1000" b="0" i="0" u="none" strike="noStrike" dirty="0">
                          <a:effectLst/>
                          <a:latin typeface="Bahnschrift" panose="020B0502040204020203" pitchFamily="34" charset="0"/>
                        </a:rPr>
                        <a:t>Republican</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+16</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rgbClr val="FF0000"/>
                          </a:solidFill>
                          <a:effectLst/>
                          <a:latin typeface="Bahnschrift" panose="020B0502040204020203" pitchFamily="34" charset="0"/>
                          <a:ea typeface="+mn-ea"/>
                          <a:cs typeface="+mn-cs"/>
                        </a:rPr>
                        <a:t>-6</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05097090"/>
                  </a:ext>
                </a:extLst>
              </a:tr>
              <a:tr h="154437">
                <a:tc>
                  <a:txBody>
                    <a:bodyPr/>
                    <a:lstStyle/>
                    <a:p>
                      <a:pPr marL="91440" algn="l" fontAlgn="b"/>
                      <a:r>
                        <a:rPr lang="en-US" sz="1000" b="0" i="0" u="none" strike="noStrike" dirty="0">
                          <a:effectLst/>
                          <a:latin typeface="Bahnschrift" panose="020B0502040204020203" pitchFamily="34" charset="0"/>
                        </a:rPr>
                        <a:t>Gun household</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+37</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+24</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00" b="0" i="0" u="none" strike="noStrike" kern="1200" dirty="0">
                          <a:solidFill>
                            <a:srgbClr val="FF0000"/>
                          </a:solidFill>
                          <a:effectLst/>
                          <a:latin typeface="Bahnschrift" panose="020B0502040204020203" pitchFamily="34" charset="0"/>
                          <a:ea typeface="+mn-ea"/>
                          <a:cs typeface="+mn-cs"/>
                        </a:rPr>
                        <a:t>-13</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203006340"/>
                  </a:ext>
                </a:extLst>
              </a:tr>
              <a:tr h="154437">
                <a:tc>
                  <a:txBody>
                    <a:bodyPr/>
                    <a:lstStyle/>
                    <a:p>
                      <a:pPr marL="91440" algn="l" fontAlgn="b"/>
                      <a:r>
                        <a:rPr lang="en-US" sz="1000" b="0" i="0" u="none" strike="noStrike" dirty="0">
                          <a:effectLst/>
                          <a:latin typeface="Bahnschrift" panose="020B0502040204020203" pitchFamily="34" charset="0"/>
                        </a:rPr>
                        <a:t>Not gun household</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+48</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+1</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227947237"/>
                  </a:ext>
                </a:extLst>
              </a:tr>
              <a:tr h="154437">
                <a:tc>
                  <a:txBody>
                    <a:bodyPr/>
                    <a:lstStyle/>
                    <a:p>
                      <a:pPr marL="91440" algn="l" fontAlgn="b"/>
                      <a:r>
                        <a:rPr lang="en-US" sz="1000" b="0" i="0" u="none" strike="noStrike" dirty="0">
                          <a:effectLst/>
                          <a:latin typeface="Bahnschrift" panose="020B0502040204020203" pitchFamily="34" charset="0"/>
                        </a:rPr>
                        <a:t>NRA member</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+39</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+24</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rgbClr val="FF0000"/>
                          </a:solidFill>
                          <a:effectLst/>
                          <a:latin typeface="Bahnschrift" panose="020B0502040204020203" pitchFamily="34" charset="0"/>
                          <a:ea typeface="+mn-ea"/>
                          <a:cs typeface="+mn-cs"/>
                        </a:rPr>
                        <a:t>-15</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67964358"/>
                  </a:ext>
                </a:extLst>
              </a:tr>
              <a:tr h="154437">
                <a:tc>
                  <a:txBody>
                    <a:bodyPr/>
                    <a:lstStyle/>
                    <a:p>
                      <a:pPr marL="91440" algn="l" fontAlgn="b"/>
                      <a:r>
                        <a:rPr lang="en-US" sz="1000" b="0" i="0" u="none" strike="noStrike" dirty="0">
                          <a:effectLst/>
                          <a:latin typeface="Bahnschrift" panose="020B0502040204020203" pitchFamily="34" charset="0"/>
                        </a:rPr>
                        <a:t>Not NRA member</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+45</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00" b="0" i="0" u="none" strike="noStrike" kern="1200" dirty="0">
                          <a:solidFill>
                            <a:srgbClr val="FF0000"/>
                          </a:solidFill>
                          <a:effectLst/>
                          <a:latin typeface="Bahnschrift" panose="020B0502040204020203" pitchFamily="34" charset="0"/>
                          <a:ea typeface="+mn-ea"/>
                          <a:cs typeface="+mn-cs"/>
                        </a:rPr>
                        <a:t>-2</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29732198"/>
                  </a:ext>
                </a:extLst>
              </a:tr>
              <a:tr h="154437">
                <a:tc>
                  <a:txBody>
                    <a:bodyPr/>
                    <a:lstStyle/>
                    <a:p>
                      <a:pPr marL="91440" algn="l" fontAlgn="b"/>
                      <a:r>
                        <a:rPr lang="en-US" sz="1000" b="0" i="0" u="none" strike="noStrike" dirty="0">
                          <a:effectLst/>
                          <a:latin typeface="Bahnschrift" panose="020B0502040204020203" pitchFamily="34" charset="0"/>
                        </a:rPr>
                        <a:t>Battleground state</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+41</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dk1"/>
                          </a:solidFill>
                          <a:effectLst/>
                          <a:latin typeface="Bahnschrift" panose="020B0502040204020203" pitchFamily="34" charset="0"/>
                          <a:ea typeface="+mn-ea"/>
                          <a:cs typeface="+mn-cs"/>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00" b="0" i="0" u="none" strike="noStrike" kern="1200" dirty="0">
                          <a:solidFill>
                            <a:schemeClr val="tx1"/>
                          </a:solidFill>
                          <a:effectLst/>
                          <a:latin typeface="Bahnschrift" panose="020B0502040204020203" pitchFamily="34" charset="0"/>
                          <a:ea typeface="+mn-ea"/>
                          <a:cs typeface="+mn-cs"/>
                        </a:rPr>
                        <a:t>=</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088305754"/>
                  </a:ext>
                </a:extLst>
              </a:tr>
            </a:tbl>
          </a:graphicData>
        </a:graphic>
      </p:graphicFrame>
      <p:sp>
        <p:nvSpPr>
          <p:cNvPr id="7" name="Title 3">
            <a:extLst>
              <a:ext uri="{FF2B5EF4-FFF2-40B4-BE49-F238E27FC236}">
                <a16:creationId xmlns:a16="http://schemas.microsoft.com/office/drawing/2014/main" id="{A4F290DC-5317-4035-8303-F02EEF66A7A4}"/>
              </a:ext>
            </a:extLst>
          </p:cNvPr>
          <p:cNvSpPr txBox="1">
            <a:spLocks/>
          </p:cNvSpPr>
          <p:nvPr/>
        </p:nvSpPr>
        <p:spPr>
          <a:xfrm>
            <a:off x="259078" y="59872"/>
            <a:ext cx="1152144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Verdana" panose="020B0604030504040204" pitchFamily="34" charset="0"/>
                <a:cs typeface="+mj-cs"/>
              </a:rPr>
              <a:t>By the end of the survey, the shifts away from support are more pronounced among NRA members, gun owners, white non-college voters, but white college women and API voters also register disproportionate drops while still supporting interventions by dominant margins. Indeed</a:t>
            </a:r>
            <a:r>
              <a:rPr lang="en-US" sz="2000" dirty="0">
                <a:solidFill>
                  <a:prstClr val="black"/>
                </a:solidFill>
                <a:latin typeface="Bahnschrift" panose="020B0502040204020203" pitchFamily="34" charset="0"/>
                <a:ea typeface="Verdana" panose="020B0604030504040204" pitchFamily="34" charset="0"/>
              </a:rPr>
              <a:t>, aside from white non-college men, no major subgroup is net-opposed to anti-violence interventions by the end of the survey. </a:t>
            </a:r>
            <a:endPar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Verdana" panose="020B0604030504040204" pitchFamily="34" charset="0"/>
              <a:cs typeface="+mj-cs"/>
            </a:endParaRPr>
          </a:p>
        </p:txBody>
      </p:sp>
    </p:spTree>
    <p:extLst>
      <p:ext uri="{BB962C8B-B14F-4D97-AF65-F5344CB8AC3E}">
        <p14:creationId xmlns:p14="http://schemas.microsoft.com/office/powerpoint/2010/main" val="326443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0798BB5B-0CDB-4B69-9C47-15B5B21291A5}"/>
              </a:ext>
            </a:extLst>
          </p:cNvPr>
          <p:cNvSpPr>
            <a:spLocks noGrp="1"/>
          </p:cNvSpPr>
          <p:nvPr>
            <p:ph type="title"/>
          </p:nvPr>
        </p:nvSpPr>
        <p:spPr>
          <a:xfrm>
            <a:off x="4603468" y="4741948"/>
            <a:ext cx="6829520" cy="862031"/>
          </a:xfrm>
        </p:spPr>
        <p:txBody>
          <a:bodyPr vert="horz" lIns="91440" tIns="45720" rIns="91440" bIns="45720" rtlCol="0" anchor="b">
            <a:normAutofit/>
          </a:bodyPr>
          <a:lstStyle/>
          <a:p>
            <a:r>
              <a:rPr lang="en-US" sz="4000" kern="1200" dirty="0">
                <a:solidFill>
                  <a:srgbClr val="FFFFFF"/>
                </a:solidFill>
                <a:latin typeface="Bahnschrift" panose="020B0502040204020203" pitchFamily="34" charset="0"/>
              </a:rPr>
              <a:t>The Political Context</a:t>
            </a:r>
          </a:p>
        </p:txBody>
      </p:sp>
      <p:cxnSp>
        <p:nvCxnSpPr>
          <p:cNvPr id="137" name="Straight Connector 136">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417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6369733" y="1955409"/>
          <a:ext cx="5178081" cy="3574670"/>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3">
            <a:extLst>
              <a:ext uri="{FF2B5EF4-FFF2-40B4-BE49-F238E27FC236}">
                <a16:creationId xmlns:a16="http://schemas.microsoft.com/office/drawing/2014/main" id="{BE6AA833-2DD6-4F37-8782-48BF60C93443}"/>
              </a:ext>
            </a:extLst>
          </p:cNvPr>
          <p:cNvSpPr>
            <a:spLocks noGrp="1"/>
          </p:cNvSpPr>
          <p:nvPr>
            <p:ph type="title"/>
          </p:nvPr>
        </p:nvSpPr>
        <p:spPr>
          <a:xfrm>
            <a:off x="335280" y="124263"/>
            <a:ext cx="11521440" cy="1325563"/>
          </a:xfrm>
        </p:spPr>
        <p:txBody>
          <a:bodyPr>
            <a:noAutofit/>
          </a:bodyPr>
          <a:lstStyle/>
          <a:p>
            <a:pPr algn="just"/>
            <a:r>
              <a:rPr lang="en-US" sz="2100" b="0" dirty="0">
                <a:solidFill>
                  <a:schemeClr val="tx1"/>
                </a:solidFill>
                <a:latin typeface="Bahnschrift" panose="020B0502040204020203" pitchFamily="34" charset="0"/>
                <a:ea typeface="Verdana" panose="020B0604030504040204" pitchFamily="34" charset="0"/>
              </a:rPr>
              <a:t>Voters are more concerned about gun violence on a national scale than they are about gun violence in their community. This follows the national normal trend of being more optimistic about personal or local views of issues than the national outlook. Still, nearly 60% of voters are at least somewhat concerned about gun violence in their community. </a:t>
            </a:r>
          </a:p>
        </p:txBody>
      </p:sp>
      <p:sp>
        <p:nvSpPr>
          <p:cNvPr id="12" name="TextBox 11">
            <a:extLst>
              <a:ext uri="{FF2B5EF4-FFF2-40B4-BE49-F238E27FC236}">
                <a16:creationId xmlns:a16="http://schemas.microsoft.com/office/drawing/2014/main" id="{F96A957B-E38E-4046-BE09-9837CBBCEE58}"/>
              </a:ext>
            </a:extLst>
          </p:cNvPr>
          <p:cNvSpPr txBox="1"/>
          <p:nvPr/>
        </p:nvSpPr>
        <p:spPr>
          <a:xfrm>
            <a:off x="696350" y="5275986"/>
            <a:ext cx="5178080"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Bahnschrift" panose="020B0502040204020203" pitchFamily="34" charset="0"/>
                <a:ea typeface="Nimbus Roman No9 L"/>
              </a:rPr>
              <a:t>SSB: </a:t>
            </a:r>
            <a:r>
              <a:rPr lang="en-US" sz="1800" dirty="0">
                <a:effectLst/>
                <a:latin typeface="Bahnschrift" panose="020B0502040204020203" pitchFamily="34" charset="0"/>
                <a:ea typeface="Nimbus Roman No9 L"/>
              </a:rPr>
              <a:t>How concerned are you about gun violence in in your community?</a:t>
            </a:r>
            <a:endParaRPr kumimoji="0" lang="en-US" sz="1050" b="0" i="0" u="none" strike="noStrike" kern="1200" cap="none" spc="0" normalizeH="0" baseline="0" noProof="0" dirty="0">
              <a:ln>
                <a:noFill/>
              </a:ln>
              <a:solidFill>
                <a:prstClr val="black"/>
              </a:solidFill>
              <a:effectLst/>
              <a:uLnTx/>
              <a:uFillTx/>
              <a:latin typeface="Bahnschrift" panose="020B0502040204020203" pitchFamily="34" charset="0"/>
            </a:endParaRPr>
          </a:p>
        </p:txBody>
      </p:sp>
      <p:sp>
        <p:nvSpPr>
          <p:cNvPr id="19" name="TextBox 18">
            <a:extLst>
              <a:ext uri="{FF2B5EF4-FFF2-40B4-BE49-F238E27FC236}">
                <a16:creationId xmlns:a16="http://schemas.microsoft.com/office/drawing/2014/main" id="{7AE99E09-5124-462D-9B03-07AFFEC891B7}"/>
              </a:ext>
            </a:extLst>
          </p:cNvPr>
          <p:cNvSpPr txBox="1"/>
          <p:nvPr/>
        </p:nvSpPr>
        <p:spPr>
          <a:xfrm>
            <a:off x="6369733" y="5275986"/>
            <a:ext cx="5178080"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Bahnschrift" panose="020B0502040204020203" pitchFamily="34" charset="0"/>
                <a:ea typeface="Nimbus Roman No9 L"/>
              </a:rPr>
              <a:t>SSA: </a:t>
            </a:r>
            <a:r>
              <a:rPr lang="en-US" sz="1800" dirty="0">
                <a:effectLst/>
                <a:latin typeface="Bahnschrift" panose="020B0502040204020203" pitchFamily="34" charset="0"/>
                <a:ea typeface="Nimbus Roman No9 L"/>
              </a:rPr>
              <a:t>How concerned are you about gun violence in the United States? </a:t>
            </a:r>
            <a:endParaRPr kumimoji="0" lang="en-US" sz="1050" b="0" i="0" u="none" strike="noStrike" kern="1200" cap="none" spc="0" normalizeH="0" baseline="0" noProof="0" dirty="0">
              <a:ln>
                <a:noFill/>
              </a:ln>
              <a:solidFill>
                <a:prstClr val="black"/>
              </a:solidFill>
              <a:effectLst/>
              <a:uLnTx/>
              <a:uFillTx/>
              <a:latin typeface="Bahnschrift" panose="020B0502040204020203" pitchFamily="34" charset="0"/>
            </a:endParaRPr>
          </a:p>
        </p:txBody>
      </p:sp>
      <p:sp>
        <p:nvSpPr>
          <p:cNvPr id="20" name="TextBox 19">
            <a:extLst>
              <a:ext uri="{FF2B5EF4-FFF2-40B4-BE49-F238E27FC236}">
                <a16:creationId xmlns:a16="http://schemas.microsoft.com/office/drawing/2014/main" id="{DCC7CC53-7EE0-4954-9635-8382883FD6EE}"/>
              </a:ext>
            </a:extLst>
          </p:cNvPr>
          <p:cNvSpPr txBox="1"/>
          <p:nvPr/>
        </p:nvSpPr>
        <p:spPr>
          <a:xfrm>
            <a:off x="6174543" y="1631851"/>
            <a:ext cx="5568461" cy="323557"/>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Concern about gun violence USA</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2" name="Object 4">
            <a:extLst>
              <a:ext uri="{FF2B5EF4-FFF2-40B4-BE49-F238E27FC236}">
                <a16:creationId xmlns:a16="http://schemas.microsoft.com/office/drawing/2014/main" id="{5B25DBBB-5B75-40ED-A50E-F07EDE3A40C4}"/>
              </a:ext>
            </a:extLst>
          </p:cNvPr>
          <p:cNvGraphicFramePr>
            <a:graphicFrameLocks noChangeAspect="1"/>
          </p:cNvGraphicFramePr>
          <p:nvPr/>
        </p:nvGraphicFramePr>
        <p:xfrm>
          <a:off x="696350" y="1955409"/>
          <a:ext cx="5178081" cy="357467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6C0B8E5C-CD12-40DA-9F70-8B7903BE6DE0}"/>
              </a:ext>
            </a:extLst>
          </p:cNvPr>
          <p:cNvSpPr txBox="1"/>
          <p:nvPr/>
        </p:nvSpPr>
        <p:spPr>
          <a:xfrm>
            <a:off x="501160" y="1614956"/>
            <a:ext cx="5568461" cy="339705"/>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Concern about gun violence your community</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532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4198654" y="1491173"/>
          <a:ext cx="3536269" cy="1814733"/>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3">
            <a:extLst>
              <a:ext uri="{FF2B5EF4-FFF2-40B4-BE49-F238E27FC236}">
                <a16:creationId xmlns:a16="http://schemas.microsoft.com/office/drawing/2014/main" id="{BE6AA833-2DD6-4F37-8782-48BF60C93443}"/>
              </a:ext>
            </a:extLst>
          </p:cNvPr>
          <p:cNvSpPr>
            <a:spLocks noGrp="1"/>
          </p:cNvSpPr>
          <p:nvPr>
            <p:ph type="title"/>
          </p:nvPr>
        </p:nvSpPr>
        <p:spPr>
          <a:xfrm>
            <a:off x="335280" y="3830"/>
            <a:ext cx="11521440" cy="999107"/>
          </a:xfrm>
        </p:spPr>
        <p:txBody>
          <a:bodyPr>
            <a:noAutofit/>
          </a:bodyPr>
          <a:lstStyle/>
          <a:p>
            <a:pPr algn="just"/>
            <a:r>
              <a:rPr lang="en-US" sz="1400" b="0" dirty="0">
                <a:solidFill>
                  <a:schemeClr val="tx1"/>
                </a:solidFill>
                <a:latin typeface="Bahnschrift" panose="020B0502040204020203" pitchFamily="34" charset="0"/>
                <a:ea typeface="Verdana" panose="020B0604030504040204" pitchFamily="34" charset="0"/>
              </a:rPr>
              <a:t>Americans widely believe both the federal government and state and local governments should have a major role on gun violence, though they more so think state and local governments should play a role. The role that voters think both the federal government and state and local governments do play are not enough compared to what they think it should be. They think state and local governments play a larger role than the federal government. The difference in the perception of the role state governments and local governments both do and should play are not statistically significant. </a:t>
            </a:r>
          </a:p>
        </p:txBody>
      </p:sp>
      <p:sp>
        <p:nvSpPr>
          <p:cNvPr id="12" name="TextBox 11">
            <a:extLst>
              <a:ext uri="{FF2B5EF4-FFF2-40B4-BE49-F238E27FC236}">
                <a16:creationId xmlns:a16="http://schemas.microsoft.com/office/drawing/2014/main" id="{F96A957B-E38E-4046-BE09-9837CBBCEE58}"/>
              </a:ext>
            </a:extLst>
          </p:cNvPr>
          <p:cNvSpPr txBox="1"/>
          <p:nvPr/>
        </p:nvSpPr>
        <p:spPr>
          <a:xfrm>
            <a:off x="297946" y="3301699"/>
            <a:ext cx="3536267"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Bahnschrift" panose="020B0502040204020203" pitchFamily="34" charset="0"/>
                <a:ea typeface="Times New Roman" panose="02020603050405020304" pitchFamily="18" charset="0"/>
                <a:cs typeface="+mn-cs"/>
              </a:rPr>
              <a:t>SSA:</a:t>
            </a:r>
            <a:r>
              <a:rPr kumimoji="0" lang="en-US" sz="1200" b="0" i="0" u="none" strike="noStrike" kern="1200" cap="none" spc="0" normalizeH="0" baseline="0" noProof="0" dirty="0">
                <a:ln>
                  <a:noFill/>
                </a:ln>
                <a:solidFill>
                  <a:srgbClr val="FF0000"/>
                </a:solidFill>
                <a:effectLst/>
                <a:uLnTx/>
                <a:uFillTx/>
                <a:latin typeface="Bahnschrift" panose="020B0502040204020203" pitchFamily="34" charset="0"/>
                <a:ea typeface="Times New Roman" panose="02020603050405020304" pitchFamily="18" charset="0"/>
                <a:cs typeface="+mn-cs"/>
              </a:rPr>
              <a:t> </a:t>
            </a:r>
            <a:r>
              <a:rPr kumimoji="0" lang="en-US" sz="1200" b="0" i="0" u="none"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mn-cs"/>
              </a:rPr>
              <a:t>How much of a role </a:t>
            </a:r>
            <a:r>
              <a:rPr kumimoji="0" lang="en-US" sz="1200" b="0" i="0" u="sng"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mn-cs"/>
              </a:rPr>
              <a:t>should</a:t>
            </a:r>
            <a:r>
              <a:rPr kumimoji="0" lang="en-US" sz="1200" b="0" i="0" u="none"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mn-cs"/>
              </a:rPr>
              <a:t> the </a:t>
            </a:r>
            <a:r>
              <a:rPr kumimoji="0" lang="en-US" sz="1200" b="0" i="0" u="sng"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mn-cs"/>
              </a:rPr>
              <a:t>federal</a:t>
            </a:r>
            <a:r>
              <a:rPr kumimoji="0" lang="en-US" sz="1200" b="0" i="0" u="none"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mn-cs"/>
              </a:rPr>
              <a:t> government have in dealing with gun violence?</a:t>
            </a:r>
            <a:endParaRPr kumimoji="0" lang="en-US" sz="12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p:txBody>
      </p:sp>
      <p:sp>
        <p:nvSpPr>
          <p:cNvPr id="19" name="TextBox 18">
            <a:extLst>
              <a:ext uri="{FF2B5EF4-FFF2-40B4-BE49-F238E27FC236}">
                <a16:creationId xmlns:a16="http://schemas.microsoft.com/office/drawing/2014/main" id="{7AE99E09-5124-462D-9B03-07AFFEC891B7}"/>
              </a:ext>
            </a:extLst>
          </p:cNvPr>
          <p:cNvSpPr txBox="1"/>
          <p:nvPr/>
        </p:nvSpPr>
        <p:spPr>
          <a:xfrm>
            <a:off x="4198654" y="3301699"/>
            <a:ext cx="3536268"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Bahnschrift" panose="020B0502040204020203" pitchFamily="34" charset="0"/>
                <a:ea typeface="Times New Roman" panose="02020603050405020304" pitchFamily="18" charset="0"/>
                <a:cs typeface="+mn-cs"/>
              </a:rPr>
              <a:t>SSA:</a:t>
            </a:r>
            <a:r>
              <a:rPr kumimoji="0" lang="en-US" sz="1200" b="0" i="0" u="none" strike="noStrike" kern="1200" cap="none" spc="0" normalizeH="0" baseline="0" noProof="0" dirty="0">
                <a:ln>
                  <a:noFill/>
                </a:ln>
                <a:solidFill>
                  <a:srgbClr val="FF0000"/>
                </a:solidFill>
                <a:effectLst/>
                <a:uLnTx/>
                <a:uFillTx/>
                <a:latin typeface="Bahnschrift" panose="020B0502040204020203" pitchFamily="34" charset="0"/>
                <a:ea typeface="Times New Roman" panose="02020603050405020304" pitchFamily="18" charset="0"/>
                <a:cs typeface="+mn-cs"/>
              </a:rPr>
              <a:t> </a:t>
            </a:r>
            <a:r>
              <a:rPr kumimoji="0" lang="en-US" sz="1200" b="0" i="0" u="none"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mn-cs"/>
              </a:rPr>
              <a:t>How much of a role </a:t>
            </a:r>
            <a:r>
              <a:rPr kumimoji="0" lang="en-US" sz="1200" b="0" i="0" u="sng"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mn-cs"/>
              </a:rPr>
              <a:t>should</a:t>
            </a:r>
            <a:r>
              <a:rPr kumimoji="0" lang="en-US" sz="1200" b="0" i="0" u="none"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mn-cs"/>
              </a:rPr>
              <a:t> </a:t>
            </a:r>
            <a:r>
              <a:rPr kumimoji="0" lang="en-US" sz="1200" b="0" i="0" u="sng"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mn-cs"/>
              </a:rPr>
              <a:t>state</a:t>
            </a:r>
            <a:r>
              <a:rPr kumimoji="0" lang="en-US" sz="1200" b="0" i="0" u="none"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mn-cs"/>
              </a:rPr>
              <a:t> governments have in dealing with gun violence?</a:t>
            </a:r>
            <a:endParaRPr kumimoji="0" lang="en-US" sz="12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p:txBody>
      </p:sp>
      <p:sp>
        <p:nvSpPr>
          <p:cNvPr id="20" name="TextBox 19">
            <a:extLst>
              <a:ext uri="{FF2B5EF4-FFF2-40B4-BE49-F238E27FC236}">
                <a16:creationId xmlns:a16="http://schemas.microsoft.com/office/drawing/2014/main" id="{DCC7CC53-7EE0-4954-9635-8382883FD6EE}"/>
              </a:ext>
            </a:extLst>
          </p:cNvPr>
          <p:cNvSpPr txBox="1"/>
          <p:nvPr/>
        </p:nvSpPr>
        <p:spPr>
          <a:xfrm>
            <a:off x="4064836" y="1060691"/>
            <a:ext cx="3803904" cy="466344"/>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Role </a:t>
            </a: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state</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governments </a:t>
            </a: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should</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have on gun violence</a:t>
            </a:r>
          </a:p>
        </p:txBody>
      </p:sp>
      <p:graphicFrame>
        <p:nvGraphicFramePr>
          <p:cNvPr id="22" name="Object 4">
            <a:extLst>
              <a:ext uri="{FF2B5EF4-FFF2-40B4-BE49-F238E27FC236}">
                <a16:creationId xmlns:a16="http://schemas.microsoft.com/office/drawing/2014/main" id="{5B25DBBB-5B75-40ED-A50E-F07EDE3A40C4}"/>
              </a:ext>
            </a:extLst>
          </p:cNvPr>
          <p:cNvGraphicFramePr>
            <a:graphicFrameLocks noChangeAspect="1"/>
          </p:cNvGraphicFramePr>
          <p:nvPr/>
        </p:nvGraphicFramePr>
        <p:xfrm>
          <a:off x="297945" y="1491173"/>
          <a:ext cx="3536268" cy="181473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6C0B8E5C-CD12-40DA-9F70-8B7903BE6DE0}"/>
              </a:ext>
            </a:extLst>
          </p:cNvPr>
          <p:cNvSpPr txBox="1"/>
          <p:nvPr/>
        </p:nvSpPr>
        <p:spPr>
          <a:xfrm>
            <a:off x="164644" y="1063031"/>
            <a:ext cx="3802870" cy="461665"/>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Role </a:t>
            </a: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federal</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government </a:t>
            </a: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should</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have on gun violence</a:t>
            </a:r>
          </a:p>
        </p:txBody>
      </p:sp>
      <p:graphicFrame>
        <p:nvGraphicFramePr>
          <p:cNvPr id="10" name="Object 4">
            <a:extLst>
              <a:ext uri="{FF2B5EF4-FFF2-40B4-BE49-F238E27FC236}">
                <a16:creationId xmlns:a16="http://schemas.microsoft.com/office/drawing/2014/main" id="{28F6D15C-E7C7-445F-ABF1-E4125DF40B8F}"/>
              </a:ext>
            </a:extLst>
          </p:cNvPr>
          <p:cNvGraphicFramePr>
            <a:graphicFrameLocks noChangeAspect="1"/>
          </p:cNvGraphicFramePr>
          <p:nvPr/>
        </p:nvGraphicFramePr>
        <p:xfrm>
          <a:off x="4198654" y="4174903"/>
          <a:ext cx="3536269" cy="1814733"/>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019C4F92-B2A1-4B2E-AC42-D897648FC759}"/>
              </a:ext>
            </a:extLst>
          </p:cNvPr>
          <p:cNvSpPr txBox="1"/>
          <p:nvPr/>
        </p:nvSpPr>
        <p:spPr>
          <a:xfrm>
            <a:off x="297946" y="5985429"/>
            <a:ext cx="3536267"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Bahnschrift" panose="020B0502040204020203" pitchFamily="34" charset="0"/>
                <a:ea typeface="Nimbus Roman No9 L"/>
                <a:cs typeface="+mn-cs"/>
              </a:rPr>
              <a:t>SSB: </a:t>
            </a:r>
            <a:r>
              <a:rPr kumimoji="0" lang="en-US" sz="1200" b="0" i="0" u="none" strike="noStrike" kern="1200" cap="none" spc="0" normalizeH="0" baseline="0" noProof="0" dirty="0">
                <a:ln>
                  <a:noFill/>
                </a:ln>
                <a:solidFill>
                  <a:prstClr val="black"/>
                </a:solidFill>
                <a:effectLst/>
                <a:uLnTx/>
                <a:uFillTx/>
                <a:latin typeface="Bahnschrift" panose="020B0502040204020203" pitchFamily="34" charset="0"/>
                <a:ea typeface="Nimbus Roman No9 L"/>
                <a:cs typeface="+mn-cs"/>
              </a:rPr>
              <a:t>How much of a role </a:t>
            </a:r>
            <a:r>
              <a:rPr kumimoji="0" lang="en-US" sz="1200" b="0" i="0" u="sng" strike="noStrike" kern="1200" cap="none" spc="0" normalizeH="0" baseline="0" noProof="0" dirty="0">
                <a:ln>
                  <a:noFill/>
                </a:ln>
                <a:solidFill>
                  <a:prstClr val="black"/>
                </a:solidFill>
                <a:effectLst/>
                <a:uLnTx/>
                <a:uFillTx/>
                <a:latin typeface="Bahnschrift" panose="020B0502040204020203" pitchFamily="34" charset="0"/>
                <a:ea typeface="Nimbus Roman No9 L"/>
                <a:cs typeface="+mn-cs"/>
              </a:rPr>
              <a:t>does</a:t>
            </a:r>
            <a:r>
              <a:rPr kumimoji="0" lang="en-US" sz="1200" b="0" i="0" u="none" strike="noStrike" kern="1200" cap="none" spc="0" normalizeH="0" baseline="0" noProof="0" dirty="0">
                <a:ln>
                  <a:noFill/>
                </a:ln>
                <a:solidFill>
                  <a:prstClr val="black"/>
                </a:solidFill>
                <a:effectLst/>
                <a:uLnTx/>
                <a:uFillTx/>
                <a:latin typeface="Bahnschrift" panose="020B0502040204020203" pitchFamily="34" charset="0"/>
                <a:ea typeface="Nimbus Roman No9 L"/>
                <a:cs typeface="+mn-cs"/>
              </a:rPr>
              <a:t> the </a:t>
            </a:r>
            <a:r>
              <a:rPr kumimoji="0" lang="en-US" sz="1200" b="0" i="0" u="sng" strike="noStrike" kern="1200" cap="none" spc="0" normalizeH="0" baseline="0" noProof="0" dirty="0">
                <a:ln>
                  <a:noFill/>
                </a:ln>
                <a:solidFill>
                  <a:prstClr val="black"/>
                </a:solidFill>
                <a:effectLst/>
                <a:uLnTx/>
                <a:uFillTx/>
                <a:latin typeface="Bahnschrift" panose="020B0502040204020203" pitchFamily="34" charset="0"/>
                <a:ea typeface="Nimbus Roman No9 L"/>
                <a:cs typeface="+mn-cs"/>
              </a:rPr>
              <a:t>federal</a:t>
            </a:r>
            <a:r>
              <a:rPr kumimoji="0" lang="en-US" sz="1200" b="0" i="0" u="none" strike="noStrike" kern="1200" cap="none" spc="0" normalizeH="0" baseline="0" noProof="0" dirty="0">
                <a:ln>
                  <a:noFill/>
                </a:ln>
                <a:solidFill>
                  <a:prstClr val="black"/>
                </a:solidFill>
                <a:effectLst/>
                <a:uLnTx/>
                <a:uFillTx/>
                <a:latin typeface="Bahnschrift" panose="020B0502040204020203" pitchFamily="34" charset="0"/>
                <a:ea typeface="Nimbus Roman No9 L"/>
                <a:cs typeface="+mn-cs"/>
              </a:rPr>
              <a:t> government have in dealing with gun violence?</a:t>
            </a:r>
            <a:endParaRPr kumimoji="0" lang="en-US" sz="12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p:txBody>
      </p:sp>
      <p:sp>
        <p:nvSpPr>
          <p:cNvPr id="14" name="TextBox 13">
            <a:extLst>
              <a:ext uri="{FF2B5EF4-FFF2-40B4-BE49-F238E27FC236}">
                <a16:creationId xmlns:a16="http://schemas.microsoft.com/office/drawing/2014/main" id="{2073F301-2719-45A3-94E8-9CB953CAED9B}"/>
              </a:ext>
            </a:extLst>
          </p:cNvPr>
          <p:cNvSpPr txBox="1"/>
          <p:nvPr/>
        </p:nvSpPr>
        <p:spPr>
          <a:xfrm>
            <a:off x="4198654" y="5985429"/>
            <a:ext cx="3536268"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Bahnschrift" panose="020B0502040204020203" pitchFamily="34" charset="0"/>
                <a:ea typeface="Times New Roman" panose="02020603050405020304" pitchFamily="18" charset="0"/>
                <a:cs typeface="+mn-cs"/>
              </a:rPr>
              <a:t>SSB:</a:t>
            </a:r>
            <a:r>
              <a:rPr kumimoji="0" lang="en-US" sz="1200" b="0" i="0" u="none" strike="noStrike" kern="1200" cap="none" spc="0" normalizeH="0" baseline="0" noProof="0" dirty="0">
                <a:ln>
                  <a:noFill/>
                </a:ln>
                <a:solidFill>
                  <a:srgbClr val="FF0000"/>
                </a:solidFill>
                <a:effectLst/>
                <a:uLnTx/>
                <a:uFillTx/>
                <a:latin typeface="Bahnschrift" panose="020B0502040204020203" pitchFamily="34" charset="0"/>
                <a:ea typeface="Times New Roman" panose="02020603050405020304" pitchFamily="18" charset="0"/>
                <a:cs typeface="+mn-cs"/>
              </a:rPr>
              <a:t> </a:t>
            </a:r>
            <a:r>
              <a:rPr kumimoji="0" lang="en-US" sz="1200" b="0" i="0" u="none"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mn-cs"/>
              </a:rPr>
              <a:t>How much of a role </a:t>
            </a:r>
            <a:r>
              <a:rPr kumimoji="0" lang="en-US" sz="1200" b="0" i="0" u="sng"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mn-cs"/>
              </a:rPr>
              <a:t>do</a:t>
            </a:r>
            <a:r>
              <a:rPr kumimoji="0" lang="en-US" sz="1200" b="0" i="0" u="none"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mn-cs"/>
              </a:rPr>
              <a:t> </a:t>
            </a:r>
            <a:r>
              <a:rPr kumimoji="0" lang="en-US" sz="1200" b="0" i="0" u="sng"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mn-cs"/>
              </a:rPr>
              <a:t>state</a:t>
            </a:r>
            <a:r>
              <a:rPr kumimoji="0" lang="en-US" sz="1200" b="0" i="0" u="none"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mn-cs"/>
              </a:rPr>
              <a:t> governments have in dealing with gun violence?</a:t>
            </a:r>
            <a:endParaRPr kumimoji="0" lang="en-US" sz="12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p:txBody>
      </p:sp>
      <p:sp>
        <p:nvSpPr>
          <p:cNvPr id="15" name="TextBox 14">
            <a:extLst>
              <a:ext uri="{FF2B5EF4-FFF2-40B4-BE49-F238E27FC236}">
                <a16:creationId xmlns:a16="http://schemas.microsoft.com/office/drawing/2014/main" id="{9E6D68A2-3136-4AFD-BE87-082DD277B557}"/>
              </a:ext>
            </a:extLst>
          </p:cNvPr>
          <p:cNvSpPr txBox="1"/>
          <p:nvPr/>
        </p:nvSpPr>
        <p:spPr>
          <a:xfrm>
            <a:off x="4064836" y="3842897"/>
            <a:ext cx="3803904" cy="466344"/>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Role </a:t>
            </a: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state</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governments </a:t>
            </a: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do</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have on gun violence</a:t>
            </a:r>
          </a:p>
        </p:txBody>
      </p:sp>
      <p:graphicFrame>
        <p:nvGraphicFramePr>
          <p:cNvPr id="16" name="Object 4">
            <a:extLst>
              <a:ext uri="{FF2B5EF4-FFF2-40B4-BE49-F238E27FC236}">
                <a16:creationId xmlns:a16="http://schemas.microsoft.com/office/drawing/2014/main" id="{E447DF83-48DE-4C80-86D6-9167BDB8D7CF}"/>
              </a:ext>
            </a:extLst>
          </p:cNvPr>
          <p:cNvGraphicFramePr>
            <a:graphicFrameLocks noChangeAspect="1"/>
          </p:cNvGraphicFramePr>
          <p:nvPr/>
        </p:nvGraphicFramePr>
        <p:xfrm>
          <a:off x="297945" y="4174903"/>
          <a:ext cx="3536268" cy="1814733"/>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a:extLst>
              <a:ext uri="{FF2B5EF4-FFF2-40B4-BE49-F238E27FC236}">
                <a16:creationId xmlns:a16="http://schemas.microsoft.com/office/drawing/2014/main" id="{2B00A26C-61BC-4444-8DBE-7E3A9609818C}"/>
              </a:ext>
            </a:extLst>
          </p:cNvPr>
          <p:cNvSpPr txBox="1"/>
          <p:nvPr/>
        </p:nvSpPr>
        <p:spPr>
          <a:xfrm>
            <a:off x="164644" y="3845236"/>
            <a:ext cx="3802870" cy="461666"/>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Role </a:t>
            </a: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federal</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government </a:t>
            </a: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does</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have on gun violence</a:t>
            </a:r>
          </a:p>
        </p:txBody>
      </p:sp>
      <p:graphicFrame>
        <p:nvGraphicFramePr>
          <p:cNvPr id="33" name="Object 4">
            <a:extLst>
              <a:ext uri="{FF2B5EF4-FFF2-40B4-BE49-F238E27FC236}">
                <a16:creationId xmlns:a16="http://schemas.microsoft.com/office/drawing/2014/main" id="{1484D0A7-FE82-40BC-8B99-E6697DBB6CF5}"/>
              </a:ext>
            </a:extLst>
          </p:cNvPr>
          <p:cNvGraphicFramePr>
            <a:graphicFrameLocks noChangeAspect="1"/>
          </p:cNvGraphicFramePr>
          <p:nvPr/>
        </p:nvGraphicFramePr>
        <p:xfrm>
          <a:off x="8099879" y="1488834"/>
          <a:ext cx="3536269" cy="1814733"/>
        </p:xfrm>
        <a:graphic>
          <a:graphicData uri="http://schemas.openxmlformats.org/drawingml/2006/chart">
            <c:chart xmlns:c="http://schemas.openxmlformats.org/drawingml/2006/chart" xmlns:r="http://schemas.openxmlformats.org/officeDocument/2006/relationships" r:id="rId7"/>
          </a:graphicData>
        </a:graphic>
      </p:graphicFrame>
      <p:sp>
        <p:nvSpPr>
          <p:cNvPr id="34" name="TextBox 33">
            <a:extLst>
              <a:ext uri="{FF2B5EF4-FFF2-40B4-BE49-F238E27FC236}">
                <a16:creationId xmlns:a16="http://schemas.microsoft.com/office/drawing/2014/main" id="{964512E4-9143-4B68-82E5-C424F581A35C}"/>
              </a:ext>
            </a:extLst>
          </p:cNvPr>
          <p:cNvSpPr txBox="1"/>
          <p:nvPr/>
        </p:nvSpPr>
        <p:spPr>
          <a:xfrm>
            <a:off x="8099879" y="3299360"/>
            <a:ext cx="3536268"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Bahnschrift" panose="020B0502040204020203" pitchFamily="34" charset="0"/>
                <a:ea typeface="Times New Roman" panose="02020603050405020304" pitchFamily="18" charset="0"/>
                <a:cs typeface="+mn-cs"/>
              </a:rPr>
              <a:t>SSA:</a:t>
            </a:r>
            <a:r>
              <a:rPr kumimoji="0" lang="en-US" sz="1200" b="0" i="0" u="none" strike="noStrike" kern="1200" cap="none" spc="0" normalizeH="0" baseline="0" noProof="0" dirty="0">
                <a:ln>
                  <a:noFill/>
                </a:ln>
                <a:solidFill>
                  <a:srgbClr val="FF0000"/>
                </a:solidFill>
                <a:effectLst/>
                <a:uLnTx/>
                <a:uFillTx/>
                <a:latin typeface="Bahnschrift" panose="020B0502040204020203" pitchFamily="34" charset="0"/>
                <a:ea typeface="Times New Roman" panose="02020603050405020304" pitchFamily="18" charset="0"/>
                <a:cs typeface="+mn-cs"/>
              </a:rPr>
              <a:t> </a:t>
            </a:r>
            <a:r>
              <a:rPr kumimoji="0" lang="en-US" sz="1200" b="0" i="0" u="none"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mn-cs"/>
              </a:rPr>
              <a:t>How much of a role </a:t>
            </a:r>
            <a:r>
              <a:rPr kumimoji="0" lang="en-US" sz="1200" b="0" i="0" u="sng"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mn-cs"/>
              </a:rPr>
              <a:t>should</a:t>
            </a:r>
            <a:r>
              <a:rPr kumimoji="0" lang="en-US" sz="1200" b="0" i="0" u="none"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mn-cs"/>
              </a:rPr>
              <a:t> </a:t>
            </a:r>
            <a:r>
              <a:rPr kumimoji="0" lang="en-US" sz="1200" b="0" i="0" u="sng"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mn-cs"/>
              </a:rPr>
              <a:t>local</a:t>
            </a:r>
            <a:r>
              <a:rPr kumimoji="0" lang="en-US" sz="1200" b="0" i="0" u="none"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mn-cs"/>
              </a:rPr>
              <a:t> governments have in dealing with gun violence?</a:t>
            </a:r>
            <a:endParaRPr kumimoji="0" lang="en-US" sz="12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p:txBody>
      </p:sp>
      <p:sp>
        <p:nvSpPr>
          <p:cNvPr id="35" name="TextBox 34">
            <a:extLst>
              <a:ext uri="{FF2B5EF4-FFF2-40B4-BE49-F238E27FC236}">
                <a16:creationId xmlns:a16="http://schemas.microsoft.com/office/drawing/2014/main" id="{80260810-B582-4F7C-9E68-9E30EDB8623E}"/>
              </a:ext>
            </a:extLst>
          </p:cNvPr>
          <p:cNvSpPr txBox="1"/>
          <p:nvPr/>
        </p:nvSpPr>
        <p:spPr>
          <a:xfrm>
            <a:off x="7966061" y="1058352"/>
            <a:ext cx="3803904" cy="466344"/>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Role </a:t>
            </a: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local</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governments </a:t>
            </a: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should</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have on gun violence</a:t>
            </a:r>
          </a:p>
        </p:txBody>
      </p:sp>
      <p:graphicFrame>
        <p:nvGraphicFramePr>
          <p:cNvPr id="36" name="Object 4">
            <a:extLst>
              <a:ext uri="{FF2B5EF4-FFF2-40B4-BE49-F238E27FC236}">
                <a16:creationId xmlns:a16="http://schemas.microsoft.com/office/drawing/2014/main" id="{A7C52A5F-3422-4EED-9B1C-EB8377CEC94D}"/>
              </a:ext>
            </a:extLst>
          </p:cNvPr>
          <p:cNvGraphicFramePr>
            <a:graphicFrameLocks noChangeAspect="1"/>
          </p:cNvGraphicFramePr>
          <p:nvPr/>
        </p:nvGraphicFramePr>
        <p:xfrm>
          <a:off x="8099879" y="4172564"/>
          <a:ext cx="3536269" cy="1814733"/>
        </p:xfrm>
        <a:graphic>
          <a:graphicData uri="http://schemas.openxmlformats.org/drawingml/2006/chart">
            <c:chart xmlns:c="http://schemas.openxmlformats.org/drawingml/2006/chart" xmlns:r="http://schemas.openxmlformats.org/officeDocument/2006/relationships" r:id="rId8"/>
          </a:graphicData>
        </a:graphic>
      </p:graphicFrame>
      <p:sp>
        <p:nvSpPr>
          <p:cNvPr id="37" name="TextBox 36">
            <a:extLst>
              <a:ext uri="{FF2B5EF4-FFF2-40B4-BE49-F238E27FC236}">
                <a16:creationId xmlns:a16="http://schemas.microsoft.com/office/drawing/2014/main" id="{DC9B0D31-8705-4050-A1F4-12FE69354A76}"/>
              </a:ext>
            </a:extLst>
          </p:cNvPr>
          <p:cNvSpPr txBox="1"/>
          <p:nvPr/>
        </p:nvSpPr>
        <p:spPr>
          <a:xfrm>
            <a:off x="8099879" y="5983090"/>
            <a:ext cx="3536268"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Bahnschrift" panose="020B0502040204020203" pitchFamily="34" charset="0"/>
                <a:ea typeface="Times New Roman" panose="02020603050405020304" pitchFamily="18" charset="0"/>
                <a:cs typeface="+mn-cs"/>
              </a:rPr>
              <a:t>SSB:</a:t>
            </a:r>
            <a:r>
              <a:rPr kumimoji="0" lang="en-US" sz="1200" b="0" i="0" u="none" strike="noStrike" kern="1200" cap="none" spc="0" normalizeH="0" baseline="0" noProof="0" dirty="0">
                <a:ln>
                  <a:noFill/>
                </a:ln>
                <a:solidFill>
                  <a:srgbClr val="FF0000"/>
                </a:solidFill>
                <a:effectLst/>
                <a:uLnTx/>
                <a:uFillTx/>
                <a:latin typeface="Bahnschrift" panose="020B0502040204020203" pitchFamily="34" charset="0"/>
                <a:ea typeface="Times New Roman" panose="02020603050405020304" pitchFamily="18" charset="0"/>
                <a:cs typeface="+mn-cs"/>
              </a:rPr>
              <a:t> </a:t>
            </a:r>
            <a:r>
              <a:rPr kumimoji="0" lang="en-US" sz="1200" b="0" i="0" u="none"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mn-cs"/>
              </a:rPr>
              <a:t>How much of a role </a:t>
            </a:r>
            <a:r>
              <a:rPr kumimoji="0" lang="en-US" sz="1200" b="0" i="0" u="sng"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mn-cs"/>
              </a:rPr>
              <a:t>do</a:t>
            </a:r>
            <a:r>
              <a:rPr kumimoji="0" lang="en-US" sz="1200" b="0" i="0" u="none"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mn-cs"/>
              </a:rPr>
              <a:t> </a:t>
            </a:r>
            <a:r>
              <a:rPr kumimoji="0" lang="en-US" sz="1200" b="0" i="0" u="sng"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mn-cs"/>
              </a:rPr>
              <a:t>local</a:t>
            </a:r>
            <a:r>
              <a:rPr kumimoji="0" lang="en-US" sz="1200" b="0" i="0" u="none"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mn-cs"/>
              </a:rPr>
              <a:t> governments have in dealing with gun violence?</a:t>
            </a:r>
            <a:endParaRPr kumimoji="0" lang="en-US" sz="12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p:txBody>
      </p:sp>
      <p:sp>
        <p:nvSpPr>
          <p:cNvPr id="38" name="TextBox 37">
            <a:extLst>
              <a:ext uri="{FF2B5EF4-FFF2-40B4-BE49-F238E27FC236}">
                <a16:creationId xmlns:a16="http://schemas.microsoft.com/office/drawing/2014/main" id="{B45FB498-CB1F-4C21-B6E0-DEB57DCEC205}"/>
              </a:ext>
            </a:extLst>
          </p:cNvPr>
          <p:cNvSpPr txBox="1"/>
          <p:nvPr/>
        </p:nvSpPr>
        <p:spPr>
          <a:xfrm>
            <a:off x="7966061" y="3840558"/>
            <a:ext cx="3803904" cy="466344"/>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Role </a:t>
            </a: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local</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governments </a:t>
            </a: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do</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have on gun violence</a:t>
            </a:r>
          </a:p>
        </p:txBody>
      </p:sp>
    </p:spTree>
    <p:extLst>
      <p:ext uri="{BB962C8B-B14F-4D97-AF65-F5344CB8AC3E}">
        <p14:creationId xmlns:p14="http://schemas.microsoft.com/office/powerpoint/2010/main" val="381239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BE6AA833-2DD6-4F37-8782-48BF60C93443}"/>
              </a:ext>
            </a:extLst>
          </p:cNvPr>
          <p:cNvSpPr>
            <a:spLocks noGrp="1"/>
          </p:cNvSpPr>
          <p:nvPr>
            <p:ph type="title"/>
          </p:nvPr>
        </p:nvSpPr>
        <p:spPr>
          <a:xfrm>
            <a:off x="335280" y="124263"/>
            <a:ext cx="11521440" cy="1325563"/>
          </a:xfrm>
        </p:spPr>
        <p:txBody>
          <a:bodyPr>
            <a:noAutofit/>
          </a:bodyPr>
          <a:lstStyle/>
          <a:p>
            <a:pPr algn="just"/>
            <a:r>
              <a:rPr lang="en-US" sz="2100" b="0" dirty="0">
                <a:solidFill>
                  <a:schemeClr val="tx1"/>
                </a:solidFill>
                <a:latin typeface="Bahnschrift" panose="020B0502040204020203" pitchFamily="34" charset="0"/>
                <a:ea typeface="Verdana" panose="020B0604030504040204" pitchFamily="34" charset="0"/>
              </a:rPr>
              <a:t>A majority of voters agree that gun laws are not strict enough, whether one asks in terms of gun laws’ strictness or if one asks about the ease of accessing guns. The big exceptions are NRA members, Republicans and gun owners. A plurality or majority of all of these groups think gun laws are too strict or about right and think accessing guns is too easy or about right. </a:t>
            </a:r>
          </a:p>
        </p:txBody>
      </p:sp>
      <p:sp>
        <p:nvSpPr>
          <p:cNvPr id="12" name="TextBox 11">
            <a:extLst>
              <a:ext uri="{FF2B5EF4-FFF2-40B4-BE49-F238E27FC236}">
                <a16:creationId xmlns:a16="http://schemas.microsoft.com/office/drawing/2014/main" id="{F96A957B-E38E-4046-BE09-9837CBBCEE58}"/>
              </a:ext>
            </a:extLst>
          </p:cNvPr>
          <p:cNvSpPr txBox="1"/>
          <p:nvPr/>
        </p:nvSpPr>
        <p:spPr>
          <a:xfrm>
            <a:off x="720611" y="3592938"/>
            <a:ext cx="4429986"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effectLst/>
                <a:latin typeface="Bahnschrift" panose="020B0502040204020203" pitchFamily="34" charset="0"/>
                <a:ea typeface="Nimbus Roman No9 L"/>
              </a:rPr>
              <a:t>SSA: </a:t>
            </a:r>
            <a:r>
              <a:rPr lang="en-US" sz="1400" dirty="0">
                <a:effectLst/>
                <a:latin typeface="Bahnschrift" panose="020B0502040204020203" pitchFamily="34" charset="0"/>
                <a:ea typeface="Nimbus Roman No9 L"/>
              </a:rPr>
              <a:t>In general, do you think gun laws in the United States are too strict, not strict enough or about right?</a:t>
            </a:r>
            <a:endParaRPr kumimoji="0" lang="en-US" sz="900" b="0" i="0" u="none" strike="noStrike" kern="1200" cap="none" spc="0" normalizeH="0" baseline="0" noProof="0" dirty="0">
              <a:ln>
                <a:noFill/>
              </a:ln>
              <a:solidFill>
                <a:prstClr val="black"/>
              </a:solidFill>
              <a:effectLst/>
              <a:uLnTx/>
              <a:uFillTx/>
              <a:latin typeface="Bahnschrift" panose="020B0502040204020203" pitchFamily="34" charset="0"/>
            </a:endParaRPr>
          </a:p>
        </p:txBody>
      </p:sp>
      <p:graphicFrame>
        <p:nvGraphicFramePr>
          <p:cNvPr id="22" name="Object 4">
            <a:extLst>
              <a:ext uri="{FF2B5EF4-FFF2-40B4-BE49-F238E27FC236}">
                <a16:creationId xmlns:a16="http://schemas.microsoft.com/office/drawing/2014/main" id="{5B25DBBB-5B75-40ED-A50E-F07EDE3A40C4}"/>
              </a:ext>
            </a:extLst>
          </p:cNvPr>
          <p:cNvGraphicFramePr>
            <a:graphicFrameLocks noChangeAspect="1"/>
          </p:cNvGraphicFramePr>
          <p:nvPr/>
        </p:nvGraphicFramePr>
        <p:xfrm>
          <a:off x="720611" y="1842865"/>
          <a:ext cx="4429986" cy="1899139"/>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6C0B8E5C-CD12-40DA-9F70-8B7903BE6DE0}"/>
              </a:ext>
            </a:extLst>
          </p:cNvPr>
          <p:cNvSpPr txBox="1"/>
          <p:nvPr/>
        </p:nvSpPr>
        <p:spPr>
          <a:xfrm>
            <a:off x="553621" y="1544616"/>
            <a:ext cx="4763967" cy="339705"/>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Gun laws strictness</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506C406-F5F9-487D-B543-FD1E00CCE54C}"/>
              </a:ext>
            </a:extLst>
          </p:cNvPr>
          <p:cNvSpPr txBox="1"/>
          <p:nvPr/>
        </p:nvSpPr>
        <p:spPr>
          <a:xfrm>
            <a:off x="720611" y="6150412"/>
            <a:ext cx="4429986"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effectLst/>
                <a:latin typeface="Bahnschrift" panose="020B0502040204020203" pitchFamily="34" charset="0"/>
                <a:ea typeface="Nimbus Roman No9 L"/>
              </a:rPr>
              <a:t>SSB: </a:t>
            </a:r>
            <a:r>
              <a:rPr lang="en-US" sz="1400" dirty="0">
                <a:effectLst/>
                <a:latin typeface="Bahnschrift" panose="020B0502040204020203" pitchFamily="34" charset="0"/>
                <a:ea typeface="Nimbus Roman No9 L"/>
              </a:rPr>
              <a:t>In general, do you think access to guns in the United States is too easy, too strict, or about right?</a:t>
            </a:r>
            <a:endParaRPr kumimoji="0" lang="en-US" sz="900" b="0" i="0" u="none" strike="noStrike" kern="1200" cap="none" spc="0" normalizeH="0" baseline="0" noProof="0" dirty="0">
              <a:ln>
                <a:noFill/>
              </a:ln>
              <a:solidFill>
                <a:prstClr val="black"/>
              </a:solidFill>
              <a:effectLst/>
              <a:uLnTx/>
              <a:uFillTx/>
              <a:latin typeface="Bahnschrift" panose="020B0502040204020203" pitchFamily="34" charset="0"/>
            </a:endParaRPr>
          </a:p>
        </p:txBody>
      </p:sp>
      <p:graphicFrame>
        <p:nvGraphicFramePr>
          <p:cNvPr id="13" name="Object 4">
            <a:extLst>
              <a:ext uri="{FF2B5EF4-FFF2-40B4-BE49-F238E27FC236}">
                <a16:creationId xmlns:a16="http://schemas.microsoft.com/office/drawing/2014/main" id="{A459A345-AF46-4D94-95B7-ACEC18A9CC6D}"/>
              </a:ext>
            </a:extLst>
          </p:cNvPr>
          <p:cNvGraphicFramePr>
            <a:graphicFrameLocks noChangeAspect="1"/>
          </p:cNvGraphicFramePr>
          <p:nvPr/>
        </p:nvGraphicFramePr>
        <p:xfrm>
          <a:off x="720611" y="4400339"/>
          <a:ext cx="4429986" cy="189913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2D8A63AA-F22F-4773-BD5B-EAE32CEF2D02}"/>
              </a:ext>
            </a:extLst>
          </p:cNvPr>
          <p:cNvSpPr txBox="1"/>
          <p:nvPr/>
        </p:nvSpPr>
        <p:spPr>
          <a:xfrm>
            <a:off x="553621" y="4102090"/>
            <a:ext cx="4763967" cy="339705"/>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Ease of accessing guns</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able 15">
            <a:extLst>
              <a:ext uri="{FF2B5EF4-FFF2-40B4-BE49-F238E27FC236}">
                <a16:creationId xmlns:a16="http://schemas.microsoft.com/office/drawing/2014/main" id="{923D6964-FB3D-4F63-9CB0-A3E28376AE61}"/>
              </a:ext>
            </a:extLst>
          </p:cNvPr>
          <p:cNvGraphicFramePr>
            <a:graphicFrameLocks noGrp="1"/>
          </p:cNvGraphicFramePr>
          <p:nvPr/>
        </p:nvGraphicFramePr>
        <p:xfrm>
          <a:off x="5373988" y="4098652"/>
          <a:ext cx="5148646" cy="2086996"/>
        </p:xfrm>
        <a:graphic>
          <a:graphicData uri="http://schemas.openxmlformats.org/drawingml/2006/table">
            <a:tbl>
              <a:tblPr firstRow="1" bandRow="1">
                <a:tableStyleId>{5C22544A-7EE6-4342-B048-85BDC9FD1C3A}</a:tableStyleId>
              </a:tblPr>
              <a:tblGrid>
                <a:gridCol w="1269006">
                  <a:extLst>
                    <a:ext uri="{9D8B030D-6E8A-4147-A177-3AD203B41FA5}">
                      <a16:colId xmlns:a16="http://schemas.microsoft.com/office/drawing/2014/main" val="106400263"/>
                    </a:ext>
                  </a:extLst>
                </a:gridCol>
                <a:gridCol w="969910">
                  <a:extLst>
                    <a:ext uri="{9D8B030D-6E8A-4147-A177-3AD203B41FA5}">
                      <a16:colId xmlns:a16="http://schemas.microsoft.com/office/drawing/2014/main" val="2274866303"/>
                    </a:ext>
                  </a:extLst>
                </a:gridCol>
                <a:gridCol w="969910">
                  <a:extLst>
                    <a:ext uri="{9D8B030D-6E8A-4147-A177-3AD203B41FA5}">
                      <a16:colId xmlns:a16="http://schemas.microsoft.com/office/drawing/2014/main" val="2551706490"/>
                    </a:ext>
                  </a:extLst>
                </a:gridCol>
                <a:gridCol w="969910">
                  <a:extLst>
                    <a:ext uri="{9D8B030D-6E8A-4147-A177-3AD203B41FA5}">
                      <a16:colId xmlns:a16="http://schemas.microsoft.com/office/drawing/2014/main" val="136622898"/>
                    </a:ext>
                  </a:extLst>
                </a:gridCol>
                <a:gridCol w="969910">
                  <a:extLst>
                    <a:ext uri="{9D8B030D-6E8A-4147-A177-3AD203B41FA5}">
                      <a16:colId xmlns:a16="http://schemas.microsoft.com/office/drawing/2014/main" val="1074721507"/>
                    </a:ext>
                  </a:extLst>
                </a:gridCol>
              </a:tblGrid>
              <a:tr h="222001">
                <a:tc>
                  <a:txBody>
                    <a:bodyPr/>
                    <a:lstStyle/>
                    <a:p>
                      <a:pPr algn="ctr"/>
                      <a:r>
                        <a:rPr lang="en-US" sz="1400" b="1" i="1" dirty="0">
                          <a:solidFill>
                            <a:schemeClr val="bg1"/>
                          </a:solidFill>
                          <a:latin typeface="Bahnschrift" panose="020B0502040204020203" pitchFamily="34" charset="0"/>
                        </a:rPr>
                        <a:t>Demos</a:t>
                      </a:r>
                    </a:p>
                  </a:txBody>
                  <a:tcPr marL="0" marR="0" marT="0" marB="0" anchor="ctr">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bg1"/>
                          </a:solidFill>
                          <a:effectLst/>
                          <a:latin typeface="Bahnschrift" panose="020B0502040204020203" pitchFamily="34" charset="0"/>
                          <a:ea typeface="+mn-ea"/>
                          <a:cs typeface="+mn-cs"/>
                        </a:rPr>
                        <a:t>Too easy</a:t>
                      </a:r>
                    </a:p>
                  </a:txBody>
                  <a:tcPr marL="0" marR="0" marT="0" marB="0" anchor="ctr">
                    <a:solidFill>
                      <a:srgbClr val="0070C0"/>
                    </a:solidFill>
                  </a:tcPr>
                </a:tc>
                <a:tc>
                  <a:txBody>
                    <a:bodyPr/>
                    <a:lstStyle/>
                    <a:p>
                      <a:pPr algn="ctr"/>
                      <a:r>
                        <a:rPr lang="en-US" sz="1100" b="1" dirty="0">
                          <a:solidFill>
                            <a:schemeClr val="bg1"/>
                          </a:solidFill>
                          <a:latin typeface="Bahnschrift" panose="020B0502040204020203" pitchFamily="34" charset="0"/>
                        </a:rPr>
                        <a:t>Too strict</a:t>
                      </a:r>
                    </a:p>
                  </a:txBody>
                  <a:tcPr marL="0" marR="0" marT="0" marB="0" anchor="ctr">
                    <a:solidFill>
                      <a:srgbClr val="FF0000"/>
                    </a:solidFill>
                  </a:tcPr>
                </a:tc>
                <a:tc>
                  <a:txBody>
                    <a:bodyPr/>
                    <a:lstStyle/>
                    <a:p>
                      <a:pPr algn="ctr"/>
                      <a:r>
                        <a:rPr lang="en-US" sz="1100" b="1" dirty="0">
                          <a:solidFill>
                            <a:schemeClr val="bg1"/>
                          </a:solidFill>
                          <a:latin typeface="Bahnschrift" panose="020B0502040204020203" pitchFamily="34" charset="0"/>
                        </a:rPr>
                        <a:t>About right</a:t>
                      </a:r>
                    </a:p>
                  </a:txBody>
                  <a:tcPr marL="0" marR="0" marT="0" marB="0" anchor="ctr">
                    <a:solidFill>
                      <a:srgbClr val="7030A0"/>
                    </a:solidFill>
                  </a:tcPr>
                </a:tc>
                <a:tc>
                  <a:txBody>
                    <a:bodyPr/>
                    <a:lstStyle/>
                    <a:p>
                      <a:pPr algn="ctr"/>
                      <a:r>
                        <a:rPr lang="en-US" sz="1100" b="1" dirty="0">
                          <a:solidFill>
                            <a:schemeClr val="bg1"/>
                          </a:solidFill>
                          <a:latin typeface="Bahnschrift" panose="020B0502040204020203" pitchFamily="34" charset="0"/>
                        </a:rPr>
                        <a:t>Not sure</a:t>
                      </a:r>
                    </a:p>
                  </a:txBody>
                  <a:tcPr marL="0" marR="0" marT="0" marB="0" anchor="ctr">
                    <a:solidFill>
                      <a:schemeClr val="bg1">
                        <a:lumMod val="50000"/>
                      </a:schemeClr>
                    </a:solidFill>
                  </a:tcPr>
                </a:tc>
                <a:extLst>
                  <a:ext uri="{0D108BD9-81ED-4DB2-BD59-A6C34878D82A}">
                    <a16:rowId xmlns:a16="http://schemas.microsoft.com/office/drawing/2014/main" val="414109388"/>
                  </a:ext>
                </a:extLst>
              </a:tr>
              <a:tr h="157363">
                <a:tc>
                  <a:txBody>
                    <a:bodyPr/>
                    <a:lstStyle/>
                    <a:p>
                      <a:pPr marL="91440" algn="l" fontAlgn="b"/>
                      <a:r>
                        <a:rPr lang="en-US" sz="1100" b="0" i="0" u="none" strike="noStrike" dirty="0">
                          <a:effectLst/>
                          <a:latin typeface="Bahnschrift" panose="020B0502040204020203" pitchFamily="34" charset="0"/>
                        </a:rPr>
                        <a:t>White</a:t>
                      </a:r>
                    </a:p>
                  </a:txBody>
                  <a:tcPr marL="0" marR="0" marT="0"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6%</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81567260"/>
                  </a:ext>
                </a:extLst>
              </a:tr>
              <a:tr h="157363">
                <a:tc>
                  <a:txBody>
                    <a:bodyPr/>
                    <a:lstStyle/>
                    <a:p>
                      <a:pPr marL="91440" algn="l" fontAlgn="b"/>
                      <a:r>
                        <a:rPr lang="en-US" sz="1100" b="0" i="0" u="none" strike="noStrike" dirty="0">
                          <a:effectLst/>
                          <a:latin typeface="Bahnschrift" panose="020B0502040204020203" pitchFamily="34" charset="0"/>
                        </a:rPr>
                        <a:t>Black</a:t>
                      </a:r>
                    </a:p>
                  </a:txBody>
                  <a:tcPr marL="0" marR="0" marT="0"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693653705"/>
                  </a:ext>
                </a:extLst>
              </a:tr>
              <a:tr h="157363">
                <a:tc>
                  <a:txBody>
                    <a:bodyPr/>
                    <a:lstStyle/>
                    <a:p>
                      <a:pPr marL="91440" algn="l" fontAlgn="b"/>
                      <a:r>
                        <a:rPr lang="en-US" sz="1100" b="0" i="0" u="none" strike="noStrike" dirty="0">
                          <a:effectLst/>
                          <a:latin typeface="Bahnschrift" panose="020B0502040204020203" pitchFamily="34" charset="0"/>
                        </a:rPr>
                        <a:t>White Democrat</a:t>
                      </a:r>
                    </a:p>
                  </a:txBody>
                  <a:tcPr marL="0" marR="0" marT="0" marB="0" anchor="ctr">
                    <a:lnR w="28575" cap="flat" cmpd="sng" algn="ctr">
                      <a:solidFill>
                        <a:srgbClr val="FF0000"/>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76%</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7%</a:t>
                      </a:r>
                    </a:p>
                  </a:txBody>
                  <a:tcPr marL="9525" marR="9525" marT="9525" marB="0" anchor="ctr">
                    <a:lnL w="28575"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2%</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99046521"/>
                  </a:ext>
                </a:extLst>
              </a:tr>
              <a:tr h="157363">
                <a:tc>
                  <a:txBody>
                    <a:bodyPr/>
                    <a:lstStyle/>
                    <a:p>
                      <a:pPr marL="91440" algn="l" fontAlgn="b"/>
                      <a:r>
                        <a:rPr lang="en-US" sz="1100" b="0" i="0" u="none" strike="noStrike" dirty="0">
                          <a:effectLst/>
                          <a:latin typeface="Bahnschrift" panose="020B0502040204020203" pitchFamily="34" charset="0"/>
                        </a:rPr>
                        <a:t>Democrat</a:t>
                      </a:r>
                    </a:p>
                  </a:txBody>
                  <a:tcPr marL="0" marR="0" marT="0" marB="0" anchor="ctr">
                    <a:lnR w="28575" cap="flat" cmpd="sng" algn="ctr">
                      <a:solidFill>
                        <a:srgbClr val="FF0000"/>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70%</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11%</a:t>
                      </a:r>
                    </a:p>
                  </a:txBody>
                  <a:tcPr marL="9525" marR="9525" marT="9525" marB="0" anchor="ctr">
                    <a:lnL w="28575"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4%</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64241"/>
                  </a:ext>
                </a:extLst>
              </a:tr>
              <a:tr h="157363">
                <a:tc>
                  <a:txBody>
                    <a:bodyPr/>
                    <a:lstStyle/>
                    <a:p>
                      <a:pPr marL="91440" algn="l" fontAlgn="b"/>
                      <a:r>
                        <a:rPr lang="en-US" sz="1100" b="0" i="0" u="none" strike="noStrike" dirty="0">
                          <a:effectLst/>
                          <a:latin typeface="Bahnschrift" panose="020B0502040204020203" pitchFamily="34" charset="0"/>
                        </a:rPr>
                        <a:t>Independent/DK</a:t>
                      </a:r>
                    </a:p>
                  </a:txBody>
                  <a:tcPr marL="0" marR="0" marT="0" marB="0" anchor="ctr">
                    <a:lnR w="28575" cap="flat" cmpd="sng" algn="ctr">
                      <a:solidFill>
                        <a:srgbClr val="FF0000"/>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51%</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9%</a:t>
                      </a:r>
                    </a:p>
                  </a:txBody>
                  <a:tcPr marL="9525" marR="9525" marT="9525" marB="0" anchor="ctr">
                    <a:lnL w="28575"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9428830"/>
                  </a:ext>
                </a:extLst>
              </a:tr>
              <a:tr h="157363">
                <a:tc>
                  <a:txBody>
                    <a:bodyPr/>
                    <a:lstStyle/>
                    <a:p>
                      <a:pPr marL="91440" algn="l" fontAlgn="b"/>
                      <a:r>
                        <a:rPr lang="en-US" sz="1100" b="0" i="0" u="none" strike="noStrike" dirty="0">
                          <a:effectLst/>
                          <a:latin typeface="Bahnschrift" panose="020B0502040204020203" pitchFamily="34" charset="0"/>
                        </a:rPr>
                        <a:t>Republican</a:t>
                      </a:r>
                    </a:p>
                  </a:txBody>
                  <a:tcPr marL="0" marR="0" marT="0"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7%</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35126314"/>
                  </a:ext>
                </a:extLst>
              </a:tr>
              <a:tr h="157363">
                <a:tc>
                  <a:txBody>
                    <a:bodyPr/>
                    <a:lstStyle/>
                    <a:p>
                      <a:pPr marL="91440" algn="l" fontAlgn="b"/>
                      <a:r>
                        <a:rPr lang="en-US" sz="1100" b="0" i="0" u="none" strike="noStrike" dirty="0">
                          <a:effectLst/>
                          <a:latin typeface="Bahnschrift" panose="020B0502040204020203" pitchFamily="34" charset="0"/>
                        </a:rPr>
                        <a:t>Gun household</a:t>
                      </a:r>
                    </a:p>
                  </a:txBody>
                  <a:tcPr marL="0" marR="0" marT="0"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6%</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207021694"/>
                  </a:ext>
                </a:extLst>
              </a:tr>
              <a:tr h="157363">
                <a:tc>
                  <a:txBody>
                    <a:bodyPr/>
                    <a:lstStyle/>
                    <a:p>
                      <a:pPr marL="91440" algn="l" fontAlgn="b"/>
                      <a:r>
                        <a:rPr lang="en-US" sz="1100" b="0" i="0" u="none" strike="noStrike" dirty="0">
                          <a:effectLst/>
                          <a:latin typeface="Bahnschrift" panose="020B0502040204020203" pitchFamily="34" charset="0"/>
                        </a:rPr>
                        <a:t>Not gun household</a:t>
                      </a:r>
                    </a:p>
                  </a:txBody>
                  <a:tcPr marL="0" marR="0" marT="0"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9%</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213426070"/>
                  </a:ext>
                </a:extLst>
              </a:tr>
              <a:tr h="157363">
                <a:tc>
                  <a:txBody>
                    <a:bodyPr/>
                    <a:lstStyle/>
                    <a:p>
                      <a:pPr marL="91440" algn="l" fontAlgn="b"/>
                      <a:r>
                        <a:rPr lang="en-US" sz="1100" b="0" i="0" u="none" strike="noStrike" dirty="0">
                          <a:effectLst/>
                          <a:latin typeface="Bahnschrift" panose="020B0502040204020203" pitchFamily="34" charset="0"/>
                        </a:rPr>
                        <a:t>NRA member</a:t>
                      </a:r>
                    </a:p>
                  </a:txBody>
                  <a:tcPr marL="0" marR="0" marT="0"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6%</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67667622"/>
                  </a:ext>
                </a:extLst>
              </a:tr>
              <a:tr h="157363">
                <a:tc>
                  <a:txBody>
                    <a:bodyPr/>
                    <a:lstStyle/>
                    <a:p>
                      <a:pPr marL="91440" algn="l" fontAlgn="b"/>
                      <a:r>
                        <a:rPr lang="en-US" sz="1100" b="0" i="0" u="none" strike="noStrike" dirty="0">
                          <a:effectLst/>
                          <a:latin typeface="Bahnschrift" panose="020B0502040204020203" pitchFamily="34" charset="0"/>
                        </a:rPr>
                        <a:t>Not NRA member</a:t>
                      </a:r>
                    </a:p>
                  </a:txBody>
                  <a:tcPr marL="0" marR="0" marT="0"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8%</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85697156"/>
                  </a:ext>
                </a:extLst>
              </a:tr>
              <a:tr h="157363">
                <a:tc>
                  <a:txBody>
                    <a:bodyPr/>
                    <a:lstStyle/>
                    <a:p>
                      <a:pPr marL="91440" algn="l" fontAlgn="b"/>
                      <a:r>
                        <a:rPr lang="en-US" sz="1100" b="0" i="0" u="none" strike="noStrike" dirty="0">
                          <a:effectLst/>
                          <a:latin typeface="Bahnschrift" panose="020B0502040204020203" pitchFamily="34" charset="0"/>
                        </a:rPr>
                        <a:t>Battleground state</a:t>
                      </a:r>
                    </a:p>
                  </a:txBody>
                  <a:tcPr marL="0" marR="0" marT="0"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9%</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168913447"/>
                  </a:ext>
                </a:extLst>
              </a:tr>
            </a:tbl>
          </a:graphicData>
        </a:graphic>
      </p:graphicFrame>
      <p:graphicFrame>
        <p:nvGraphicFramePr>
          <p:cNvPr id="17" name="Table 16">
            <a:extLst>
              <a:ext uri="{FF2B5EF4-FFF2-40B4-BE49-F238E27FC236}">
                <a16:creationId xmlns:a16="http://schemas.microsoft.com/office/drawing/2014/main" id="{FF0D3F9C-3B45-4E3C-ADEA-F625B03A6E6C}"/>
              </a:ext>
            </a:extLst>
          </p:cNvPr>
          <p:cNvGraphicFramePr>
            <a:graphicFrameLocks noGrp="1"/>
          </p:cNvGraphicFramePr>
          <p:nvPr/>
        </p:nvGraphicFramePr>
        <p:xfrm>
          <a:off x="5373988" y="1537829"/>
          <a:ext cx="5148646" cy="2200275"/>
        </p:xfrm>
        <a:graphic>
          <a:graphicData uri="http://schemas.openxmlformats.org/drawingml/2006/table">
            <a:tbl>
              <a:tblPr firstRow="1" bandRow="1">
                <a:tableStyleId>{5C22544A-7EE6-4342-B048-85BDC9FD1C3A}</a:tableStyleId>
              </a:tblPr>
              <a:tblGrid>
                <a:gridCol w="1269006">
                  <a:extLst>
                    <a:ext uri="{9D8B030D-6E8A-4147-A177-3AD203B41FA5}">
                      <a16:colId xmlns:a16="http://schemas.microsoft.com/office/drawing/2014/main" val="106400263"/>
                    </a:ext>
                  </a:extLst>
                </a:gridCol>
                <a:gridCol w="969910">
                  <a:extLst>
                    <a:ext uri="{9D8B030D-6E8A-4147-A177-3AD203B41FA5}">
                      <a16:colId xmlns:a16="http://schemas.microsoft.com/office/drawing/2014/main" val="2274866303"/>
                    </a:ext>
                  </a:extLst>
                </a:gridCol>
                <a:gridCol w="969910">
                  <a:extLst>
                    <a:ext uri="{9D8B030D-6E8A-4147-A177-3AD203B41FA5}">
                      <a16:colId xmlns:a16="http://schemas.microsoft.com/office/drawing/2014/main" val="2551706490"/>
                    </a:ext>
                  </a:extLst>
                </a:gridCol>
                <a:gridCol w="969910">
                  <a:extLst>
                    <a:ext uri="{9D8B030D-6E8A-4147-A177-3AD203B41FA5}">
                      <a16:colId xmlns:a16="http://schemas.microsoft.com/office/drawing/2014/main" val="136622898"/>
                    </a:ext>
                  </a:extLst>
                </a:gridCol>
                <a:gridCol w="969910">
                  <a:extLst>
                    <a:ext uri="{9D8B030D-6E8A-4147-A177-3AD203B41FA5}">
                      <a16:colId xmlns:a16="http://schemas.microsoft.com/office/drawing/2014/main" val="1074721507"/>
                    </a:ext>
                  </a:extLst>
                </a:gridCol>
              </a:tblGrid>
              <a:tr h="222001">
                <a:tc>
                  <a:txBody>
                    <a:bodyPr/>
                    <a:lstStyle/>
                    <a:p>
                      <a:pPr algn="ctr"/>
                      <a:r>
                        <a:rPr lang="en-US" sz="1400" b="1" i="1" dirty="0">
                          <a:solidFill>
                            <a:schemeClr val="bg1"/>
                          </a:solidFill>
                          <a:latin typeface="Bahnschrift" panose="020B0502040204020203" pitchFamily="34" charset="0"/>
                        </a:rPr>
                        <a:t>Demos</a:t>
                      </a:r>
                    </a:p>
                  </a:txBody>
                  <a:tcPr marL="0" marR="0" marT="0" marB="0" anchor="ctr">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bg1"/>
                          </a:solidFill>
                          <a:effectLst/>
                          <a:latin typeface="Bahnschrift" panose="020B0502040204020203" pitchFamily="34" charset="0"/>
                          <a:ea typeface="+mn-ea"/>
                          <a:cs typeface="+mn-cs"/>
                        </a:rPr>
                        <a:t>Too strict</a:t>
                      </a:r>
                    </a:p>
                  </a:txBody>
                  <a:tcPr marL="0" marR="0" marT="0" marB="0" anchor="ctr">
                    <a:solidFill>
                      <a:srgbClr val="FF0000"/>
                    </a:solidFill>
                  </a:tcPr>
                </a:tc>
                <a:tc>
                  <a:txBody>
                    <a:bodyPr/>
                    <a:lstStyle/>
                    <a:p>
                      <a:pPr algn="ctr"/>
                      <a:r>
                        <a:rPr lang="en-US" sz="1100" b="1" dirty="0">
                          <a:solidFill>
                            <a:schemeClr val="bg1"/>
                          </a:solidFill>
                          <a:latin typeface="Bahnschrift" panose="020B0502040204020203" pitchFamily="34" charset="0"/>
                        </a:rPr>
                        <a:t>Not strict enough</a:t>
                      </a:r>
                    </a:p>
                  </a:txBody>
                  <a:tcPr marL="0" marR="0" marT="0" marB="0" anchor="ctr">
                    <a:solidFill>
                      <a:srgbClr val="0070C0"/>
                    </a:solidFill>
                  </a:tcPr>
                </a:tc>
                <a:tc>
                  <a:txBody>
                    <a:bodyPr/>
                    <a:lstStyle/>
                    <a:p>
                      <a:pPr algn="ctr"/>
                      <a:r>
                        <a:rPr lang="en-US" sz="1100" b="1" dirty="0">
                          <a:solidFill>
                            <a:schemeClr val="bg1"/>
                          </a:solidFill>
                          <a:latin typeface="Bahnschrift" panose="020B0502040204020203" pitchFamily="34" charset="0"/>
                        </a:rPr>
                        <a:t>About right</a:t>
                      </a:r>
                    </a:p>
                  </a:txBody>
                  <a:tcPr marL="0" marR="0" marT="0" marB="0" anchor="ctr">
                    <a:solidFill>
                      <a:srgbClr val="7030A0"/>
                    </a:solidFill>
                  </a:tcPr>
                </a:tc>
                <a:tc>
                  <a:txBody>
                    <a:bodyPr/>
                    <a:lstStyle/>
                    <a:p>
                      <a:pPr algn="ctr"/>
                      <a:r>
                        <a:rPr lang="en-US" sz="1100" b="1" dirty="0">
                          <a:solidFill>
                            <a:schemeClr val="bg1"/>
                          </a:solidFill>
                          <a:latin typeface="Bahnschrift" panose="020B0502040204020203" pitchFamily="34" charset="0"/>
                        </a:rPr>
                        <a:t>Not sure</a:t>
                      </a:r>
                    </a:p>
                  </a:txBody>
                  <a:tcPr marL="0" marR="0" marT="0" marB="0" anchor="ctr">
                    <a:solidFill>
                      <a:schemeClr val="bg1">
                        <a:lumMod val="50000"/>
                      </a:schemeClr>
                    </a:solidFill>
                  </a:tcPr>
                </a:tc>
                <a:extLst>
                  <a:ext uri="{0D108BD9-81ED-4DB2-BD59-A6C34878D82A}">
                    <a16:rowId xmlns:a16="http://schemas.microsoft.com/office/drawing/2014/main" val="414109388"/>
                  </a:ext>
                </a:extLst>
              </a:tr>
              <a:tr h="157363">
                <a:tc>
                  <a:txBody>
                    <a:bodyPr/>
                    <a:lstStyle/>
                    <a:p>
                      <a:pPr marL="91440" algn="l" fontAlgn="b"/>
                      <a:r>
                        <a:rPr lang="en-US" sz="1100" b="0" i="0" u="none" strike="noStrike" dirty="0">
                          <a:effectLst/>
                          <a:latin typeface="Bahnschrift" panose="020B0502040204020203" pitchFamily="34" charset="0"/>
                        </a:rPr>
                        <a:t>White</a:t>
                      </a:r>
                    </a:p>
                  </a:txBody>
                  <a:tcPr marL="0" marR="0" marT="0"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4%</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81567260"/>
                  </a:ext>
                </a:extLst>
              </a:tr>
              <a:tr h="157363">
                <a:tc>
                  <a:txBody>
                    <a:bodyPr/>
                    <a:lstStyle/>
                    <a:p>
                      <a:pPr marL="91440" algn="l" fontAlgn="b"/>
                      <a:r>
                        <a:rPr lang="en-US" sz="1100" b="0" i="0" u="none" strike="noStrike" dirty="0">
                          <a:effectLst/>
                          <a:latin typeface="Bahnschrift" panose="020B0502040204020203" pitchFamily="34" charset="0"/>
                        </a:rPr>
                        <a:t>Black</a:t>
                      </a:r>
                    </a:p>
                  </a:txBody>
                  <a:tcPr marL="0" marR="0" marT="0"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693653705"/>
                  </a:ext>
                </a:extLst>
              </a:tr>
              <a:tr h="157363">
                <a:tc>
                  <a:txBody>
                    <a:bodyPr/>
                    <a:lstStyle/>
                    <a:p>
                      <a:pPr marL="91440" algn="l" fontAlgn="b"/>
                      <a:r>
                        <a:rPr lang="en-US" sz="1100" b="0" i="0" u="none" strike="noStrike" dirty="0">
                          <a:effectLst/>
                          <a:latin typeface="Bahnschrift" panose="020B0502040204020203" pitchFamily="34" charset="0"/>
                        </a:rPr>
                        <a:t>White Democrat</a:t>
                      </a:r>
                    </a:p>
                  </a:txBody>
                  <a:tcPr marL="0" marR="0" marT="0"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17%</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68%</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14%</a:t>
                      </a:r>
                    </a:p>
                  </a:txBody>
                  <a:tcPr marL="9525" marR="9525" marT="9525" marB="0" anchor="ctr">
                    <a:lnL w="28575"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99046521"/>
                  </a:ext>
                </a:extLst>
              </a:tr>
              <a:tr h="157363">
                <a:tc>
                  <a:txBody>
                    <a:bodyPr/>
                    <a:lstStyle/>
                    <a:p>
                      <a:pPr marL="91440" algn="l" fontAlgn="b"/>
                      <a:r>
                        <a:rPr lang="en-US" sz="1100" b="0" i="0" u="none" strike="noStrike" dirty="0">
                          <a:effectLst/>
                          <a:latin typeface="Bahnschrift" panose="020B0502040204020203" pitchFamily="34" charset="0"/>
                        </a:rPr>
                        <a:t>Democrat</a:t>
                      </a:r>
                    </a:p>
                  </a:txBody>
                  <a:tcPr marL="0" marR="0" marT="0"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13%</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67%</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15%</a:t>
                      </a:r>
                    </a:p>
                  </a:txBody>
                  <a:tcPr marL="9525" marR="9525" marT="9525" marB="0" anchor="ctr">
                    <a:lnL w="28575"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5%</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64241"/>
                  </a:ext>
                </a:extLst>
              </a:tr>
              <a:tr h="157363">
                <a:tc>
                  <a:txBody>
                    <a:bodyPr/>
                    <a:lstStyle/>
                    <a:p>
                      <a:pPr marL="91440" algn="l" fontAlgn="b"/>
                      <a:r>
                        <a:rPr lang="en-US" sz="1100" b="0" i="0" u="none" strike="noStrike" dirty="0">
                          <a:effectLst/>
                          <a:latin typeface="Bahnschrift" panose="020B0502040204020203" pitchFamily="34" charset="0"/>
                        </a:rPr>
                        <a:t>Independent/DK</a:t>
                      </a:r>
                    </a:p>
                  </a:txBody>
                  <a:tcPr marL="0" marR="0" marT="0"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6%</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52%</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27%</a:t>
                      </a:r>
                    </a:p>
                  </a:txBody>
                  <a:tcPr marL="9525" marR="9525" marT="9525" marB="0" anchor="ctr">
                    <a:lnL w="28575"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9428830"/>
                  </a:ext>
                </a:extLst>
              </a:tr>
              <a:tr h="157363">
                <a:tc>
                  <a:txBody>
                    <a:bodyPr/>
                    <a:lstStyle/>
                    <a:p>
                      <a:pPr marL="91440" algn="l" fontAlgn="b"/>
                      <a:r>
                        <a:rPr lang="en-US" sz="1100" b="0" i="0" u="none" strike="noStrike" dirty="0">
                          <a:effectLst/>
                          <a:latin typeface="Bahnschrift" panose="020B0502040204020203" pitchFamily="34" charset="0"/>
                        </a:rPr>
                        <a:t>Republican</a:t>
                      </a:r>
                    </a:p>
                  </a:txBody>
                  <a:tcPr marL="0" marR="0" marT="0"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4%</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35126314"/>
                  </a:ext>
                </a:extLst>
              </a:tr>
              <a:tr h="157363">
                <a:tc>
                  <a:txBody>
                    <a:bodyPr/>
                    <a:lstStyle/>
                    <a:p>
                      <a:pPr marL="91440" algn="l" fontAlgn="b"/>
                      <a:r>
                        <a:rPr lang="en-US" sz="1100" b="0" i="0" u="none" strike="noStrike" dirty="0">
                          <a:effectLst/>
                          <a:latin typeface="Bahnschrift" panose="020B0502040204020203" pitchFamily="34" charset="0"/>
                        </a:rPr>
                        <a:t>Gun household</a:t>
                      </a:r>
                    </a:p>
                  </a:txBody>
                  <a:tcPr marL="0" marR="0" marT="0"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4%</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207021694"/>
                  </a:ext>
                </a:extLst>
              </a:tr>
              <a:tr h="157363">
                <a:tc>
                  <a:txBody>
                    <a:bodyPr/>
                    <a:lstStyle/>
                    <a:p>
                      <a:pPr marL="91440" algn="l" fontAlgn="b"/>
                      <a:r>
                        <a:rPr lang="en-US" sz="1100" b="0" i="0" u="none" strike="noStrike" dirty="0">
                          <a:effectLst/>
                          <a:latin typeface="Bahnschrift" panose="020B0502040204020203" pitchFamily="34" charset="0"/>
                        </a:rPr>
                        <a:t>Not gun household</a:t>
                      </a:r>
                    </a:p>
                  </a:txBody>
                  <a:tcPr marL="0" marR="0" marT="0"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8%</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213426070"/>
                  </a:ext>
                </a:extLst>
              </a:tr>
              <a:tr h="157363">
                <a:tc>
                  <a:txBody>
                    <a:bodyPr/>
                    <a:lstStyle/>
                    <a:p>
                      <a:pPr marL="91440" algn="l" fontAlgn="b"/>
                      <a:r>
                        <a:rPr lang="en-US" sz="1100" b="0" i="0" u="none" strike="noStrike" dirty="0">
                          <a:effectLst/>
                          <a:latin typeface="Bahnschrift" panose="020B0502040204020203" pitchFamily="34" charset="0"/>
                        </a:rPr>
                        <a:t>NRA member</a:t>
                      </a:r>
                    </a:p>
                  </a:txBody>
                  <a:tcPr marL="0" marR="0" marT="0"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0%</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67667622"/>
                  </a:ext>
                </a:extLst>
              </a:tr>
              <a:tr h="157363">
                <a:tc>
                  <a:txBody>
                    <a:bodyPr/>
                    <a:lstStyle/>
                    <a:p>
                      <a:pPr marL="91440" algn="l" fontAlgn="b"/>
                      <a:r>
                        <a:rPr lang="en-US" sz="1100" b="0" i="0" u="none" strike="noStrike" dirty="0">
                          <a:effectLst/>
                          <a:latin typeface="Bahnschrift" panose="020B0502040204020203" pitchFamily="34" charset="0"/>
                        </a:rPr>
                        <a:t>Not NRA member</a:t>
                      </a:r>
                    </a:p>
                  </a:txBody>
                  <a:tcPr marL="0" marR="0" marT="0"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8%</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85697156"/>
                  </a:ext>
                </a:extLst>
              </a:tr>
              <a:tr h="157363">
                <a:tc>
                  <a:txBody>
                    <a:bodyPr/>
                    <a:lstStyle/>
                    <a:p>
                      <a:pPr marL="91440" algn="l" fontAlgn="b"/>
                      <a:r>
                        <a:rPr lang="en-US" sz="1100" b="0" i="0" u="none" strike="noStrike" dirty="0">
                          <a:effectLst/>
                          <a:latin typeface="Bahnschrift" panose="020B0502040204020203" pitchFamily="34" charset="0"/>
                        </a:rPr>
                        <a:t>Battleground state</a:t>
                      </a:r>
                    </a:p>
                  </a:txBody>
                  <a:tcPr marL="0" marR="0" marT="0"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7%</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168913447"/>
                  </a:ext>
                </a:extLst>
              </a:tr>
            </a:tbl>
          </a:graphicData>
        </a:graphic>
      </p:graphicFrame>
    </p:spTree>
    <p:extLst>
      <p:ext uri="{BB962C8B-B14F-4D97-AF65-F5344CB8AC3E}">
        <p14:creationId xmlns:p14="http://schemas.microsoft.com/office/powerpoint/2010/main" val="4093708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5093ECC-8BEB-4546-A80D-0B4887662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6830B38-4304-4757-9C35-75DFFBE387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16530" y="6271745"/>
            <a:ext cx="1375470" cy="586255"/>
          </a:xfrm>
          <a:prstGeom prst="rect">
            <a:avLst/>
          </a:prstGeom>
          <a:noFill/>
          <a:ln>
            <a:noFill/>
          </a:ln>
        </p:spPr>
      </p:pic>
      <p:sp>
        <p:nvSpPr>
          <p:cNvPr id="4" name="Title 3">
            <a:extLst>
              <a:ext uri="{FF2B5EF4-FFF2-40B4-BE49-F238E27FC236}">
                <a16:creationId xmlns:a16="http://schemas.microsoft.com/office/drawing/2014/main" id="{ACCA40EC-AAC9-47F4-B869-109EFC694D27}"/>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300">
                <a:solidFill>
                  <a:srgbClr val="FFFFFF"/>
                </a:solidFill>
              </a:rPr>
              <a:t>Methodology</a:t>
            </a:r>
          </a:p>
        </p:txBody>
      </p:sp>
      <p:graphicFrame>
        <p:nvGraphicFramePr>
          <p:cNvPr id="2" name="Content Placeholder 1">
            <a:extLst>
              <a:ext uri="{FF2B5EF4-FFF2-40B4-BE49-F238E27FC236}">
                <a16:creationId xmlns:a16="http://schemas.microsoft.com/office/drawing/2014/main" id="{DCBE3C34-E797-488D-8B58-7FD6D43A7098}"/>
              </a:ext>
            </a:extLst>
          </p:cNvPr>
          <p:cNvGraphicFramePr>
            <a:graphicFrameLocks noGrp="1"/>
          </p:cNvGraphicFramePr>
          <p:nvPr>
            <p:ph idx="1"/>
          </p:nvPr>
        </p:nvGraphicFramePr>
        <p:xfrm>
          <a:off x="471382" y="1022887"/>
          <a:ext cx="11431316" cy="5393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A54BACBC-4C13-403A-BD98-A10DF75E6A8D}"/>
              </a:ext>
            </a:extLst>
          </p:cNvPr>
          <p:cNvSpPr txBox="1">
            <a:spLocks/>
          </p:cNvSpPr>
          <p:nvPr/>
        </p:nvSpPr>
        <p:spPr bwMode="auto">
          <a:xfrm>
            <a:off x="484632" y="93787"/>
            <a:ext cx="10659324" cy="6197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600" baseline="-10000">
                <a:solidFill>
                  <a:srgbClr val="0085B4"/>
                </a:solidFill>
                <a:latin typeface="+mj-lt"/>
                <a:ea typeface="MS PGothic" pitchFamily="34" charset="-128"/>
                <a:cs typeface="MS PGothic" charset="0"/>
              </a:defRPr>
            </a:lvl1pPr>
            <a:lvl2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2pPr>
            <a:lvl3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3pPr>
            <a:lvl4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4pPr>
            <a:lvl5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5pPr>
            <a:lvl6pPr marL="457200" algn="l" rtl="0" eaLnBrk="1" fontAlgn="base" hangingPunct="1">
              <a:spcBef>
                <a:spcPct val="0"/>
              </a:spcBef>
              <a:spcAft>
                <a:spcPct val="0"/>
              </a:spcAft>
              <a:defRPr sz="2800">
                <a:solidFill>
                  <a:srgbClr val="0085B4"/>
                </a:solidFill>
                <a:latin typeface="Calibri" pitchFamily="34" charset="0"/>
              </a:defRPr>
            </a:lvl6pPr>
            <a:lvl7pPr marL="914400" algn="l" rtl="0" eaLnBrk="1" fontAlgn="base" hangingPunct="1">
              <a:spcBef>
                <a:spcPct val="0"/>
              </a:spcBef>
              <a:spcAft>
                <a:spcPct val="0"/>
              </a:spcAft>
              <a:defRPr sz="2800">
                <a:solidFill>
                  <a:srgbClr val="0085B4"/>
                </a:solidFill>
                <a:latin typeface="Calibri" pitchFamily="34" charset="0"/>
              </a:defRPr>
            </a:lvl7pPr>
            <a:lvl8pPr marL="1371600" algn="l" rtl="0" eaLnBrk="1" fontAlgn="base" hangingPunct="1">
              <a:spcBef>
                <a:spcPct val="0"/>
              </a:spcBef>
              <a:spcAft>
                <a:spcPct val="0"/>
              </a:spcAft>
              <a:defRPr sz="2800">
                <a:solidFill>
                  <a:srgbClr val="0085B4"/>
                </a:solidFill>
                <a:latin typeface="Calibri" pitchFamily="34" charset="0"/>
              </a:defRPr>
            </a:lvl8pPr>
            <a:lvl9pPr marL="1828800" algn="l" rtl="0" eaLnBrk="1" fontAlgn="base" hangingPunct="1">
              <a:spcBef>
                <a:spcPct val="0"/>
              </a:spcBef>
              <a:spcAft>
                <a:spcPct val="0"/>
              </a:spcAft>
              <a:defRPr sz="2800">
                <a:solidFill>
                  <a:srgbClr val="0085B4"/>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0" cap="none" spc="0" normalizeH="0" baseline="-10000" noProof="0">
                <a:ln>
                  <a:noFill/>
                </a:ln>
                <a:solidFill>
                  <a:srgbClr val="0085B4"/>
                </a:solidFill>
                <a:effectLst/>
                <a:uLnTx/>
                <a:uFillTx/>
                <a:latin typeface="Bahnschrift" panose="020B0502040204020203" pitchFamily="34" charset="0"/>
                <a:ea typeface="MS PGothic" pitchFamily="34" charset="-128"/>
              </a:rPr>
              <a:t>Methodology</a:t>
            </a:r>
          </a:p>
        </p:txBody>
      </p:sp>
    </p:spTree>
    <p:extLst>
      <p:ext uri="{BB962C8B-B14F-4D97-AF65-F5344CB8AC3E}">
        <p14:creationId xmlns:p14="http://schemas.microsoft.com/office/powerpoint/2010/main" val="2966790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6362-0F34-48F5-8A14-7A86AEE7B5F0}"/>
              </a:ext>
            </a:extLst>
          </p:cNvPr>
          <p:cNvSpPr>
            <a:spLocks noGrp="1"/>
          </p:cNvSpPr>
          <p:nvPr>
            <p:ph type="title"/>
          </p:nvPr>
        </p:nvSpPr>
        <p:spPr>
          <a:xfrm>
            <a:off x="335280" y="56885"/>
            <a:ext cx="11521440" cy="1325563"/>
          </a:xfrm>
        </p:spPr>
        <p:txBody>
          <a:bodyPr anchor="ctr">
            <a:noAutofit/>
          </a:bodyPr>
          <a:lstStyle/>
          <a:p>
            <a:pPr algn="just"/>
            <a:r>
              <a:rPr lang="en-US" sz="1600" b="0" dirty="0">
                <a:solidFill>
                  <a:schemeClr val="tx1"/>
                </a:solidFill>
                <a:latin typeface="Bahnschrift" panose="020B0502040204020203" pitchFamily="34" charset="0"/>
              </a:rPr>
              <a:t>Law enforcement, police officers, trained mental health professionals and professionally trained social workers are all very popular among the electorate. The NRA is less popular, but voters still has a net favorable public image, driven largely by white men and Republicans. Public health violence interrupters, while less familiar to voters, prove somewhat controversial to those who offer impressions of them. White voters are notably more positive toward local police officers than Black or Latinx voters. There is a large gap in favorability towards “Law enforcement officers” compared to “police officers” among Black, Latinx and undecided voters, but not white voters. </a:t>
            </a:r>
          </a:p>
        </p:txBody>
      </p:sp>
      <p:sp>
        <p:nvSpPr>
          <p:cNvPr id="4" name="TextBox 3">
            <a:extLst>
              <a:ext uri="{FF2B5EF4-FFF2-40B4-BE49-F238E27FC236}">
                <a16:creationId xmlns:a16="http://schemas.microsoft.com/office/drawing/2014/main" id="{69E8F440-4D4E-4AD0-8516-5DDEC8439343}"/>
              </a:ext>
            </a:extLst>
          </p:cNvPr>
          <p:cNvSpPr txBox="1"/>
          <p:nvPr/>
        </p:nvSpPr>
        <p:spPr>
          <a:xfrm>
            <a:off x="335280" y="1535515"/>
            <a:ext cx="11521440" cy="358282"/>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Favorability of </a:t>
            </a:r>
            <a:r>
              <a:rPr lang="en-US" sz="1600" b="1" dirty="0">
                <a:solidFill>
                  <a:prstClr val="black"/>
                </a:solidFill>
                <a:latin typeface="Calibri" panose="020F0502020204030204"/>
              </a:rPr>
              <a:t>groups specific to gun violence, policing and mental health</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EE56F2D2-C378-4788-BD35-4BA5ECEBB2B0}"/>
              </a:ext>
            </a:extLst>
          </p:cNvPr>
          <p:cNvGraphicFramePr/>
          <p:nvPr>
            <p:extLst>
              <p:ext uri="{D42A27DB-BD31-4B8C-83A1-F6EECF244321}">
                <p14:modId xmlns:p14="http://schemas.microsoft.com/office/powerpoint/2010/main" val="698127545"/>
              </p:ext>
            </p:extLst>
          </p:nvPr>
        </p:nvGraphicFramePr>
        <p:xfrm>
          <a:off x="335281" y="2233531"/>
          <a:ext cx="8463945" cy="40996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12E74E99-B92C-4180-98CA-660C2214299C}"/>
              </a:ext>
            </a:extLst>
          </p:cNvPr>
          <p:cNvGraphicFramePr>
            <a:graphicFrameLocks noGrp="1"/>
          </p:cNvGraphicFramePr>
          <p:nvPr>
            <p:extLst>
              <p:ext uri="{D42A27DB-BD31-4B8C-83A1-F6EECF244321}">
                <p14:modId xmlns:p14="http://schemas.microsoft.com/office/powerpoint/2010/main" val="386095121"/>
              </p:ext>
            </p:extLst>
          </p:nvPr>
        </p:nvGraphicFramePr>
        <p:xfrm>
          <a:off x="89541" y="6287965"/>
          <a:ext cx="4261104" cy="502920"/>
        </p:xfrm>
        <a:graphic>
          <a:graphicData uri="http://schemas.openxmlformats.org/drawingml/2006/table">
            <a:tbl>
              <a:tblPr firstRow="1" bandRow="1">
                <a:tableStyleId>{5C22544A-7EE6-4342-B048-85BDC9FD1C3A}</a:tableStyleId>
              </a:tblPr>
              <a:tblGrid>
                <a:gridCol w="256032">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56032">
                  <a:extLst>
                    <a:ext uri="{9D8B030D-6E8A-4147-A177-3AD203B41FA5}">
                      <a16:colId xmlns:a16="http://schemas.microsoft.com/office/drawing/2014/main" val="20002"/>
                    </a:ext>
                  </a:extLst>
                </a:gridCol>
                <a:gridCol w="1920240">
                  <a:extLst>
                    <a:ext uri="{9D8B030D-6E8A-4147-A177-3AD203B41FA5}">
                      <a16:colId xmlns:a16="http://schemas.microsoft.com/office/drawing/2014/main" val="20003"/>
                    </a:ext>
                  </a:extLst>
                </a:gridCol>
              </a:tblGrid>
              <a:tr h="215210">
                <a:tc>
                  <a:txBody>
                    <a:bodyPr/>
                    <a:lstStyle/>
                    <a:p>
                      <a:endParaRPr lang="en-US" sz="105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alpha val="50000"/>
                      </a:srgbClr>
                    </a:solidFill>
                  </a:tcPr>
                </a:tc>
                <a:tc>
                  <a:txBody>
                    <a:bodyPr/>
                    <a:lstStyle/>
                    <a:p>
                      <a:r>
                        <a:rPr lang="en-US" sz="1050" b="0">
                          <a:solidFill>
                            <a:schemeClr val="tx1"/>
                          </a:solidFill>
                          <a:latin typeface="Bahnschrift" panose="020B0502040204020203" pitchFamily="34" charset="0"/>
                        </a:rPr>
                        <a:t>Somewhat favorable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a:solidFill>
                          <a:schemeClr val="tx1"/>
                        </a:solidFill>
                        <a:latin typeface="Bahnschrift" panose="020B050204020402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7A77"/>
                    </a:solidFill>
                  </a:tcPr>
                </a:tc>
                <a:tc>
                  <a:txBody>
                    <a:bodyPr/>
                    <a:lstStyle/>
                    <a:p>
                      <a:r>
                        <a:rPr lang="en-US" sz="1050" b="0">
                          <a:solidFill>
                            <a:schemeClr val="tx1"/>
                          </a:solidFill>
                          <a:latin typeface="Bahnschrift" panose="020B0502040204020203" pitchFamily="34" charset="0"/>
                        </a:rPr>
                        <a:t>Somewhat unfavorable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215210">
                <a:tc>
                  <a:txBody>
                    <a:bodyPr/>
                    <a:lstStyle/>
                    <a:p>
                      <a:endParaRPr lang="en-US" sz="105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050" b="0">
                          <a:solidFill>
                            <a:schemeClr val="tx1"/>
                          </a:solidFill>
                          <a:latin typeface="Bahnschrift" panose="020B0502040204020203" pitchFamily="34" charset="0"/>
                        </a:rPr>
                        <a:t>Very favorable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a:solidFill>
                          <a:schemeClr val="tx1"/>
                        </a:solidFill>
                        <a:latin typeface="Bahnschrift" panose="020B050204020402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050" b="0">
                          <a:solidFill>
                            <a:schemeClr val="tx1"/>
                          </a:solidFill>
                          <a:latin typeface="Bahnschrift" panose="020B0502040204020203" pitchFamily="34" charset="0"/>
                        </a:rPr>
                        <a:t>Very unfavorable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5" name="Picture 4">
            <a:extLst>
              <a:ext uri="{FF2B5EF4-FFF2-40B4-BE49-F238E27FC236}">
                <a16:creationId xmlns:a16="http://schemas.microsoft.com/office/drawing/2014/main" id="{5155840A-2E4E-41BC-8B0E-DB8BA055BE02}"/>
              </a:ext>
            </a:extLst>
          </p:cNvPr>
          <p:cNvPicPr>
            <a:picLocks noChangeAspect="1"/>
          </p:cNvPicPr>
          <p:nvPr/>
        </p:nvPicPr>
        <p:blipFill>
          <a:blip r:embed="rId4"/>
          <a:stretch>
            <a:fillRect/>
          </a:stretch>
        </p:blipFill>
        <p:spPr>
          <a:xfrm>
            <a:off x="11950306" y="6245626"/>
            <a:ext cx="89689" cy="69436"/>
          </a:xfrm>
          <a:prstGeom prst="rect">
            <a:avLst/>
          </a:prstGeom>
        </p:spPr>
      </p:pic>
      <p:sp>
        <p:nvSpPr>
          <p:cNvPr id="11" name="Rectangle 10">
            <a:extLst>
              <a:ext uri="{FF2B5EF4-FFF2-40B4-BE49-F238E27FC236}">
                <a16:creationId xmlns:a16="http://schemas.microsoft.com/office/drawing/2014/main" id="{6A38ABD3-EED1-464A-AE0E-90AC0B4548F8}"/>
              </a:ext>
            </a:extLst>
          </p:cNvPr>
          <p:cNvSpPr/>
          <p:nvPr/>
        </p:nvSpPr>
        <p:spPr>
          <a:xfrm>
            <a:off x="4350645" y="6315062"/>
            <a:ext cx="5856925"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Bahnschrift" panose="020B0502040204020203" pitchFamily="34" charset="0"/>
                <a:ea typeface="DejaVu Sans"/>
              </a:rPr>
              <a:t>9. Below is a list of some public figures, policies and groups. For each, please indicate whether you have a very favorable, somewhat favorable, somewhat unfavorable, or very unfavorable impression. If you do not know enough about the item to have an opinion or have never heard of them, please indicate that. [RANDOMIZE]</a:t>
            </a:r>
            <a:endParaRPr kumimoji="0" lang="en-US" sz="800" b="0" i="0" u="none" strike="noStrike" kern="1200" cap="none" spc="0" normalizeH="0" baseline="0" noProof="0" dirty="0">
              <a:ln>
                <a:noFill/>
              </a:ln>
              <a:solidFill>
                <a:prstClr val="black"/>
              </a:solidFill>
              <a:effectLst/>
              <a:uLnTx/>
              <a:uFillTx/>
              <a:latin typeface="Bahnschrift" panose="020B0502040204020203" pitchFamily="34" charset="0"/>
            </a:endParaRPr>
          </a:p>
        </p:txBody>
      </p:sp>
      <p:graphicFrame>
        <p:nvGraphicFramePr>
          <p:cNvPr id="3" name="Table 6">
            <a:extLst>
              <a:ext uri="{FF2B5EF4-FFF2-40B4-BE49-F238E27FC236}">
                <a16:creationId xmlns:a16="http://schemas.microsoft.com/office/drawing/2014/main" id="{9D392BEB-FAA9-4AAE-87AF-653C3AD358EC}"/>
              </a:ext>
            </a:extLst>
          </p:cNvPr>
          <p:cNvGraphicFramePr>
            <a:graphicFrameLocks noGrp="1"/>
          </p:cNvGraphicFramePr>
          <p:nvPr>
            <p:extLst>
              <p:ext uri="{D42A27DB-BD31-4B8C-83A1-F6EECF244321}">
                <p14:modId xmlns:p14="http://schemas.microsoft.com/office/powerpoint/2010/main" val="4010284923"/>
              </p:ext>
            </p:extLst>
          </p:nvPr>
        </p:nvGraphicFramePr>
        <p:xfrm>
          <a:off x="8800955" y="1893796"/>
          <a:ext cx="3239040" cy="4320215"/>
        </p:xfrm>
        <a:graphic>
          <a:graphicData uri="http://schemas.openxmlformats.org/drawingml/2006/table">
            <a:tbl>
              <a:tblPr firstRow="1" bandRow="1">
                <a:tableStyleId>{5C22544A-7EE6-4342-B048-85BDC9FD1C3A}</a:tableStyleId>
              </a:tblPr>
              <a:tblGrid>
                <a:gridCol w="809760">
                  <a:extLst>
                    <a:ext uri="{9D8B030D-6E8A-4147-A177-3AD203B41FA5}">
                      <a16:colId xmlns:a16="http://schemas.microsoft.com/office/drawing/2014/main" val="1532849319"/>
                    </a:ext>
                  </a:extLst>
                </a:gridCol>
                <a:gridCol w="809760">
                  <a:extLst>
                    <a:ext uri="{9D8B030D-6E8A-4147-A177-3AD203B41FA5}">
                      <a16:colId xmlns:a16="http://schemas.microsoft.com/office/drawing/2014/main" val="4130846944"/>
                    </a:ext>
                  </a:extLst>
                </a:gridCol>
                <a:gridCol w="809760">
                  <a:extLst>
                    <a:ext uri="{9D8B030D-6E8A-4147-A177-3AD203B41FA5}">
                      <a16:colId xmlns:a16="http://schemas.microsoft.com/office/drawing/2014/main" val="601873673"/>
                    </a:ext>
                  </a:extLst>
                </a:gridCol>
                <a:gridCol w="809760">
                  <a:extLst>
                    <a:ext uri="{9D8B030D-6E8A-4147-A177-3AD203B41FA5}">
                      <a16:colId xmlns:a16="http://schemas.microsoft.com/office/drawing/2014/main" val="3191715402"/>
                    </a:ext>
                  </a:extLst>
                </a:gridCol>
              </a:tblGrid>
              <a:tr h="324746">
                <a:tc>
                  <a:txBody>
                    <a:bodyPr/>
                    <a:lstStyle/>
                    <a:p>
                      <a:pPr algn="ctr"/>
                      <a:r>
                        <a:rPr lang="en-US" dirty="0">
                          <a:solidFill>
                            <a:schemeClr val="tx1"/>
                          </a:solidFill>
                          <a:latin typeface="Bahnschrift" panose="020B0502040204020203" pitchFamily="34" charset="0"/>
                        </a:rPr>
                        <a:t>White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Bahnschrift" panose="020B0502040204020203" pitchFamily="34" charset="0"/>
                        </a:rPr>
                        <a:t>Black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Bahnschrift" panose="020B0502040204020203" pitchFamily="34" charset="0"/>
                        </a:rPr>
                        <a:t>Latinx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Bahnschrift" panose="020B0502040204020203" pitchFamily="34" charset="0"/>
                        </a:rPr>
                        <a:t>Und.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6841417"/>
                  </a:ext>
                </a:extLst>
              </a:tr>
              <a:tr h="443941">
                <a:tc>
                  <a:txBody>
                    <a:bodyPr/>
                    <a:lstStyle/>
                    <a:p>
                      <a:pPr algn="ctr"/>
                      <a:r>
                        <a:rPr lang="en-US" dirty="0">
                          <a:solidFill>
                            <a:schemeClr val="tx1"/>
                          </a:solidFill>
                          <a:latin typeface="Bahnschrift" panose="020B0502040204020203" pitchFamily="34" charset="0"/>
                        </a:rPr>
                        <a:t>+67</a:t>
                      </a:r>
                    </a:p>
                  </a:txBody>
                  <a:tcPr marL="0" marR="0" marT="0" marB="0"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Bahnschrift" panose="020B0502040204020203" pitchFamily="34" charset="0"/>
                        </a:rPr>
                        <a:t>+17</a:t>
                      </a:r>
                    </a:p>
                  </a:txBody>
                  <a:tcPr marL="0" marR="0" marT="0" marB="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Bahnschrift" panose="020B0502040204020203" pitchFamily="34" charset="0"/>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Bahnschrift" panose="020B0502040204020203" pitchFamily="34" charset="0"/>
                        </a:rPr>
                        <a:t>+38</a:t>
                      </a:r>
                    </a:p>
                  </a:txBody>
                  <a:tcPr marL="0" marR="0" marT="0" marB="0"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8974084"/>
                  </a:ext>
                </a:extLst>
              </a:tr>
              <a:tr h="443941">
                <a:tc>
                  <a:txBody>
                    <a:bodyPr/>
                    <a:lstStyle/>
                    <a:p>
                      <a:pPr algn="ctr"/>
                      <a:r>
                        <a:rPr lang="en-US" dirty="0">
                          <a:solidFill>
                            <a:schemeClr val="tx1"/>
                          </a:solidFill>
                          <a:latin typeface="Bahnschrift" panose="020B0502040204020203" pitchFamily="34" charset="0"/>
                        </a:rPr>
                        <a:t>+70</a:t>
                      </a:r>
                    </a:p>
                  </a:txBody>
                  <a:tcPr marL="0" marR="0" marT="0" marB="0"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FF0000"/>
                          </a:solidFill>
                          <a:latin typeface="Bahnschrift" panose="020B0502040204020203" pitchFamily="34" charset="0"/>
                        </a:rPr>
                        <a:t>-1</a:t>
                      </a:r>
                    </a:p>
                  </a:txBody>
                  <a:tcPr marL="0" marR="0" marT="0" marB="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Bahnschrift" panose="020B0502040204020203" pitchFamily="34" charset="0"/>
                        </a:rPr>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Bahnschrift" panose="020B0502040204020203" pitchFamily="34" charset="0"/>
                        </a:rPr>
                        <a:t>+12</a:t>
                      </a:r>
                    </a:p>
                  </a:txBody>
                  <a:tcPr marL="0" marR="0" marT="0" marB="0"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3254306"/>
                  </a:ext>
                </a:extLst>
              </a:tr>
              <a:tr h="443941">
                <a:tc>
                  <a:txBody>
                    <a:bodyPr/>
                    <a:lstStyle/>
                    <a:p>
                      <a:pPr algn="ctr"/>
                      <a:r>
                        <a:rPr lang="en-US" dirty="0">
                          <a:solidFill>
                            <a:schemeClr val="tx1"/>
                          </a:solidFill>
                          <a:latin typeface="Bahnschrift" panose="020B0502040204020203" pitchFamily="34" charset="0"/>
                        </a:rPr>
                        <a:t>+66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Bahnschrift" panose="020B0502040204020203" pitchFamily="34" charset="0"/>
                        </a:rPr>
                        <a:t>+68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Bahnschrift" panose="020B0502040204020203" pitchFamily="34" charset="0"/>
                        </a:rPr>
                        <a:t>+56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Bahnschrift" panose="020B0502040204020203" pitchFamily="34" charset="0"/>
                        </a:rPr>
                        <a:t>+29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2261394"/>
                  </a:ext>
                </a:extLst>
              </a:tr>
              <a:tr h="443941">
                <a:tc>
                  <a:txBody>
                    <a:bodyPr/>
                    <a:lstStyle/>
                    <a:p>
                      <a:pPr algn="ctr"/>
                      <a:r>
                        <a:rPr lang="en-US" dirty="0">
                          <a:solidFill>
                            <a:schemeClr val="tx1"/>
                          </a:solidFill>
                          <a:latin typeface="Bahnschrift" panose="020B0502040204020203" pitchFamily="34" charset="0"/>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Bahnschrift" panose="020B0502040204020203" pitchFamily="34" charset="0"/>
                        </a:rPr>
                        <a:t>+44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Bahnschrift" panose="020B0502040204020203" pitchFamily="34" charset="0"/>
                        </a:rPr>
                        <a:t>+68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Bahnschrift" panose="020B0502040204020203" pitchFamily="34" charset="0"/>
                        </a:rPr>
                        <a:t>+26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7682285"/>
                  </a:ext>
                </a:extLst>
              </a:tr>
              <a:tr h="443941">
                <a:tc>
                  <a:txBody>
                    <a:bodyPr/>
                    <a:lstStyle/>
                    <a:p>
                      <a:pPr algn="ctr"/>
                      <a:r>
                        <a:rPr lang="en-US" dirty="0">
                          <a:solidFill>
                            <a:schemeClr val="tx1"/>
                          </a:solidFill>
                          <a:latin typeface="Bahnschrift" panose="020B0502040204020203" pitchFamily="34" charset="0"/>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Bahnschrift" panose="020B0502040204020203" pitchFamily="34" charset="0"/>
                        </a:rPr>
                        <a:t>+43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Bahnschrift" panose="020B0502040204020203" pitchFamily="34" charset="0"/>
                        </a:rPr>
                        <a:t>+50</a:t>
                      </a:r>
                    </a:p>
                  </a:txBody>
                  <a:tcPr marL="0" marR="0" marT="0" marB="0"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Bahnschrift" panose="020B0502040204020203" pitchFamily="34" charset="0"/>
                        </a:rPr>
                        <a:t>+8</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137625"/>
                  </a:ext>
                </a:extLst>
              </a:tr>
              <a:tr h="443941">
                <a:tc>
                  <a:txBody>
                    <a:bodyPr/>
                    <a:lstStyle/>
                    <a:p>
                      <a:pPr algn="ctr"/>
                      <a:r>
                        <a:rPr lang="en-US" dirty="0">
                          <a:solidFill>
                            <a:schemeClr val="tx1"/>
                          </a:solidFill>
                          <a:latin typeface="Bahnschrift" panose="020B0502040204020203" pitchFamily="34" charset="0"/>
                        </a:rPr>
                        <a:t>+48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Bahnschrift" panose="020B0502040204020203" pitchFamily="34" charset="0"/>
                        </a:rPr>
                        <a:t>+29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Bahnschrift" panose="020B0502040204020203" pitchFamily="34" charset="0"/>
                        </a:rPr>
                        <a:t>+41</a:t>
                      </a:r>
                    </a:p>
                  </a:txBody>
                  <a:tcPr marL="0" marR="0" marT="0" marB="0"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Bahnschrift" panose="020B0502040204020203" pitchFamily="34" charset="0"/>
                        </a:rPr>
                        <a:t>+5</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1558834"/>
                  </a:ext>
                </a:extLst>
              </a:tr>
              <a:tr h="443941">
                <a:tc>
                  <a:txBody>
                    <a:bodyPr/>
                    <a:lstStyle/>
                    <a:p>
                      <a:pPr algn="ctr"/>
                      <a:r>
                        <a:rPr lang="en-US" dirty="0">
                          <a:solidFill>
                            <a:schemeClr val="tx1"/>
                          </a:solidFill>
                          <a:latin typeface="Bahnschrift" panose="020B0502040204020203" pitchFamily="34" charset="0"/>
                        </a:rPr>
                        <a:t>+39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Bahnschrift" panose="020B0502040204020203" pitchFamily="34" charset="0"/>
                        </a:rPr>
                        <a:t>+69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Bahnschrift" panose="020B0502040204020203" pitchFamily="34" charset="0"/>
                        </a:rPr>
                        <a:t>+26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Bahnschrift" panose="020B0502040204020203" pitchFamily="34" charset="0"/>
                        </a:rPr>
                        <a:t>+33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4319178"/>
                  </a:ext>
                </a:extLst>
              </a:tr>
              <a:tr h="443941">
                <a:tc>
                  <a:txBody>
                    <a:bodyPr/>
                    <a:lstStyle/>
                    <a:p>
                      <a:pPr algn="ctr"/>
                      <a:r>
                        <a:rPr lang="en-US" dirty="0">
                          <a:solidFill>
                            <a:schemeClr val="tx1"/>
                          </a:solidFill>
                          <a:latin typeface="Bahnschrift" panose="020B0502040204020203" pitchFamily="34" charset="0"/>
                        </a:rPr>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FF0000"/>
                          </a:solidFill>
                          <a:latin typeface="Bahnschrift" panose="020B0502040204020203"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FF0000"/>
                          </a:solidFill>
                          <a:latin typeface="Bahnschrift" panose="020B0502040204020203" pitchFamily="34"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FF0000"/>
                          </a:solidFill>
                          <a:latin typeface="Bahnschrift" panose="020B0502040204020203"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7822835"/>
                  </a:ext>
                </a:extLst>
              </a:tr>
              <a:tr h="443941">
                <a:tc>
                  <a:txBody>
                    <a:bodyPr/>
                    <a:lstStyle/>
                    <a:p>
                      <a:pPr algn="ctr"/>
                      <a:r>
                        <a:rPr lang="en-US" dirty="0">
                          <a:solidFill>
                            <a:schemeClr val="tx1"/>
                          </a:solidFill>
                          <a:latin typeface="Bahnschrift" panose="020B0502040204020203"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Bahnschrift" panose="020B0502040204020203" pitchFamily="34" charset="0"/>
                        </a:rPr>
                        <a:t>+27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Bahnschrift" panose="020B0502040204020203" pitchFamily="34" charset="0"/>
                        </a:rPr>
                        <a:t>+20</a:t>
                      </a:r>
                    </a:p>
                  </a:txBody>
                  <a:tcPr marL="0" marR="0" marT="0" marB="0"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FF0000"/>
                          </a:solidFill>
                          <a:latin typeface="Bahnschrift" panose="020B0502040204020203" pitchFamily="34" charset="0"/>
                        </a:rPr>
                        <a:t>-1</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0644525"/>
                  </a:ext>
                </a:extLst>
              </a:tr>
            </a:tbl>
          </a:graphicData>
        </a:graphic>
      </p:graphicFrame>
    </p:spTree>
    <p:extLst>
      <p:ext uri="{BB962C8B-B14F-4D97-AF65-F5344CB8AC3E}">
        <p14:creationId xmlns:p14="http://schemas.microsoft.com/office/powerpoint/2010/main" val="3417803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6362-0F34-48F5-8A14-7A86AEE7B5F0}"/>
              </a:ext>
            </a:extLst>
          </p:cNvPr>
          <p:cNvSpPr>
            <a:spLocks noGrp="1"/>
          </p:cNvSpPr>
          <p:nvPr>
            <p:ph type="title"/>
          </p:nvPr>
        </p:nvSpPr>
        <p:spPr>
          <a:xfrm>
            <a:off x="335280" y="138695"/>
            <a:ext cx="11521440" cy="1325563"/>
          </a:xfrm>
        </p:spPr>
        <p:txBody>
          <a:bodyPr anchor="ctr">
            <a:noAutofit/>
          </a:bodyPr>
          <a:lstStyle/>
          <a:p>
            <a:pPr algn="just"/>
            <a:r>
              <a:rPr lang="en-US" sz="2000" b="0" dirty="0">
                <a:solidFill>
                  <a:schemeClr val="tx1"/>
                </a:solidFill>
                <a:latin typeface="Bahnschrift" panose="020B0502040204020203" pitchFamily="34" charset="0"/>
              </a:rPr>
              <a:t>Biden, and to a lesser extent Harris, is more popular in terms of intensity than other political figures and institutions we measured. White voters are holding Biden’s and Harris’ numbers down. As is often the case, voters are more favorable towards their Congressional representative than Congress overall. The NRA is more popular than Congress. </a:t>
            </a:r>
          </a:p>
        </p:txBody>
      </p:sp>
      <p:sp>
        <p:nvSpPr>
          <p:cNvPr id="4" name="TextBox 3">
            <a:extLst>
              <a:ext uri="{FF2B5EF4-FFF2-40B4-BE49-F238E27FC236}">
                <a16:creationId xmlns:a16="http://schemas.microsoft.com/office/drawing/2014/main" id="{69E8F440-4D4E-4AD0-8516-5DDEC8439343}"/>
              </a:ext>
            </a:extLst>
          </p:cNvPr>
          <p:cNvSpPr txBox="1"/>
          <p:nvPr/>
        </p:nvSpPr>
        <p:spPr>
          <a:xfrm>
            <a:off x="335280" y="1456225"/>
            <a:ext cx="11521440" cy="358282"/>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Favorability of political institutions and figures</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EE56F2D2-C378-4788-BD35-4BA5ECEBB2B0}"/>
              </a:ext>
            </a:extLst>
          </p:cNvPr>
          <p:cNvGraphicFramePr/>
          <p:nvPr>
            <p:extLst>
              <p:ext uri="{D42A27DB-BD31-4B8C-83A1-F6EECF244321}">
                <p14:modId xmlns:p14="http://schemas.microsoft.com/office/powerpoint/2010/main" val="1176801059"/>
              </p:ext>
            </p:extLst>
          </p:nvPr>
        </p:nvGraphicFramePr>
        <p:xfrm>
          <a:off x="335280" y="2296172"/>
          <a:ext cx="9108523" cy="39494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12E74E99-B92C-4180-98CA-660C2214299C}"/>
              </a:ext>
            </a:extLst>
          </p:cNvPr>
          <p:cNvGraphicFramePr>
            <a:graphicFrameLocks noGrp="1"/>
          </p:cNvGraphicFramePr>
          <p:nvPr/>
        </p:nvGraphicFramePr>
        <p:xfrm>
          <a:off x="89541" y="6287965"/>
          <a:ext cx="4261104" cy="502920"/>
        </p:xfrm>
        <a:graphic>
          <a:graphicData uri="http://schemas.openxmlformats.org/drawingml/2006/table">
            <a:tbl>
              <a:tblPr firstRow="1" bandRow="1">
                <a:tableStyleId>{5C22544A-7EE6-4342-B048-85BDC9FD1C3A}</a:tableStyleId>
              </a:tblPr>
              <a:tblGrid>
                <a:gridCol w="256032">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56032">
                  <a:extLst>
                    <a:ext uri="{9D8B030D-6E8A-4147-A177-3AD203B41FA5}">
                      <a16:colId xmlns:a16="http://schemas.microsoft.com/office/drawing/2014/main" val="20002"/>
                    </a:ext>
                  </a:extLst>
                </a:gridCol>
                <a:gridCol w="1920240">
                  <a:extLst>
                    <a:ext uri="{9D8B030D-6E8A-4147-A177-3AD203B41FA5}">
                      <a16:colId xmlns:a16="http://schemas.microsoft.com/office/drawing/2014/main" val="20003"/>
                    </a:ext>
                  </a:extLst>
                </a:gridCol>
              </a:tblGrid>
              <a:tr h="215210">
                <a:tc>
                  <a:txBody>
                    <a:bodyPr/>
                    <a:lstStyle/>
                    <a:p>
                      <a:endParaRPr lang="en-US" sz="105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alpha val="50000"/>
                      </a:srgbClr>
                    </a:solidFill>
                  </a:tcPr>
                </a:tc>
                <a:tc>
                  <a:txBody>
                    <a:bodyPr/>
                    <a:lstStyle/>
                    <a:p>
                      <a:r>
                        <a:rPr lang="en-US" sz="1050" b="0">
                          <a:solidFill>
                            <a:schemeClr val="tx1"/>
                          </a:solidFill>
                          <a:latin typeface="Bahnschrift" panose="020B0502040204020203" pitchFamily="34" charset="0"/>
                        </a:rPr>
                        <a:t>Somewhat favorable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a:solidFill>
                          <a:schemeClr val="tx1"/>
                        </a:solidFill>
                        <a:latin typeface="Bahnschrift" panose="020B050204020402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7A77"/>
                    </a:solidFill>
                  </a:tcPr>
                </a:tc>
                <a:tc>
                  <a:txBody>
                    <a:bodyPr/>
                    <a:lstStyle/>
                    <a:p>
                      <a:r>
                        <a:rPr lang="en-US" sz="1050" b="0">
                          <a:solidFill>
                            <a:schemeClr val="tx1"/>
                          </a:solidFill>
                          <a:latin typeface="Bahnschrift" panose="020B0502040204020203" pitchFamily="34" charset="0"/>
                        </a:rPr>
                        <a:t>Somewhat unfavorable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215210">
                <a:tc>
                  <a:txBody>
                    <a:bodyPr/>
                    <a:lstStyle/>
                    <a:p>
                      <a:endParaRPr lang="en-US" sz="105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050" b="0">
                          <a:solidFill>
                            <a:schemeClr val="tx1"/>
                          </a:solidFill>
                          <a:latin typeface="Bahnschrift" panose="020B0502040204020203" pitchFamily="34" charset="0"/>
                        </a:rPr>
                        <a:t>Very favorable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a:solidFill>
                          <a:schemeClr val="tx1"/>
                        </a:solidFill>
                        <a:latin typeface="Bahnschrift" panose="020B050204020402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050" b="0">
                          <a:solidFill>
                            <a:schemeClr val="tx1"/>
                          </a:solidFill>
                          <a:latin typeface="Bahnschrift" panose="020B0502040204020203" pitchFamily="34" charset="0"/>
                        </a:rPr>
                        <a:t>Very unfavorable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5" name="Picture 4">
            <a:extLst>
              <a:ext uri="{FF2B5EF4-FFF2-40B4-BE49-F238E27FC236}">
                <a16:creationId xmlns:a16="http://schemas.microsoft.com/office/drawing/2014/main" id="{5155840A-2E4E-41BC-8B0E-DB8BA055BE02}"/>
              </a:ext>
            </a:extLst>
          </p:cNvPr>
          <p:cNvPicPr>
            <a:picLocks noChangeAspect="1"/>
          </p:cNvPicPr>
          <p:nvPr/>
        </p:nvPicPr>
        <p:blipFill>
          <a:blip r:embed="rId4"/>
          <a:stretch>
            <a:fillRect/>
          </a:stretch>
        </p:blipFill>
        <p:spPr>
          <a:xfrm>
            <a:off x="11950306" y="6245626"/>
            <a:ext cx="89689" cy="69436"/>
          </a:xfrm>
          <a:prstGeom prst="rect">
            <a:avLst/>
          </a:prstGeom>
        </p:spPr>
      </p:pic>
      <p:sp>
        <p:nvSpPr>
          <p:cNvPr id="9" name="Rectangle 8">
            <a:extLst>
              <a:ext uri="{FF2B5EF4-FFF2-40B4-BE49-F238E27FC236}">
                <a16:creationId xmlns:a16="http://schemas.microsoft.com/office/drawing/2014/main" id="{13E1384F-6393-495D-89FA-6D3560DCC46A}"/>
              </a:ext>
            </a:extLst>
          </p:cNvPr>
          <p:cNvSpPr/>
          <p:nvPr/>
        </p:nvSpPr>
        <p:spPr>
          <a:xfrm>
            <a:off x="4350645" y="6315062"/>
            <a:ext cx="5856925"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Bahnschrift" panose="020B0502040204020203" pitchFamily="34" charset="0"/>
                <a:ea typeface="DejaVu Sans"/>
              </a:rPr>
              <a:t>9. Below is a list of some public figures, policies and groups. For each, please indicate whether you have a very favorable, somewhat favorable, somewhat unfavorable, or very unfavorable impression. If you do not know enough about the item to have an opinion or have never heard of them, please indicate that. [RANDOMIZE]</a:t>
            </a:r>
            <a:endParaRPr kumimoji="0" lang="en-US" sz="800" b="0" i="0" u="none" strike="noStrike" kern="1200" cap="none" spc="0" normalizeH="0" baseline="0" noProof="0" dirty="0">
              <a:ln>
                <a:noFill/>
              </a:ln>
              <a:solidFill>
                <a:prstClr val="black"/>
              </a:solidFill>
              <a:effectLst/>
              <a:uLnTx/>
              <a:uFillTx/>
              <a:latin typeface="Bahnschrift" panose="020B0502040204020203" pitchFamily="34" charset="0"/>
            </a:endParaRPr>
          </a:p>
        </p:txBody>
      </p:sp>
      <p:graphicFrame>
        <p:nvGraphicFramePr>
          <p:cNvPr id="10" name="Table 6">
            <a:extLst>
              <a:ext uri="{FF2B5EF4-FFF2-40B4-BE49-F238E27FC236}">
                <a16:creationId xmlns:a16="http://schemas.microsoft.com/office/drawing/2014/main" id="{D5C0F3B4-1B10-4B9B-8B36-FFADCB3C07CF}"/>
              </a:ext>
            </a:extLst>
          </p:cNvPr>
          <p:cNvGraphicFramePr>
            <a:graphicFrameLocks noGrp="1"/>
          </p:cNvGraphicFramePr>
          <p:nvPr>
            <p:extLst>
              <p:ext uri="{D42A27DB-BD31-4B8C-83A1-F6EECF244321}">
                <p14:modId xmlns:p14="http://schemas.microsoft.com/office/powerpoint/2010/main" val="2931003307"/>
              </p:ext>
            </p:extLst>
          </p:nvPr>
        </p:nvGraphicFramePr>
        <p:xfrm>
          <a:off x="8800955" y="1908784"/>
          <a:ext cx="3239040" cy="4265181"/>
        </p:xfrm>
        <a:graphic>
          <a:graphicData uri="http://schemas.openxmlformats.org/drawingml/2006/table">
            <a:tbl>
              <a:tblPr firstRow="1" bandRow="1">
                <a:tableStyleId>{5C22544A-7EE6-4342-B048-85BDC9FD1C3A}</a:tableStyleId>
              </a:tblPr>
              <a:tblGrid>
                <a:gridCol w="809760">
                  <a:extLst>
                    <a:ext uri="{9D8B030D-6E8A-4147-A177-3AD203B41FA5}">
                      <a16:colId xmlns:a16="http://schemas.microsoft.com/office/drawing/2014/main" val="1532849319"/>
                    </a:ext>
                  </a:extLst>
                </a:gridCol>
                <a:gridCol w="809760">
                  <a:extLst>
                    <a:ext uri="{9D8B030D-6E8A-4147-A177-3AD203B41FA5}">
                      <a16:colId xmlns:a16="http://schemas.microsoft.com/office/drawing/2014/main" val="4130846944"/>
                    </a:ext>
                  </a:extLst>
                </a:gridCol>
                <a:gridCol w="809760">
                  <a:extLst>
                    <a:ext uri="{9D8B030D-6E8A-4147-A177-3AD203B41FA5}">
                      <a16:colId xmlns:a16="http://schemas.microsoft.com/office/drawing/2014/main" val="601873673"/>
                    </a:ext>
                  </a:extLst>
                </a:gridCol>
                <a:gridCol w="809760">
                  <a:extLst>
                    <a:ext uri="{9D8B030D-6E8A-4147-A177-3AD203B41FA5}">
                      <a16:colId xmlns:a16="http://schemas.microsoft.com/office/drawing/2014/main" val="3191715402"/>
                    </a:ext>
                  </a:extLst>
                </a:gridCol>
              </a:tblGrid>
              <a:tr h="354731">
                <a:tc>
                  <a:txBody>
                    <a:bodyPr/>
                    <a:lstStyle/>
                    <a:p>
                      <a:pPr algn="ctr"/>
                      <a:r>
                        <a:rPr lang="en-US" dirty="0">
                          <a:solidFill>
                            <a:schemeClr val="tx1"/>
                          </a:solidFill>
                          <a:latin typeface="Bahnschrift" panose="020B0502040204020203" pitchFamily="34" charset="0"/>
                        </a:rPr>
                        <a:t>White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Bahnschrift" panose="020B0502040204020203" pitchFamily="34" charset="0"/>
                        </a:rPr>
                        <a:t>Black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Bahnschrift" panose="020B0502040204020203" pitchFamily="34" charset="0"/>
                        </a:rPr>
                        <a:t>Latinx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Bahnschrift" panose="020B0502040204020203" pitchFamily="34" charset="0"/>
                        </a:rPr>
                        <a:t>Und.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6841417"/>
                  </a:ext>
                </a:extLst>
              </a:tr>
              <a:tr h="782090">
                <a:tc>
                  <a:txBody>
                    <a:bodyPr/>
                    <a:lstStyle/>
                    <a:p>
                      <a:pPr marL="0" algn="ctr" defTabSz="914400" rtl="0" eaLnBrk="1" fontAlgn="ctr" latinLnBrk="0" hangingPunct="1"/>
                      <a:r>
                        <a:rPr lang="en-US" sz="1800" kern="1200" dirty="0">
                          <a:solidFill>
                            <a:schemeClr val="tx1"/>
                          </a:solidFill>
                          <a:latin typeface="Bahnschrift" panose="020B0502040204020203" pitchFamily="34" charset="0"/>
                          <a:ea typeface="+mn-ea"/>
                          <a:cs typeface="+mn-cs"/>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800" kern="1200" dirty="0">
                          <a:solidFill>
                            <a:schemeClr val="tx1"/>
                          </a:solidFill>
                          <a:latin typeface="Bahnschrift" panose="020B0502040204020203" pitchFamily="34" charset="0"/>
                          <a:ea typeface="+mn-ea"/>
                          <a:cs typeface="+mn-cs"/>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800" kern="1200" dirty="0">
                          <a:solidFill>
                            <a:schemeClr val="tx1"/>
                          </a:solidFill>
                          <a:latin typeface="Bahnschrift" panose="020B0502040204020203" pitchFamily="34" charset="0"/>
                          <a:ea typeface="+mn-ea"/>
                          <a:cs typeface="+mn-cs"/>
                        </a:rPr>
                        <a:t>+35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800" kern="1200" dirty="0">
                          <a:solidFill>
                            <a:schemeClr val="tx1"/>
                          </a:solidFill>
                          <a:latin typeface="Bahnschrift" panose="020B0502040204020203" pitchFamily="34" charset="0"/>
                          <a:ea typeface="+mn-ea"/>
                          <a:cs typeface="+mn-cs"/>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8974084"/>
                  </a:ext>
                </a:extLst>
              </a:tr>
              <a:tr h="782090">
                <a:tc>
                  <a:txBody>
                    <a:bodyPr/>
                    <a:lstStyle/>
                    <a:p>
                      <a:pPr marL="0" algn="ctr" defTabSz="914400" rtl="0" eaLnBrk="1" fontAlgn="ctr" latinLnBrk="0" hangingPunct="1"/>
                      <a:r>
                        <a:rPr lang="en-US" sz="1800" kern="1200" dirty="0">
                          <a:solidFill>
                            <a:srgbClr val="FF0000"/>
                          </a:solidFill>
                          <a:latin typeface="Bahnschrift" panose="020B0502040204020203" pitchFamily="34" charset="0"/>
                          <a:ea typeface="+mn-ea"/>
                          <a:cs typeface="+mn-cs"/>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800" kern="1200" dirty="0">
                          <a:solidFill>
                            <a:schemeClr val="tx1"/>
                          </a:solidFill>
                          <a:latin typeface="Bahnschrift" panose="020B0502040204020203" pitchFamily="34" charset="0"/>
                          <a:ea typeface="+mn-ea"/>
                          <a:cs typeface="+mn-cs"/>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800" kern="1200" dirty="0">
                          <a:solidFill>
                            <a:schemeClr val="tx1"/>
                          </a:solidFill>
                          <a:latin typeface="Bahnschrift" panose="020B0502040204020203" pitchFamily="34" charset="0"/>
                          <a:ea typeface="+mn-ea"/>
                          <a:cs typeface="+mn-cs"/>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800" kern="1200" dirty="0">
                          <a:solidFill>
                            <a:schemeClr val="tx1"/>
                          </a:solidFill>
                          <a:latin typeface="Bahnschrift" panose="020B0502040204020203" pitchFamily="34" charset="0"/>
                          <a:ea typeface="+mn-ea"/>
                          <a:cs typeface="+mn-cs"/>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3254306"/>
                  </a:ext>
                </a:extLst>
              </a:tr>
              <a:tr h="782090">
                <a:tc>
                  <a:txBody>
                    <a:bodyPr/>
                    <a:lstStyle/>
                    <a:p>
                      <a:pPr marL="0" algn="ctr" defTabSz="914400" rtl="0" eaLnBrk="1" fontAlgn="ctr" latinLnBrk="0" hangingPunct="1"/>
                      <a:r>
                        <a:rPr lang="en-US" sz="1800" kern="1200" dirty="0">
                          <a:solidFill>
                            <a:schemeClr val="tx1"/>
                          </a:solidFill>
                          <a:latin typeface="Bahnschrift" panose="020B0502040204020203" pitchFamily="34" charset="0"/>
                          <a:ea typeface="+mn-ea"/>
                          <a:cs typeface="+mn-cs"/>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800" kern="1200" dirty="0">
                          <a:solidFill>
                            <a:srgbClr val="FF0000"/>
                          </a:solidFill>
                          <a:latin typeface="Bahnschrift" panose="020B0502040204020203" pitchFamily="34" charset="0"/>
                          <a:ea typeface="+mn-ea"/>
                          <a:cs typeface="+mn-cs"/>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800" kern="1200" dirty="0">
                          <a:solidFill>
                            <a:srgbClr val="FF0000"/>
                          </a:solidFill>
                          <a:latin typeface="Bahnschrift" panose="020B0502040204020203" pitchFamily="34" charset="0"/>
                          <a:ea typeface="+mn-ea"/>
                          <a:cs typeface="+mn-cs"/>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800" kern="1200" dirty="0">
                          <a:solidFill>
                            <a:srgbClr val="FF0000"/>
                          </a:solidFill>
                          <a:latin typeface="Bahnschrift" panose="020B0502040204020203" pitchFamily="34" charset="0"/>
                          <a:ea typeface="+mn-ea"/>
                          <a:cs typeface="+mn-cs"/>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2261394"/>
                  </a:ext>
                </a:extLst>
              </a:tr>
              <a:tr h="782090">
                <a:tc>
                  <a:txBody>
                    <a:bodyPr/>
                    <a:lstStyle/>
                    <a:p>
                      <a:pPr marL="0" algn="ctr" defTabSz="914400" rtl="0" eaLnBrk="1" fontAlgn="ctr" latinLnBrk="0" hangingPunct="1"/>
                      <a:r>
                        <a:rPr lang="en-US" sz="1800" kern="1200" dirty="0">
                          <a:solidFill>
                            <a:schemeClr val="tx1"/>
                          </a:solidFill>
                          <a:latin typeface="Bahnschrift" panose="020B0502040204020203" pitchFamily="34" charset="0"/>
                          <a:ea typeface="+mn-ea"/>
                          <a:cs typeface="+mn-cs"/>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800" kern="1200" dirty="0">
                          <a:solidFill>
                            <a:schemeClr val="tx1"/>
                          </a:solidFill>
                          <a:latin typeface="Bahnschrift" panose="020B0502040204020203" pitchFamily="34" charset="0"/>
                          <a:ea typeface="+mn-ea"/>
                          <a:cs typeface="+mn-cs"/>
                        </a:rPr>
                        <a:t>+43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800" kern="1200" dirty="0">
                          <a:solidFill>
                            <a:schemeClr val="tx1"/>
                          </a:solidFill>
                          <a:latin typeface="Bahnschrift" panose="020B0502040204020203" pitchFamily="34" charset="0"/>
                          <a:ea typeface="+mn-ea"/>
                          <a:cs typeface="+mn-cs"/>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800" kern="1200" dirty="0">
                          <a:solidFill>
                            <a:srgbClr val="FF0000"/>
                          </a:solidFill>
                          <a:latin typeface="Bahnschrift" panose="020B0502040204020203" pitchFamily="34" charset="0"/>
                          <a:ea typeface="+mn-ea"/>
                          <a:cs typeface="+mn-cs"/>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7682285"/>
                  </a:ext>
                </a:extLst>
              </a:tr>
              <a:tr h="782090">
                <a:tc>
                  <a:txBody>
                    <a:bodyPr/>
                    <a:lstStyle/>
                    <a:p>
                      <a:pPr marL="0" algn="ctr" defTabSz="914400" rtl="0" eaLnBrk="1" fontAlgn="ctr" latinLnBrk="0" hangingPunct="1"/>
                      <a:r>
                        <a:rPr lang="en-US" sz="1800" kern="1200" dirty="0">
                          <a:solidFill>
                            <a:srgbClr val="FF0000"/>
                          </a:solidFill>
                          <a:latin typeface="Bahnschrift" panose="020B0502040204020203" pitchFamily="34" charset="0"/>
                          <a:ea typeface="+mn-ea"/>
                          <a:cs typeface="+mn-cs"/>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800" kern="1200" dirty="0">
                          <a:solidFill>
                            <a:schemeClr val="tx1"/>
                          </a:solidFill>
                          <a:latin typeface="Bahnschrift" panose="020B0502040204020203" pitchFamily="34" charset="0"/>
                          <a:ea typeface="+mn-ea"/>
                          <a:cs typeface="+mn-cs"/>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800" kern="1200" dirty="0">
                          <a:solidFill>
                            <a:srgbClr val="FF0000"/>
                          </a:solidFill>
                          <a:latin typeface="Bahnschrift" panose="020B0502040204020203" pitchFamily="34" charset="0"/>
                          <a:ea typeface="+mn-ea"/>
                          <a:cs typeface="+mn-cs"/>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800" kern="1200" dirty="0">
                          <a:solidFill>
                            <a:srgbClr val="FF0000"/>
                          </a:solidFill>
                          <a:latin typeface="Bahnschrift" panose="020B0502040204020203" pitchFamily="34" charset="0"/>
                          <a:ea typeface="+mn-ea"/>
                          <a:cs typeface="+mn-cs"/>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137625"/>
                  </a:ext>
                </a:extLst>
              </a:tr>
            </a:tbl>
          </a:graphicData>
        </a:graphic>
      </p:graphicFrame>
    </p:spTree>
    <p:extLst>
      <p:ext uri="{BB962C8B-B14F-4D97-AF65-F5344CB8AC3E}">
        <p14:creationId xmlns:p14="http://schemas.microsoft.com/office/powerpoint/2010/main" val="2212600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6362-0F34-48F5-8A14-7A86AEE7B5F0}"/>
              </a:ext>
            </a:extLst>
          </p:cNvPr>
          <p:cNvSpPr>
            <a:spLocks noGrp="1"/>
          </p:cNvSpPr>
          <p:nvPr>
            <p:ph type="title"/>
          </p:nvPr>
        </p:nvSpPr>
        <p:spPr>
          <a:xfrm>
            <a:off x="335280" y="138695"/>
            <a:ext cx="11521440" cy="1325563"/>
          </a:xfrm>
        </p:spPr>
        <p:txBody>
          <a:bodyPr anchor="ctr">
            <a:noAutofit/>
          </a:bodyPr>
          <a:lstStyle/>
          <a:p>
            <a:pPr algn="just"/>
            <a:r>
              <a:rPr lang="en-US" sz="2000" b="0" dirty="0">
                <a:solidFill>
                  <a:schemeClr val="tx1"/>
                </a:solidFill>
                <a:latin typeface="Bahnschrift" panose="020B0502040204020203" pitchFamily="34" charset="0"/>
              </a:rPr>
              <a:t>Joe Biden’s general job approval is net-positive, though drops when it comes to the issue of preventing gun violence. Every other key figure or group measure is underwater, however. Voters think Democrats in Congress are doing a better job than Republicans in Congress, but rate both parties net-negatively, especially when it comes to preventing gun violence. </a:t>
            </a:r>
          </a:p>
        </p:txBody>
      </p:sp>
      <p:sp>
        <p:nvSpPr>
          <p:cNvPr id="4" name="TextBox 3">
            <a:extLst>
              <a:ext uri="{FF2B5EF4-FFF2-40B4-BE49-F238E27FC236}">
                <a16:creationId xmlns:a16="http://schemas.microsoft.com/office/drawing/2014/main" id="{69E8F440-4D4E-4AD0-8516-5DDEC8439343}"/>
              </a:ext>
            </a:extLst>
          </p:cNvPr>
          <p:cNvSpPr txBox="1"/>
          <p:nvPr/>
        </p:nvSpPr>
        <p:spPr>
          <a:xfrm>
            <a:off x="335280" y="1456225"/>
            <a:ext cx="11521440" cy="358282"/>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Job Approval of Key Figures</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EE56F2D2-C378-4788-BD35-4BA5ECEBB2B0}"/>
              </a:ext>
            </a:extLst>
          </p:cNvPr>
          <p:cNvGraphicFramePr/>
          <p:nvPr>
            <p:extLst>
              <p:ext uri="{D42A27DB-BD31-4B8C-83A1-F6EECF244321}">
                <p14:modId xmlns:p14="http://schemas.microsoft.com/office/powerpoint/2010/main" val="3323564347"/>
              </p:ext>
            </p:extLst>
          </p:nvPr>
        </p:nvGraphicFramePr>
        <p:xfrm>
          <a:off x="335280" y="2296172"/>
          <a:ext cx="11521440" cy="39494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12E74E99-B92C-4180-98CA-660C2214299C}"/>
              </a:ext>
            </a:extLst>
          </p:cNvPr>
          <p:cNvGraphicFramePr>
            <a:graphicFrameLocks noGrp="1"/>
          </p:cNvGraphicFramePr>
          <p:nvPr>
            <p:extLst>
              <p:ext uri="{D42A27DB-BD31-4B8C-83A1-F6EECF244321}">
                <p14:modId xmlns:p14="http://schemas.microsoft.com/office/powerpoint/2010/main" val="1196369242"/>
              </p:ext>
            </p:extLst>
          </p:nvPr>
        </p:nvGraphicFramePr>
        <p:xfrm>
          <a:off x="89541" y="6287965"/>
          <a:ext cx="4261104" cy="502920"/>
        </p:xfrm>
        <a:graphic>
          <a:graphicData uri="http://schemas.openxmlformats.org/drawingml/2006/table">
            <a:tbl>
              <a:tblPr firstRow="1" bandRow="1">
                <a:tableStyleId>{5C22544A-7EE6-4342-B048-85BDC9FD1C3A}</a:tableStyleId>
              </a:tblPr>
              <a:tblGrid>
                <a:gridCol w="256032">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56032">
                  <a:extLst>
                    <a:ext uri="{9D8B030D-6E8A-4147-A177-3AD203B41FA5}">
                      <a16:colId xmlns:a16="http://schemas.microsoft.com/office/drawing/2014/main" val="20002"/>
                    </a:ext>
                  </a:extLst>
                </a:gridCol>
                <a:gridCol w="1920240">
                  <a:extLst>
                    <a:ext uri="{9D8B030D-6E8A-4147-A177-3AD203B41FA5}">
                      <a16:colId xmlns:a16="http://schemas.microsoft.com/office/drawing/2014/main" val="20003"/>
                    </a:ext>
                  </a:extLst>
                </a:gridCol>
              </a:tblGrid>
              <a:tr h="215210">
                <a:tc>
                  <a:txBody>
                    <a:bodyPr/>
                    <a:lstStyle/>
                    <a:p>
                      <a:endParaRPr lang="en-US" sz="105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alpha val="50000"/>
                      </a:srgbClr>
                    </a:solidFill>
                  </a:tcPr>
                </a:tc>
                <a:tc>
                  <a:txBody>
                    <a:bodyPr/>
                    <a:lstStyle/>
                    <a:p>
                      <a:r>
                        <a:rPr lang="en-US" sz="1050" b="0" dirty="0">
                          <a:solidFill>
                            <a:schemeClr val="tx1"/>
                          </a:solidFill>
                          <a:latin typeface="Bahnschrift" panose="020B0502040204020203" pitchFamily="34" charset="0"/>
                        </a:rPr>
                        <a:t>Good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a:solidFill>
                          <a:schemeClr val="tx1"/>
                        </a:solidFill>
                        <a:latin typeface="Bahnschrift" panose="020B050204020402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7A77"/>
                    </a:solidFill>
                  </a:tcPr>
                </a:tc>
                <a:tc>
                  <a:txBody>
                    <a:bodyPr/>
                    <a:lstStyle/>
                    <a:p>
                      <a:r>
                        <a:rPr lang="en-US" sz="1050" b="0" dirty="0">
                          <a:solidFill>
                            <a:schemeClr val="tx1"/>
                          </a:solidFill>
                          <a:latin typeface="Bahnschrift" panose="020B0502040204020203" pitchFamily="34" charset="0"/>
                        </a:rPr>
                        <a:t>Just fair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215210">
                <a:tc>
                  <a:txBody>
                    <a:bodyPr/>
                    <a:lstStyle/>
                    <a:p>
                      <a:endParaRPr lang="en-US" sz="105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050" b="0" dirty="0">
                          <a:solidFill>
                            <a:schemeClr val="tx1"/>
                          </a:solidFill>
                          <a:latin typeface="Bahnschrift" panose="020B0502040204020203" pitchFamily="34" charset="0"/>
                        </a:rPr>
                        <a:t>Excellent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a:solidFill>
                          <a:schemeClr val="tx1"/>
                        </a:solidFill>
                        <a:latin typeface="Bahnschrift" panose="020B050204020402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050" b="0" dirty="0">
                          <a:solidFill>
                            <a:schemeClr val="tx1"/>
                          </a:solidFill>
                          <a:latin typeface="Bahnschrift" panose="020B0502040204020203" pitchFamily="34" charset="0"/>
                        </a:rPr>
                        <a:t>Poor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5" name="Picture 4">
            <a:extLst>
              <a:ext uri="{FF2B5EF4-FFF2-40B4-BE49-F238E27FC236}">
                <a16:creationId xmlns:a16="http://schemas.microsoft.com/office/drawing/2014/main" id="{5155840A-2E4E-41BC-8B0E-DB8BA055BE02}"/>
              </a:ext>
            </a:extLst>
          </p:cNvPr>
          <p:cNvPicPr>
            <a:picLocks noChangeAspect="1"/>
          </p:cNvPicPr>
          <p:nvPr/>
        </p:nvPicPr>
        <p:blipFill>
          <a:blip r:embed="rId4"/>
          <a:stretch>
            <a:fillRect/>
          </a:stretch>
        </p:blipFill>
        <p:spPr>
          <a:xfrm>
            <a:off x="11950306" y="6245626"/>
            <a:ext cx="89689" cy="69436"/>
          </a:xfrm>
          <a:prstGeom prst="rect">
            <a:avLst/>
          </a:prstGeom>
        </p:spPr>
      </p:pic>
      <p:sp>
        <p:nvSpPr>
          <p:cNvPr id="9" name="Rectangle 8">
            <a:extLst>
              <a:ext uri="{FF2B5EF4-FFF2-40B4-BE49-F238E27FC236}">
                <a16:creationId xmlns:a16="http://schemas.microsoft.com/office/drawing/2014/main" id="{13E1384F-6393-495D-89FA-6D3560DCC46A}"/>
              </a:ext>
            </a:extLst>
          </p:cNvPr>
          <p:cNvSpPr/>
          <p:nvPr/>
        </p:nvSpPr>
        <p:spPr>
          <a:xfrm>
            <a:off x="4350645" y="6315062"/>
            <a:ext cx="5856925" cy="3385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Bahnschrift" panose="020B0502040204020203" pitchFamily="34" charset="0"/>
                <a:ea typeface="DejaVu Sans"/>
              </a:rPr>
              <a:t>10. For each one of the following, please indicate if you think that person or institution is doing an excellent, good, just fair, or poor job: [RANDOMIZE LIST]</a:t>
            </a:r>
            <a:endParaRPr kumimoji="0" lang="en-US" sz="800" b="0" i="0" u="none" strike="noStrike" kern="1200" cap="none" spc="0" normalizeH="0" baseline="0" noProof="0" dirty="0">
              <a:ln>
                <a:noFill/>
              </a:ln>
              <a:solidFill>
                <a:prstClr val="black"/>
              </a:solidFill>
              <a:effectLst/>
              <a:uLnTx/>
              <a:uFillTx/>
              <a:latin typeface="Bahnschrift" panose="020B0502040204020203" pitchFamily="34" charset="0"/>
            </a:endParaRPr>
          </a:p>
        </p:txBody>
      </p:sp>
      <p:graphicFrame>
        <p:nvGraphicFramePr>
          <p:cNvPr id="7" name="Table 6">
            <a:extLst>
              <a:ext uri="{FF2B5EF4-FFF2-40B4-BE49-F238E27FC236}">
                <a16:creationId xmlns:a16="http://schemas.microsoft.com/office/drawing/2014/main" id="{10CD749E-B205-47DA-9D7C-FDC1386F7609}"/>
              </a:ext>
            </a:extLst>
          </p:cNvPr>
          <p:cNvGraphicFramePr>
            <a:graphicFrameLocks noGrp="1"/>
          </p:cNvGraphicFramePr>
          <p:nvPr>
            <p:extLst>
              <p:ext uri="{D42A27DB-BD31-4B8C-83A1-F6EECF244321}">
                <p14:modId xmlns:p14="http://schemas.microsoft.com/office/powerpoint/2010/main" val="2525296944"/>
              </p:ext>
            </p:extLst>
          </p:nvPr>
        </p:nvGraphicFramePr>
        <p:xfrm>
          <a:off x="11099009" y="1725608"/>
          <a:ext cx="809760" cy="4444283"/>
        </p:xfrm>
        <a:graphic>
          <a:graphicData uri="http://schemas.openxmlformats.org/drawingml/2006/table">
            <a:tbl>
              <a:tblPr firstRow="1" bandRow="1">
                <a:tableStyleId>{5C22544A-7EE6-4342-B048-85BDC9FD1C3A}</a:tableStyleId>
              </a:tblPr>
              <a:tblGrid>
                <a:gridCol w="809760">
                  <a:extLst>
                    <a:ext uri="{9D8B030D-6E8A-4147-A177-3AD203B41FA5}">
                      <a16:colId xmlns:a16="http://schemas.microsoft.com/office/drawing/2014/main" val="1196179934"/>
                    </a:ext>
                  </a:extLst>
                </a:gridCol>
              </a:tblGrid>
              <a:tr h="565226">
                <a:tc>
                  <a:txBody>
                    <a:bodyPr/>
                    <a:lstStyle/>
                    <a:p>
                      <a:pPr algn="ctr"/>
                      <a:r>
                        <a:rPr lang="en-US" dirty="0">
                          <a:solidFill>
                            <a:schemeClr val="tx1"/>
                          </a:solidFill>
                          <a:latin typeface="Bahnschrift" panose="020B0502040204020203" pitchFamily="34" charset="0"/>
                        </a:rPr>
                        <a:t>Overall Margin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7872422"/>
                  </a:ext>
                </a:extLst>
              </a:tr>
              <a:tr h="554151">
                <a:tc>
                  <a:txBody>
                    <a:bodyPr/>
                    <a:lstStyle/>
                    <a:p>
                      <a:pPr marL="0" algn="ctr" defTabSz="914400" rtl="0" eaLnBrk="1" fontAlgn="ctr" latinLnBrk="0" hangingPunct="1"/>
                      <a:r>
                        <a:rPr lang="en-US" sz="1800" kern="1200" dirty="0">
                          <a:solidFill>
                            <a:schemeClr val="tx1"/>
                          </a:solidFill>
                          <a:latin typeface="Bahnschrift" panose="020B0502040204020203" pitchFamily="34" charset="0"/>
                          <a:ea typeface="+mn-ea"/>
                          <a:cs typeface="+mn-cs"/>
                        </a:rPr>
                        <a:t>+9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1564069"/>
                  </a:ext>
                </a:extLst>
              </a:tr>
              <a:tr h="554151">
                <a:tc>
                  <a:txBody>
                    <a:bodyPr/>
                    <a:lstStyle/>
                    <a:p>
                      <a:pPr marL="0" algn="ctr" defTabSz="914400" rtl="0" eaLnBrk="1" fontAlgn="ctr" latinLnBrk="0" hangingPunct="1"/>
                      <a:r>
                        <a:rPr lang="en-US" sz="1800" kern="1200" dirty="0">
                          <a:solidFill>
                            <a:srgbClr val="FF0000"/>
                          </a:solidFill>
                          <a:latin typeface="Bahnschrift" panose="020B0502040204020203" pitchFamily="34" charset="0"/>
                          <a:ea typeface="+mn-ea"/>
                          <a:cs typeface="+mn-cs"/>
                        </a:rPr>
                        <a:t>-6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811443"/>
                  </a:ext>
                </a:extLst>
              </a:tr>
              <a:tr h="554151">
                <a:tc>
                  <a:txBody>
                    <a:bodyPr/>
                    <a:lstStyle/>
                    <a:p>
                      <a:pPr marL="0" algn="ctr" defTabSz="914400" rtl="0" eaLnBrk="1" fontAlgn="ctr" latinLnBrk="0" hangingPunct="1"/>
                      <a:r>
                        <a:rPr lang="en-US" sz="1800" kern="1200" dirty="0">
                          <a:solidFill>
                            <a:srgbClr val="FF0000"/>
                          </a:solidFill>
                          <a:latin typeface="Bahnschrift" panose="020B0502040204020203" pitchFamily="34" charset="0"/>
                          <a:ea typeface="+mn-ea"/>
                          <a:cs typeface="+mn-cs"/>
                        </a:rPr>
                        <a:t>-10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5179687"/>
                  </a:ext>
                </a:extLst>
              </a:tr>
              <a:tr h="554151">
                <a:tc>
                  <a:txBody>
                    <a:bodyPr/>
                    <a:lstStyle/>
                    <a:p>
                      <a:pPr marL="0" algn="ctr" defTabSz="914400" rtl="0" eaLnBrk="1" fontAlgn="ctr" latinLnBrk="0" hangingPunct="1"/>
                      <a:r>
                        <a:rPr lang="en-US" sz="1800" kern="1200" dirty="0">
                          <a:solidFill>
                            <a:srgbClr val="FF0000"/>
                          </a:solidFill>
                          <a:latin typeface="Bahnschrift" panose="020B0502040204020203" pitchFamily="34" charset="0"/>
                          <a:ea typeface="+mn-ea"/>
                          <a:cs typeface="+mn-cs"/>
                        </a:rPr>
                        <a:t>-6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7430395"/>
                  </a:ext>
                </a:extLst>
              </a:tr>
              <a:tr h="554151">
                <a:tc>
                  <a:txBody>
                    <a:bodyPr/>
                    <a:lstStyle/>
                    <a:p>
                      <a:pPr marL="0" algn="ctr" defTabSz="914400" rtl="0" eaLnBrk="1" fontAlgn="ctr" latinLnBrk="0" hangingPunct="1"/>
                      <a:r>
                        <a:rPr lang="en-US" sz="1800" kern="1200" dirty="0">
                          <a:solidFill>
                            <a:srgbClr val="FF0000"/>
                          </a:solidFill>
                          <a:latin typeface="Bahnschrift" panose="020B0502040204020203" pitchFamily="34" charset="0"/>
                          <a:ea typeface="+mn-ea"/>
                          <a:cs typeface="+mn-cs"/>
                        </a:rPr>
                        <a:t>-24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2631674"/>
                  </a:ext>
                </a:extLst>
              </a:tr>
              <a:tr h="554151">
                <a:tc>
                  <a:txBody>
                    <a:bodyPr/>
                    <a:lstStyle/>
                    <a:p>
                      <a:pPr marL="0" algn="ctr" defTabSz="914400" rtl="0" eaLnBrk="1" fontAlgn="ctr" latinLnBrk="0" hangingPunct="1"/>
                      <a:r>
                        <a:rPr lang="en-US" sz="1800" kern="1200" dirty="0">
                          <a:solidFill>
                            <a:srgbClr val="FF0000"/>
                          </a:solidFill>
                          <a:latin typeface="Bahnschrift" panose="020B0502040204020203" pitchFamily="34" charset="0"/>
                          <a:ea typeface="+mn-ea"/>
                          <a:cs typeface="+mn-cs"/>
                        </a:rPr>
                        <a:t>-26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828094"/>
                  </a:ext>
                </a:extLst>
              </a:tr>
              <a:tr h="554151">
                <a:tc>
                  <a:txBody>
                    <a:bodyPr/>
                    <a:lstStyle/>
                    <a:p>
                      <a:pPr marL="0" algn="ctr" defTabSz="914400" rtl="0" eaLnBrk="1" fontAlgn="ctr" latinLnBrk="0" hangingPunct="1"/>
                      <a:r>
                        <a:rPr lang="en-US" sz="1800" kern="1200" dirty="0">
                          <a:solidFill>
                            <a:srgbClr val="FF0000"/>
                          </a:solidFill>
                          <a:latin typeface="Bahnschrift" panose="020B0502040204020203" pitchFamily="34" charset="0"/>
                          <a:ea typeface="+mn-ea"/>
                          <a:cs typeface="+mn-cs"/>
                        </a:rPr>
                        <a:t>-32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3861680"/>
                  </a:ext>
                </a:extLst>
              </a:tr>
            </a:tbl>
          </a:graphicData>
        </a:graphic>
      </p:graphicFrame>
    </p:spTree>
    <p:extLst>
      <p:ext uri="{BB962C8B-B14F-4D97-AF65-F5344CB8AC3E}">
        <p14:creationId xmlns:p14="http://schemas.microsoft.com/office/powerpoint/2010/main" val="3449146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BE6AA833-2DD6-4F37-8782-48BF60C93443}"/>
              </a:ext>
            </a:extLst>
          </p:cNvPr>
          <p:cNvSpPr>
            <a:spLocks noGrp="1"/>
          </p:cNvSpPr>
          <p:nvPr>
            <p:ph type="title"/>
          </p:nvPr>
        </p:nvSpPr>
        <p:spPr>
          <a:xfrm>
            <a:off x="335280" y="11721"/>
            <a:ext cx="11521440" cy="1325563"/>
          </a:xfrm>
        </p:spPr>
        <p:txBody>
          <a:bodyPr>
            <a:noAutofit/>
          </a:bodyPr>
          <a:lstStyle/>
          <a:p>
            <a:pPr algn="just"/>
            <a:r>
              <a:rPr lang="en-US" sz="1800" b="0" dirty="0">
                <a:solidFill>
                  <a:schemeClr val="tx1"/>
                </a:solidFill>
                <a:latin typeface="Bahnschrift" panose="020B0502040204020203" pitchFamily="34" charset="0"/>
                <a:ea typeface="Verdana" panose="020B0604030504040204" pitchFamily="34" charset="0"/>
              </a:rPr>
              <a:t>Voters would be more likely to support a Senate candidate who supports interventions, and this is true across race and party lines, as well among gun owners, NRA members and voters from battleground states. </a:t>
            </a:r>
            <a:r>
              <a:rPr kumimoji="0" lang="en-US" sz="1800" b="0" i="0" u="none" strike="noStrike" kern="1200" cap="none" spc="0" normalizeH="0" baseline="0" noProof="0" dirty="0">
                <a:ln>
                  <a:noFill/>
                </a:ln>
                <a:solidFill>
                  <a:prstClr val="black"/>
                </a:solidFill>
                <a:effectLst/>
                <a:uLnTx/>
                <a:uFillTx/>
                <a:latin typeface="Bahnschrift" panose="020B0502040204020203" pitchFamily="34" charset="0"/>
                <a:ea typeface="Verdana" panose="020B0604030504040204" pitchFamily="34" charset="0"/>
                <a:cs typeface="+mj-cs"/>
              </a:rPr>
              <a:t>Republicans and independents are less so, with around half of each of those groups indicating they would be more likely to vote for the candidate. </a:t>
            </a:r>
            <a:endParaRPr lang="en-US" sz="1800" b="0" dirty="0">
              <a:solidFill>
                <a:schemeClr val="tx1"/>
              </a:solidFill>
              <a:latin typeface="Bahnschrift" panose="020B0502040204020203" pitchFamily="34" charset="0"/>
              <a:ea typeface="Verdana" panose="020B0604030504040204" pitchFamily="34" charset="0"/>
            </a:endParaRPr>
          </a:p>
        </p:txBody>
      </p:sp>
      <p:graphicFrame>
        <p:nvGraphicFramePr>
          <p:cNvPr id="6" name="Object 4">
            <a:extLst>
              <a:ext uri="{FF2B5EF4-FFF2-40B4-BE49-F238E27FC236}">
                <a16:creationId xmlns:a16="http://schemas.microsoft.com/office/drawing/2014/main" id="{36587C62-B445-40CF-8563-B3A9B9D45DA8}"/>
              </a:ext>
            </a:extLst>
          </p:cNvPr>
          <p:cNvGraphicFramePr>
            <a:graphicFrameLocks noChangeAspect="1"/>
          </p:cNvGraphicFramePr>
          <p:nvPr/>
        </p:nvGraphicFramePr>
        <p:xfrm>
          <a:off x="858128" y="2013370"/>
          <a:ext cx="5570807" cy="4613092"/>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26403CAF-33EA-439F-BD13-74BEA5871278}"/>
              </a:ext>
            </a:extLst>
          </p:cNvPr>
          <p:cNvSpPr txBox="1"/>
          <p:nvPr/>
        </p:nvSpPr>
        <p:spPr>
          <a:xfrm>
            <a:off x="507609" y="1512036"/>
            <a:ext cx="11176782" cy="584775"/>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Likelihood to vote for U.S. Senator if they support funds for state and local governments to implement community-based intervention services</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D0601A5-4E70-46D5-A6B7-24DB294C71F5}"/>
              </a:ext>
            </a:extLst>
          </p:cNvPr>
          <p:cNvSpPr txBox="1"/>
          <p:nvPr/>
        </p:nvSpPr>
        <p:spPr>
          <a:xfrm>
            <a:off x="84408" y="6224567"/>
            <a:ext cx="1043353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20. Would you be more or less likely to vote for your U.S. Senators if they supported providing funds for state and local governments to implement community-based intervention services aimed at reducing gun violence?</a:t>
            </a:r>
          </a:p>
        </p:txBody>
      </p:sp>
      <p:graphicFrame>
        <p:nvGraphicFramePr>
          <p:cNvPr id="3" name="Table 2">
            <a:extLst>
              <a:ext uri="{FF2B5EF4-FFF2-40B4-BE49-F238E27FC236}">
                <a16:creationId xmlns:a16="http://schemas.microsoft.com/office/drawing/2014/main" id="{698A1238-36B6-4E55-9ABA-FC47482F70F5}"/>
              </a:ext>
            </a:extLst>
          </p:cNvPr>
          <p:cNvGraphicFramePr>
            <a:graphicFrameLocks noGrp="1"/>
          </p:cNvGraphicFramePr>
          <p:nvPr/>
        </p:nvGraphicFramePr>
        <p:xfrm>
          <a:off x="6541477" y="2419644"/>
          <a:ext cx="5022166" cy="3622042"/>
        </p:xfrm>
        <a:graphic>
          <a:graphicData uri="http://schemas.openxmlformats.org/drawingml/2006/table">
            <a:tbl>
              <a:tblPr firstRow="1" bandRow="1">
                <a:tableStyleId>{5C22544A-7EE6-4342-B048-85BDC9FD1C3A}</a:tableStyleId>
              </a:tblPr>
              <a:tblGrid>
                <a:gridCol w="1350499">
                  <a:extLst>
                    <a:ext uri="{9D8B030D-6E8A-4147-A177-3AD203B41FA5}">
                      <a16:colId xmlns:a16="http://schemas.microsoft.com/office/drawing/2014/main" val="106400263"/>
                    </a:ext>
                  </a:extLst>
                </a:gridCol>
                <a:gridCol w="1223889">
                  <a:extLst>
                    <a:ext uri="{9D8B030D-6E8A-4147-A177-3AD203B41FA5}">
                      <a16:colId xmlns:a16="http://schemas.microsoft.com/office/drawing/2014/main" val="2274866303"/>
                    </a:ext>
                  </a:extLst>
                </a:gridCol>
                <a:gridCol w="1223889">
                  <a:extLst>
                    <a:ext uri="{9D8B030D-6E8A-4147-A177-3AD203B41FA5}">
                      <a16:colId xmlns:a16="http://schemas.microsoft.com/office/drawing/2014/main" val="2551706490"/>
                    </a:ext>
                  </a:extLst>
                </a:gridCol>
                <a:gridCol w="1223889">
                  <a:extLst>
                    <a:ext uri="{9D8B030D-6E8A-4147-A177-3AD203B41FA5}">
                      <a16:colId xmlns:a16="http://schemas.microsoft.com/office/drawing/2014/main" val="1074721507"/>
                    </a:ext>
                  </a:extLst>
                </a:gridCol>
              </a:tblGrid>
              <a:tr h="354583">
                <a:tc>
                  <a:txBody>
                    <a:bodyPr/>
                    <a:lstStyle/>
                    <a:p>
                      <a:pPr algn="ctr"/>
                      <a:r>
                        <a:rPr lang="en-US" sz="1400" b="1" i="1" dirty="0">
                          <a:solidFill>
                            <a:schemeClr val="bg1"/>
                          </a:solidFill>
                          <a:latin typeface="Bahnschrift" panose="020B0502040204020203" pitchFamily="34" charset="0"/>
                        </a:rPr>
                        <a:t>Demos</a:t>
                      </a:r>
                    </a:p>
                  </a:txBody>
                  <a:tcPr marL="18288" marR="18288" marT="18288" marB="18288" anchor="ctr">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Bahnschrift" panose="020B0502040204020203" pitchFamily="34" charset="0"/>
                          <a:ea typeface="+mn-ea"/>
                          <a:cs typeface="+mn-cs"/>
                        </a:rPr>
                        <a:t>More likely</a:t>
                      </a:r>
                    </a:p>
                  </a:txBody>
                  <a:tcPr marL="18288" marR="18288" marT="18288" marB="18288" anchor="ctr">
                    <a:solidFill>
                      <a:srgbClr val="0070C0"/>
                    </a:solidFill>
                  </a:tcPr>
                </a:tc>
                <a:tc>
                  <a:txBody>
                    <a:bodyPr/>
                    <a:lstStyle/>
                    <a:p>
                      <a:pPr algn="ctr"/>
                      <a:r>
                        <a:rPr lang="en-US" sz="1400" b="1" dirty="0">
                          <a:solidFill>
                            <a:schemeClr val="bg1"/>
                          </a:solidFill>
                          <a:latin typeface="Bahnschrift" panose="020B0502040204020203" pitchFamily="34" charset="0"/>
                        </a:rPr>
                        <a:t>Less likely</a:t>
                      </a:r>
                    </a:p>
                  </a:txBody>
                  <a:tcPr marL="18288" marR="18288" marT="18288" marB="18288" anchor="ctr">
                    <a:solidFill>
                      <a:srgbClr val="FF0000"/>
                    </a:solidFill>
                  </a:tcPr>
                </a:tc>
                <a:tc>
                  <a:txBody>
                    <a:bodyPr/>
                    <a:lstStyle/>
                    <a:p>
                      <a:pPr algn="ctr"/>
                      <a:r>
                        <a:rPr lang="en-US" sz="1400" b="1" dirty="0">
                          <a:solidFill>
                            <a:schemeClr val="bg1"/>
                          </a:solidFill>
                          <a:latin typeface="Bahnschrift" panose="020B0502040204020203" pitchFamily="34" charset="0"/>
                        </a:rPr>
                        <a:t>No difference</a:t>
                      </a:r>
                    </a:p>
                  </a:txBody>
                  <a:tcPr marL="18288" marR="18288" marT="18288" marB="18288" anchor="ctr">
                    <a:solidFill>
                      <a:schemeClr val="bg1">
                        <a:lumMod val="50000"/>
                      </a:schemeClr>
                    </a:solidFill>
                  </a:tcPr>
                </a:tc>
                <a:extLst>
                  <a:ext uri="{0D108BD9-81ED-4DB2-BD59-A6C34878D82A}">
                    <a16:rowId xmlns:a16="http://schemas.microsoft.com/office/drawing/2014/main" val="414109388"/>
                  </a:ext>
                </a:extLst>
              </a:tr>
              <a:tr h="251343">
                <a:tc>
                  <a:txBody>
                    <a:bodyPr/>
                    <a:lstStyle/>
                    <a:p>
                      <a:pPr marL="91440" algn="l" fontAlgn="b"/>
                      <a:r>
                        <a:rPr lang="en-US" sz="1100" b="0" i="0" u="none" strike="noStrike" dirty="0">
                          <a:effectLst/>
                          <a:latin typeface="Bahnschrift" panose="020B0502040204020203" pitchFamily="34" charset="0"/>
                        </a:rPr>
                        <a:t>White</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algn="ctr" fontAlgn="ctr"/>
                      <a:r>
                        <a:rPr lang="en-US" sz="1050" b="0" i="0" u="none" strike="noStrike" dirty="0">
                          <a:solidFill>
                            <a:srgbClr val="000000"/>
                          </a:solidFill>
                          <a:effectLst/>
                          <a:latin typeface="Bahnschrift" panose="020B0502040204020203" pitchFamily="34" charset="0"/>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a:solidFill>
                            <a:srgbClr val="000000"/>
                          </a:solidFill>
                          <a:effectLst/>
                          <a:latin typeface="Bahnschrift" panose="020B0502040204020203" pitchFamily="34" charset="0"/>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a:solidFill>
                            <a:srgbClr val="000000"/>
                          </a:solidFill>
                          <a:effectLst/>
                          <a:latin typeface="Bahnschrift" panose="020B0502040204020203" pitchFamily="34" charset="0"/>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81567260"/>
                  </a:ext>
                </a:extLst>
              </a:tr>
              <a:tr h="251343">
                <a:tc>
                  <a:txBody>
                    <a:bodyPr/>
                    <a:lstStyle/>
                    <a:p>
                      <a:pPr marL="91440" algn="l" fontAlgn="b"/>
                      <a:r>
                        <a:rPr lang="en-US" sz="1100" b="0" i="0" u="none" strike="noStrike" dirty="0">
                          <a:effectLst/>
                          <a:latin typeface="Bahnschrift" panose="020B0502040204020203" pitchFamily="34" charset="0"/>
                        </a:rPr>
                        <a:t>Black</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algn="ctr" fontAlgn="ctr"/>
                      <a:r>
                        <a:rPr lang="en-US" sz="1050" b="0" i="0" u="none" strike="noStrike" dirty="0">
                          <a:solidFill>
                            <a:srgbClr val="000000"/>
                          </a:solidFill>
                          <a:effectLst/>
                          <a:latin typeface="Bahnschrift" panose="020B0502040204020203" pitchFamily="34" charset="0"/>
                        </a:rPr>
                        <a:t>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a:solidFill>
                            <a:srgbClr val="000000"/>
                          </a:solidFill>
                          <a:effectLst/>
                          <a:latin typeface="Bahnschrift" panose="020B0502040204020203" pitchFamily="34" charset="0"/>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a:solidFill>
                            <a:srgbClr val="000000"/>
                          </a:solidFill>
                          <a:effectLst/>
                          <a:latin typeface="Bahnschrift" panose="020B0502040204020203" pitchFamily="34" charset="0"/>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693653705"/>
                  </a:ext>
                </a:extLst>
              </a:tr>
              <a:tr h="251343">
                <a:tc>
                  <a:txBody>
                    <a:bodyPr/>
                    <a:lstStyle/>
                    <a:p>
                      <a:pPr marL="91440" algn="l" fontAlgn="b"/>
                      <a:r>
                        <a:rPr lang="en-US" sz="1100" b="0" i="0" u="none" strike="noStrike" dirty="0">
                          <a:effectLst/>
                          <a:latin typeface="Bahnschrift" panose="020B0502040204020203" pitchFamily="34" charset="0"/>
                        </a:rPr>
                        <a:t>Latinx</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algn="ctr" fontAlgn="ctr"/>
                      <a:r>
                        <a:rPr lang="en-US" sz="1050" b="0" i="0" u="none" strike="noStrike">
                          <a:solidFill>
                            <a:srgbClr val="000000"/>
                          </a:solidFill>
                          <a:effectLst/>
                          <a:latin typeface="Bahnschrift" panose="020B0502040204020203" pitchFamily="34" charset="0"/>
                        </a:rPr>
                        <a:t>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a:solidFill>
                            <a:srgbClr val="000000"/>
                          </a:solidFill>
                          <a:effectLst/>
                          <a:latin typeface="Bahnschrift" panose="020B0502040204020203" pitchFamily="34" charset="0"/>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a:solidFill>
                            <a:srgbClr val="000000"/>
                          </a:solidFill>
                          <a:effectLst/>
                          <a:latin typeface="Bahnschrift" panose="020B0502040204020203" pitchFamily="34" charset="0"/>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4921144"/>
                  </a:ext>
                </a:extLst>
              </a:tr>
              <a:tr h="251343">
                <a:tc>
                  <a:txBody>
                    <a:bodyPr/>
                    <a:lstStyle/>
                    <a:p>
                      <a:pPr marL="91440" algn="l" fontAlgn="b"/>
                      <a:r>
                        <a:rPr lang="en-US" sz="1100" b="0" i="0" u="none" strike="noStrike" dirty="0">
                          <a:effectLst/>
                          <a:latin typeface="Bahnschrift" panose="020B0502040204020203" pitchFamily="34" charset="0"/>
                        </a:rPr>
                        <a:t>API</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algn="ctr" fontAlgn="ctr"/>
                      <a:r>
                        <a:rPr lang="en-US" sz="1050" b="0" i="0" u="none" strike="noStrike">
                          <a:solidFill>
                            <a:srgbClr val="000000"/>
                          </a:solidFill>
                          <a:effectLst/>
                          <a:latin typeface="Bahnschrift" panose="020B0502040204020203" pitchFamily="34" charset="0"/>
                        </a:rPr>
                        <a:t>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a:solidFill>
                            <a:srgbClr val="000000"/>
                          </a:solidFill>
                          <a:effectLst/>
                          <a:latin typeface="Bahnschrift" panose="020B0502040204020203" pitchFamily="34" charset="0"/>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a:solidFill>
                            <a:srgbClr val="000000"/>
                          </a:solidFill>
                          <a:effectLst/>
                          <a:latin typeface="Bahnschrift" panose="020B0502040204020203" pitchFamily="34" charset="0"/>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16914267"/>
                  </a:ext>
                </a:extLst>
              </a:tr>
              <a:tr h="251343">
                <a:tc>
                  <a:txBody>
                    <a:bodyPr/>
                    <a:lstStyle/>
                    <a:p>
                      <a:pPr marL="91440" algn="l" fontAlgn="b"/>
                      <a:r>
                        <a:rPr lang="en-US" sz="1100" b="0" i="0" u="none" strike="noStrike" dirty="0">
                          <a:effectLst/>
                          <a:latin typeface="Bahnschrift" panose="020B0502040204020203" pitchFamily="34" charset="0"/>
                        </a:rPr>
                        <a:t>White Democrat</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050" b="0" i="0" u="none" strike="noStrike" dirty="0">
                          <a:solidFill>
                            <a:srgbClr val="000000"/>
                          </a:solidFill>
                          <a:effectLst/>
                          <a:latin typeface="Bahnschrift" panose="020B0502040204020203" pitchFamily="34" charset="0"/>
                        </a:rPr>
                        <a:t>87%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sz="1050" b="0" i="0" u="none" strike="noStrike">
                          <a:solidFill>
                            <a:srgbClr val="000000"/>
                          </a:solidFill>
                          <a:effectLst/>
                          <a:latin typeface="Bahnschrift" panose="020B0502040204020203" pitchFamily="34" charset="0"/>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sz="1050" b="0" i="0" u="none" strike="noStrike">
                          <a:solidFill>
                            <a:srgbClr val="000000"/>
                          </a:solidFill>
                          <a:effectLst/>
                          <a:latin typeface="Bahnschrift" panose="020B0502040204020203" pitchFamily="34" charset="0"/>
                        </a:rPr>
                        <a:t>9%</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99046521"/>
                  </a:ext>
                </a:extLst>
              </a:tr>
              <a:tr h="251343">
                <a:tc>
                  <a:txBody>
                    <a:bodyPr/>
                    <a:lstStyle/>
                    <a:p>
                      <a:pPr marL="91440" algn="l" fontAlgn="b"/>
                      <a:r>
                        <a:rPr lang="en-US" sz="1100" b="0" i="0" u="none" strike="noStrike" dirty="0">
                          <a:effectLst/>
                          <a:latin typeface="Bahnschrift" panose="020B0502040204020203" pitchFamily="34" charset="0"/>
                        </a:rPr>
                        <a:t>Democrat</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050" b="0" i="0" u="none" strike="noStrike">
                          <a:solidFill>
                            <a:srgbClr val="000000"/>
                          </a:solidFill>
                          <a:effectLst/>
                          <a:latin typeface="Bahnschrift" panose="020B0502040204020203" pitchFamily="34" charset="0"/>
                        </a:rPr>
                        <a:t>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sz="1050" b="0" i="0" u="none" strike="noStrike">
                          <a:solidFill>
                            <a:srgbClr val="000000"/>
                          </a:solidFill>
                          <a:effectLst/>
                          <a:latin typeface="Bahnschrift" panose="020B0502040204020203" pitchFamily="34" charset="0"/>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sz="1050" b="0" i="0" u="none" strike="noStrike">
                          <a:solidFill>
                            <a:srgbClr val="000000"/>
                          </a:solidFill>
                          <a:effectLst/>
                          <a:latin typeface="Bahnschrift" panose="020B0502040204020203" pitchFamily="34" charset="0"/>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64241"/>
                  </a:ext>
                </a:extLst>
              </a:tr>
              <a:tr h="251343">
                <a:tc>
                  <a:txBody>
                    <a:bodyPr/>
                    <a:lstStyle/>
                    <a:p>
                      <a:pPr marL="91440" algn="l" fontAlgn="b"/>
                      <a:r>
                        <a:rPr lang="en-US" sz="1100" b="0" i="0" u="none" strike="noStrike" dirty="0">
                          <a:effectLst/>
                          <a:latin typeface="Bahnschrift" panose="020B0502040204020203" pitchFamily="34" charset="0"/>
                        </a:rPr>
                        <a:t>Independent/DK</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050" b="0" i="0" u="none" strike="noStrike">
                          <a:solidFill>
                            <a:srgbClr val="000000"/>
                          </a:solidFill>
                          <a:effectLst/>
                          <a:latin typeface="Bahnschrift" panose="020B0502040204020203" pitchFamily="34" charset="0"/>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algn="ctr" fontAlgn="ctr"/>
                      <a:r>
                        <a:rPr lang="en-US" sz="1050" b="0" i="0" u="none" strike="noStrike">
                          <a:solidFill>
                            <a:srgbClr val="000000"/>
                          </a:solidFill>
                          <a:effectLst/>
                          <a:latin typeface="Bahnschrift" panose="020B0502040204020203" pitchFamily="34" charset="0"/>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sz="1050" b="0" i="0" u="none" strike="noStrike">
                          <a:solidFill>
                            <a:srgbClr val="000000"/>
                          </a:solidFill>
                          <a:effectLst/>
                          <a:latin typeface="Bahnschrift" panose="020B0502040204020203" pitchFamily="34" charset="0"/>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9428830"/>
                  </a:ext>
                </a:extLst>
              </a:tr>
              <a:tr h="251343">
                <a:tc>
                  <a:txBody>
                    <a:bodyPr/>
                    <a:lstStyle/>
                    <a:p>
                      <a:pPr marL="91440" algn="l" fontAlgn="b"/>
                      <a:r>
                        <a:rPr lang="en-US" sz="1100" b="0" i="0" u="none" strike="noStrike" dirty="0">
                          <a:effectLst/>
                          <a:latin typeface="Bahnschrift" panose="020B0502040204020203" pitchFamily="34" charset="0"/>
                        </a:rPr>
                        <a:t>Republican</a:t>
                      </a:r>
                    </a:p>
                  </a:txBody>
                  <a:tcPr marL="9525" marR="9525" marT="9525" marB="0" anchor="ctr">
                    <a:lnR w="28575" cap="flat" cmpd="sng" algn="ctr">
                      <a:solidFill>
                        <a:srgbClr val="FF0000"/>
                      </a:solidFill>
                      <a:prstDash val="solid"/>
                      <a:round/>
                      <a:headEnd type="none" w="med" len="med"/>
                      <a:tailEnd type="none" w="med" len="med"/>
                    </a:lnR>
                    <a:solidFill>
                      <a:schemeClr val="bg1">
                        <a:lumMod val="85000"/>
                      </a:schemeClr>
                    </a:solidFill>
                  </a:tcPr>
                </a:tc>
                <a:tc>
                  <a:txBody>
                    <a:bodyPr/>
                    <a:lstStyle/>
                    <a:p>
                      <a:pPr algn="ctr" fontAlgn="ctr"/>
                      <a:r>
                        <a:rPr lang="en-US" sz="1050" b="0" i="0" u="none" strike="noStrike" dirty="0">
                          <a:solidFill>
                            <a:srgbClr val="000000"/>
                          </a:solidFill>
                          <a:effectLst/>
                          <a:latin typeface="Bahnschrift" panose="020B0502040204020203" pitchFamily="34" charset="0"/>
                        </a:rPr>
                        <a:t>48%</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algn="ctr" fontAlgn="ctr"/>
                      <a:r>
                        <a:rPr lang="en-US" sz="1050" b="0" i="0" u="none" strike="noStrike" dirty="0">
                          <a:solidFill>
                            <a:srgbClr val="000000"/>
                          </a:solidFill>
                          <a:effectLst/>
                          <a:latin typeface="Bahnschrift" panose="020B0502040204020203" pitchFamily="34" charset="0"/>
                        </a:rPr>
                        <a:t>28%</a:t>
                      </a:r>
                    </a:p>
                  </a:txBody>
                  <a:tcPr marL="9525" marR="9525" marT="9525" marB="0" anchor="ctr">
                    <a:lnL w="28575"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sz="1050" b="0" i="0" u="none" strike="noStrike">
                          <a:solidFill>
                            <a:srgbClr val="000000"/>
                          </a:solidFill>
                          <a:effectLst/>
                          <a:latin typeface="Bahnschrift" panose="020B0502040204020203" pitchFamily="34" charset="0"/>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35126314"/>
                  </a:ext>
                </a:extLst>
              </a:tr>
              <a:tr h="251343">
                <a:tc>
                  <a:txBody>
                    <a:bodyPr/>
                    <a:lstStyle/>
                    <a:p>
                      <a:pPr marL="91440" algn="l" fontAlgn="b"/>
                      <a:r>
                        <a:rPr lang="en-US" sz="1100" b="0" i="0" u="none" strike="noStrike" dirty="0">
                          <a:effectLst/>
                          <a:latin typeface="Bahnschrift" panose="020B0502040204020203" pitchFamily="34" charset="0"/>
                        </a:rPr>
                        <a:t>Gun household</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algn="ctr" fontAlgn="ctr"/>
                      <a:r>
                        <a:rPr lang="en-US" sz="1050" b="0" i="0" u="none" strike="noStrike">
                          <a:solidFill>
                            <a:srgbClr val="000000"/>
                          </a:solidFill>
                          <a:effectLst/>
                          <a:latin typeface="Bahnschrift" panose="020B0502040204020203" pitchFamily="34" charset="0"/>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a:solidFill>
                            <a:srgbClr val="000000"/>
                          </a:solidFill>
                          <a:effectLst/>
                          <a:latin typeface="Bahnschrift" panose="020B0502040204020203" pitchFamily="34" charset="0"/>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a:solidFill>
                            <a:srgbClr val="000000"/>
                          </a:solidFill>
                          <a:effectLst/>
                          <a:latin typeface="Bahnschrift" panose="020B0502040204020203" pitchFamily="34"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207021694"/>
                  </a:ext>
                </a:extLst>
              </a:tr>
              <a:tr h="251343">
                <a:tc>
                  <a:txBody>
                    <a:bodyPr/>
                    <a:lstStyle/>
                    <a:p>
                      <a:pPr marL="91440" algn="l" fontAlgn="b"/>
                      <a:r>
                        <a:rPr lang="en-US" sz="1100" b="0" i="0" u="none" strike="noStrike" dirty="0">
                          <a:effectLst/>
                          <a:latin typeface="Bahnschrift" panose="020B0502040204020203" pitchFamily="34" charset="0"/>
                        </a:rPr>
                        <a:t>Not gun household</a:t>
                      </a:r>
                    </a:p>
                  </a:txBody>
                  <a:tcPr marL="9525" marR="9525" marT="9525" marB="0" anchor="ctr">
                    <a:lnR w="28575" cap="flat" cmpd="sng" algn="ctr">
                      <a:solidFill>
                        <a:srgbClr val="FF0000"/>
                      </a:solidFill>
                      <a:prstDash val="solid"/>
                      <a:round/>
                      <a:headEnd type="none" w="med" len="med"/>
                      <a:tailEnd type="none" w="med" len="med"/>
                    </a:lnR>
                    <a:solidFill>
                      <a:schemeClr val="bg1">
                        <a:lumMod val="75000"/>
                      </a:schemeClr>
                    </a:solidFill>
                  </a:tcPr>
                </a:tc>
                <a:tc>
                  <a:txBody>
                    <a:bodyPr/>
                    <a:lstStyle/>
                    <a:p>
                      <a:pPr algn="ctr" fontAlgn="ctr"/>
                      <a:r>
                        <a:rPr lang="en-US" sz="1050" b="0" i="0" u="none" strike="noStrike" dirty="0">
                          <a:solidFill>
                            <a:srgbClr val="000000"/>
                          </a:solidFill>
                          <a:effectLst/>
                          <a:latin typeface="Bahnschrift" panose="020B0502040204020203" pitchFamily="34" charset="0"/>
                        </a:rPr>
                        <a:t>63%</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a:solidFill>
                            <a:srgbClr val="000000"/>
                          </a:solidFill>
                          <a:effectLst/>
                          <a:latin typeface="Bahnschrift" panose="020B0502040204020203" pitchFamily="34" charset="0"/>
                        </a:rPr>
                        <a:t>15%</a:t>
                      </a:r>
                    </a:p>
                  </a:txBody>
                  <a:tcPr marL="9525" marR="9525" marT="9525" marB="0" anchor="ctr">
                    <a:lnL w="28575"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a:solidFill>
                            <a:srgbClr val="000000"/>
                          </a:solidFill>
                          <a:effectLst/>
                          <a:latin typeface="Bahnschrift" panose="020B0502040204020203" pitchFamily="34" charset="0"/>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213426070"/>
                  </a:ext>
                </a:extLst>
              </a:tr>
              <a:tr h="251343">
                <a:tc>
                  <a:txBody>
                    <a:bodyPr/>
                    <a:lstStyle/>
                    <a:p>
                      <a:pPr marL="91440" algn="l" fontAlgn="b"/>
                      <a:r>
                        <a:rPr lang="en-US" sz="1100" b="0" i="0" u="none" strike="noStrike" dirty="0">
                          <a:effectLst/>
                          <a:latin typeface="Bahnschrift" panose="020B0502040204020203" pitchFamily="34" charset="0"/>
                        </a:rPr>
                        <a:t>NRA member</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050" b="0" i="0" u="none" strike="noStrike">
                          <a:solidFill>
                            <a:srgbClr val="000000"/>
                          </a:solidFill>
                          <a:effectLst/>
                          <a:latin typeface="Bahnschrift" panose="020B0502040204020203" pitchFamily="34" charset="0"/>
                        </a:rPr>
                        <a:t>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algn="ctr" fontAlgn="ctr"/>
                      <a:r>
                        <a:rPr lang="en-US" sz="1050" b="0" i="0" u="none" strike="noStrike">
                          <a:solidFill>
                            <a:srgbClr val="000000"/>
                          </a:solidFill>
                          <a:effectLst/>
                          <a:latin typeface="Bahnschrift" panose="020B0502040204020203" pitchFamily="34" charset="0"/>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sz="1050" b="0" i="0" u="none" strike="noStrike" dirty="0">
                          <a:solidFill>
                            <a:srgbClr val="000000"/>
                          </a:solidFill>
                          <a:effectLst/>
                          <a:latin typeface="Bahnschrift" panose="020B0502040204020203" pitchFamily="34" charset="0"/>
                        </a:rPr>
                        <a:t>8%</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67667622"/>
                  </a:ext>
                </a:extLst>
              </a:tr>
              <a:tr h="251343">
                <a:tc>
                  <a:txBody>
                    <a:bodyPr/>
                    <a:lstStyle/>
                    <a:p>
                      <a:pPr marL="91440" algn="l" fontAlgn="b"/>
                      <a:r>
                        <a:rPr lang="en-US" sz="1100" b="0" i="0" u="none" strike="noStrike" dirty="0">
                          <a:effectLst/>
                          <a:latin typeface="Bahnschrift" panose="020B0502040204020203" pitchFamily="34" charset="0"/>
                        </a:rPr>
                        <a:t>Not NRA member</a:t>
                      </a:r>
                    </a:p>
                  </a:txBody>
                  <a:tcPr marL="9525" marR="9525" marT="9525" marB="0" anchor="ctr">
                    <a:lnR w="28575" cap="flat" cmpd="sng" algn="ctr">
                      <a:solidFill>
                        <a:srgbClr val="FF0000"/>
                      </a:solidFill>
                      <a:prstDash val="solid"/>
                      <a:round/>
                      <a:headEnd type="none" w="med" len="med"/>
                      <a:tailEnd type="none" w="med" len="med"/>
                    </a:lnR>
                    <a:solidFill>
                      <a:schemeClr val="bg1">
                        <a:lumMod val="85000"/>
                      </a:schemeClr>
                    </a:solidFill>
                  </a:tcPr>
                </a:tc>
                <a:tc>
                  <a:txBody>
                    <a:bodyPr/>
                    <a:lstStyle/>
                    <a:p>
                      <a:pPr algn="ctr" fontAlgn="ctr"/>
                      <a:r>
                        <a:rPr lang="en-US" sz="1050" b="0" i="0" u="none" strike="noStrike" dirty="0">
                          <a:solidFill>
                            <a:srgbClr val="000000"/>
                          </a:solidFill>
                          <a:effectLst/>
                          <a:latin typeface="Bahnschrift" panose="020B0502040204020203" pitchFamily="34" charset="0"/>
                        </a:rPr>
                        <a:t>61%</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algn="ctr" fontAlgn="ctr"/>
                      <a:r>
                        <a:rPr lang="en-US" sz="1050" b="0" i="0" u="none" strike="noStrike">
                          <a:solidFill>
                            <a:srgbClr val="000000"/>
                          </a:solidFill>
                          <a:effectLst/>
                          <a:latin typeface="Bahnschrift" panose="020B0502040204020203" pitchFamily="34" charset="0"/>
                        </a:rPr>
                        <a:t>17%</a:t>
                      </a:r>
                    </a:p>
                  </a:txBody>
                  <a:tcPr marL="9525" marR="9525" marT="9525" marB="0" anchor="ctr">
                    <a:lnL w="28575"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sz="1050" b="0" i="0" u="none" strike="noStrike" dirty="0">
                          <a:solidFill>
                            <a:srgbClr val="000000"/>
                          </a:solidFill>
                          <a:effectLst/>
                          <a:latin typeface="Bahnschrift" panose="020B0502040204020203" pitchFamily="34" charset="0"/>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85697156"/>
                  </a:ext>
                </a:extLst>
              </a:tr>
              <a:tr h="251343">
                <a:tc>
                  <a:txBody>
                    <a:bodyPr/>
                    <a:lstStyle/>
                    <a:p>
                      <a:pPr marL="91440" algn="l" fontAlgn="b"/>
                      <a:r>
                        <a:rPr lang="en-US" sz="1100" b="0" i="0" u="none" strike="noStrike" dirty="0">
                          <a:effectLst/>
                          <a:latin typeface="Bahnschrift" panose="020B0502040204020203" pitchFamily="34" charset="0"/>
                        </a:rPr>
                        <a:t>Battleground state</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algn="ctr" fontAlgn="ctr"/>
                      <a:r>
                        <a:rPr lang="en-US" sz="1050" b="0" i="0" u="none" strike="noStrike">
                          <a:solidFill>
                            <a:srgbClr val="000000"/>
                          </a:solidFill>
                          <a:effectLst/>
                          <a:latin typeface="Bahnschrift" panose="020B0502040204020203" pitchFamily="34" charset="0"/>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a:solidFill>
                            <a:srgbClr val="000000"/>
                          </a:solidFill>
                          <a:effectLst/>
                          <a:latin typeface="Bahnschrift" panose="020B0502040204020203" pitchFamily="34"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dirty="0">
                          <a:solidFill>
                            <a:srgbClr val="000000"/>
                          </a:solidFill>
                          <a:effectLst/>
                          <a:latin typeface="Bahnschrift" panose="020B0502040204020203" pitchFamily="34" charset="0"/>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168913447"/>
                  </a:ext>
                </a:extLst>
              </a:tr>
            </a:tbl>
          </a:graphicData>
        </a:graphic>
      </p:graphicFrame>
    </p:spTree>
    <p:extLst>
      <p:ext uri="{BB962C8B-B14F-4D97-AF65-F5344CB8AC3E}">
        <p14:creationId xmlns:p14="http://schemas.microsoft.com/office/powerpoint/2010/main" val="2103012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6369733" y="1955409"/>
          <a:ext cx="5178081" cy="3574670"/>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3">
            <a:extLst>
              <a:ext uri="{FF2B5EF4-FFF2-40B4-BE49-F238E27FC236}">
                <a16:creationId xmlns:a16="http://schemas.microsoft.com/office/drawing/2014/main" id="{BE6AA833-2DD6-4F37-8782-48BF60C93443}"/>
              </a:ext>
            </a:extLst>
          </p:cNvPr>
          <p:cNvSpPr>
            <a:spLocks noGrp="1"/>
          </p:cNvSpPr>
          <p:nvPr>
            <p:ph type="title"/>
          </p:nvPr>
        </p:nvSpPr>
        <p:spPr>
          <a:xfrm>
            <a:off x="335280" y="124263"/>
            <a:ext cx="11521440" cy="1325563"/>
          </a:xfrm>
        </p:spPr>
        <p:txBody>
          <a:bodyPr>
            <a:noAutofit/>
          </a:bodyPr>
          <a:lstStyle/>
          <a:p>
            <a:pPr algn="just"/>
            <a:r>
              <a:rPr lang="en-US" sz="2100" b="0" dirty="0">
                <a:solidFill>
                  <a:schemeClr val="tx1"/>
                </a:solidFill>
                <a:latin typeface="Bahnschrift" panose="020B0502040204020203" pitchFamily="34" charset="0"/>
                <a:ea typeface="Verdana" panose="020B0604030504040204" pitchFamily="34" charset="0"/>
              </a:rPr>
              <a:t>There is concern that the government will take away the citizens’ guns, and even more concern the government will take away the right to own guns. While this is bad news for progressive gun policy at large, </a:t>
            </a:r>
            <a:r>
              <a:rPr kumimoji="0" lang="en-US" sz="2100" b="0" i="0" u="none" strike="noStrike" kern="1200" cap="none" spc="0" normalizeH="0" baseline="0" noProof="0" dirty="0">
                <a:ln>
                  <a:noFill/>
                </a:ln>
                <a:solidFill>
                  <a:prstClr val="black"/>
                </a:solidFill>
                <a:effectLst/>
                <a:uLnTx/>
                <a:uFillTx/>
                <a:latin typeface="Bahnschrift" panose="020B0502040204020203" pitchFamily="34" charset="0"/>
                <a:ea typeface="Verdana" panose="020B0604030504040204" pitchFamily="34" charset="0"/>
                <a:cs typeface="+mj-cs"/>
              </a:rPr>
              <a:t>it suggests that interventions are a new, popular approach and should and can be separate from the traditional gun debate. </a:t>
            </a:r>
            <a:endParaRPr lang="en-US" sz="2100" b="0" dirty="0">
              <a:solidFill>
                <a:schemeClr val="tx1"/>
              </a:solidFill>
              <a:latin typeface="Bahnschrift" panose="020B0502040204020203" pitchFamily="34" charset="0"/>
              <a:ea typeface="Verdana" panose="020B0604030504040204" pitchFamily="34" charset="0"/>
            </a:endParaRPr>
          </a:p>
        </p:txBody>
      </p:sp>
      <p:sp>
        <p:nvSpPr>
          <p:cNvPr id="12" name="TextBox 11">
            <a:extLst>
              <a:ext uri="{FF2B5EF4-FFF2-40B4-BE49-F238E27FC236}">
                <a16:creationId xmlns:a16="http://schemas.microsoft.com/office/drawing/2014/main" id="{F96A957B-E38E-4046-BE09-9837CBBCEE58}"/>
              </a:ext>
            </a:extLst>
          </p:cNvPr>
          <p:cNvSpPr txBox="1"/>
          <p:nvPr/>
        </p:nvSpPr>
        <p:spPr>
          <a:xfrm>
            <a:off x="696350" y="5275986"/>
            <a:ext cx="5178080"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Bahnschrift" panose="020B0502040204020203" pitchFamily="34" charset="0"/>
                <a:ea typeface="Nimbus Roman No9 L"/>
                <a:cs typeface="+mn-cs"/>
              </a:rPr>
              <a:t>SSA: </a:t>
            </a:r>
            <a:r>
              <a:rPr kumimoji="0" lang="en-US" sz="1800" b="0" i="0" u="none" strike="noStrike" kern="1200" cap="none" spc="0" normalizeH="0" baseline="0" noProof="0" dirty="0">
                <a:ln>
                  <a:noFill/>
                </a:ln>
                <a:solidFill>
                  <a:prstClr val="black"/>
                </a:solidFill>
                <a:effectLst/>
                <a:uLnTx/>
                <a:uFillTx/>
                <a:latin typeface="Bahnschrift" panose="020B0502040204020203" pitchFamily="34" charset="0"/>
                <a:ea typeface="Nimbus Roman No9 L"/>
                <a:cs typeface="+mn-cs"/>
              </a:rPr>
              <a:t>How concerned are you about the government taking away citizens’ guns: very concerned, somewhat concerned, a little concerned, or not concerned at all?</a:t>
            </a:r>
            <a:endParaRPr kumimoji="0" lang="en-US" sz="105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p:txBody>
      </p:sp>
      <p:sp>
        <p:nvSpPr>
          <p:cNvPr id="19" name="TextBox 18">
            <a:extLst>
              <a:ext uri="{FF2B5EF4-FFF2-40B4-BE49-F238E27FC236}">
                <a16:creationId xmlns:a16="http://schemas.microsoft.com/office/drawing/2014/main" id="{7AE99E09-5124-462D-9B03-07AFFEC891B7}"/>
              </a:ext>
            </a:extLst>
          </p:cNvPr>
          <p:cNvSpPr txBox="1"/>
          <p:nvPr/>
        </p:nvSpPr>
        <p:spPr>
          <a:xfrm>
            <a:off x="6369733" y="5275986"/>
            <a:ext cx="5178080"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Bahnschrift" panose="020B0502040204020203" pitchFamily="34" charset="0"/>
                <a:ea typeface="+mn-ea"/>
                <a:cs typeface="+mn-cs"/>
              </a:rPr>
              <a:t>SSB: </a:t>
            </a:r>
            <a:r>
              <a:rPr kumimoji="0" lang="en-US"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How concerned are you about the government taking away citizens’ </a:t>
            </a:r>
            <a:r>
              <a:rPr kumimoji="0" lang="en-US" sz="1800" b="0" i="0" u="sng" strike="noStrike" kern="1200" cap="none" spc="0" normalizeH="0" baseline="0" noProof="0" dirty="0">
                <a:ln>
                  <a:noFill/>
                </a:ln>
                <a:solidFill>
                  <a:prstClr val="black"/>
                </a:solidFill>
                <a:effectLst/>
                <a:uLnTx/>
                <a:uFillTx/>
                <a:latin typeface="Bahnschrift" panose="020B0502040204020203" pitchFamily="34" charset="0"/>
                <a:ea typeface="+mn-ea"/>
                <a:cs typeface="+mn-cs"/>
              </a:rPr>
              <a:t>right to own </a:t>
            </a:r>
            <a:r>
              <a:rPr kumimoji="0" lang="en-US"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guns: very concerned, somewhat concerned, a little concerned, or not concerned at all?</a:t>
            </a:r>
          </a:p>
        </p:txBody>
      </p:sp>
      <p:sp>
        <p:nvSpPr>
          <p:cNvPr id="20" name="TextBox 19">
            <a:extLst>
              <a:ext uri="{FF2B5EF4-FFF2-40B4-BE49-F238E27FC236}">
                <a16:creationId xmlns:a16="http://schemas.microsoft.com/office/drawing/2014/main" id="{DCC7CC53-7EE0-4954-9635-8382883FD6EE}"/>
              </a:ext>
            </a:extLst>
          </p:cNvPr>
          <p:cNvSpPr txBox="1"/>
          <p:nvPr/>
        </p:nvSpPr>
        <p:spPr>
          <a:xfrm>
            <a:off x="6174543" y="1514350"/>
            <a:ext cx="5568461" cy="478303"/>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Concern about the government taking away citizens’ </a:t>
            </a: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right to own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guns</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2" name="Object 4">
            <a:extLst>
              <a:ext uri="{FF2B5EF4-FFF2-40B4-BE49-F238E27FC236}">
                <a16:creationId xmlns:a16="http://schemas.microsoft.com/office/drawing/2014/main" id="{5B25DBBB-5B75-40ED-A50E-F07EDE3A40C4}"/>
              </a:ext>
            </a:extLst>
          </p:cNvPr>
          <p:cNvGraphicFramePr>
            <a:graphicFrameLocks noChangeAspect="1"/>
          </p:cNvGraphicFramePr>
          <p:nvPr/>
        </p:nvGraphicFramePr>
        <p:xfrm>
          <a:off x="696350" y="1955409"/>
          <a:ext cx="5178081" cy="357467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6C0B8E5C-CD12-40DA-9F70-8B7903BE6DE0}"/>
              </a:ext>
            </a:extLst>
          </p:cNvPr>
          <p:cNvSpPr txBox="1"/>
          <p:nvPr/>
        </p:nvSpPr>
        <p:spPr>
          <a:xfrm>
            <a:off x="501160" y="1502414"/>
            <a:ext cx="5568461" cy="502174"/>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Concern about the government taking away citizens’ guns</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78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BE6AA833-2DD6-4F37-8782-48BF60C93443}"/>
              </a:ext>
            </a:extLst>
          </p:cNvPr>
          <p:cNvSpPr>
            <a:spLocks noGrp="1"/>
          </p:cNvSpPr>
          <p:nvPr>
            <p:ph type="title"/>
          </p:nvPr>
        </p:nvSpPr>
        <p:spPr>
          <a:xfrm>
            <a:off x="335280" y="196916"/>
            <a:ext cx="11521440" cy="1325563"/>
          </a:xfrm>
        </p:spPr>
        <p:txBody>
          <a:bodyPr>
            <a:noAutofit/>
          </a:bodyPr>
          <a:lstStyle/>
          <a:p>
            <a:pPr algn="just"/>
            <a:r>
              <a:rPr lang="en-US" sz="1800" b="0" dirty="0">
                <a:solidFill>
                  <a:schemeClr val="tx1"/>
                </a:solidFill>
                <a:latin typeface="Bahnschrift" panose="020B0502040204020203" pitchFamily="34" charset="0"/>
                <a:ea typeface="Verdana" panose="020B0604030504040204" pitchFamily="34" charset="0"/>
              </a:rPr>
              <a:t>There is widespread support for funding community-based interventions via the infrastructure bill. This is fairly constant across all major subgroups, with Republicans the major exception—though even Republicans are divided on this question, with younger Republicans and Republican women in favor (+18 and +7, respectively) and their older and male counterparts opposed (-23 and -14, respectively). This suggests that opponents’ argument that anti-violence interventions are not appropriate for the American Jobs Plan may have a hard time finding purchase among voters.</a:t>
            </a:r>
          </a:p>
        </p:txBody>
      </p:sp>
      <p:graphicFrame>
        <p:nvGraphicFramePr>
          <p:cNvPr id="6" name="Object 4">
            <a:extLst>
              <a:ext uri="{FF2B5EF4-FFF2-40B4-BE49-F238E27FC236}">
                <a16:creationId xmlns:a16="http://schemas.microsoft.com/office/drawing/2014/main" id="{36587C62-B445-40CF-8563-B3A9B9D45DA8}"/>
              </a:ext>
            </a:extLst>
          </p:cNvPr>
          <p:cNvGraphicFramePr>
            <a:graphicFrameLocks noChangeAspect="1"/>
          </p:cNvGraphicFramePr>
          <p:nvPr/>
        </p:nvGraphicFramePr>
        <p:xfrm>
          <a:off x="858128" y="2013370"/>
          <a:ext cx="5570807" cy="4613092"/>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26403CAF-33EA-439F-BD13-74BEA5871278}"/>
              </a:ext>
            </a:extLst>
          </p:cNvPr>
          <p:cNvSpPr txBox="1"/>
          <p:nvPr/>
        </p:nvSpPr>
        <p:spPr>
          <a:xfrm>
            <a:off x="507609" y="1662509"/>
            <a:ext cx="11176782" cy="584775"/>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Favor or oppose the federal government providing funds for state and local governments to implement community-based interventions as part of the proposed $2.3 trillion dollar infrastructure plan (splits combined)</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D0601A5-4E70-46D5-A6B7-24DB294C71F5}"/>
              </a:ext>
            </a:extLst>
          </p:cNvPr>
          <p:cNvSpPr txBox="1"/>
          <p:nvPr/>
        </p:nvSpPr>
        <p:spPr>
          <a:xfrm>
            <a:off x="98475" y="6487962"/>
            <a:ext cx="1043353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33-38. FUNDING PART OF INFRASTRUCTURE BILL COMBINED</a:t>
            </a:r>
          </a:p>
        </p:txBody>
      </p:sp>
      <p:graphicFrame>
        <p:nvGraphicFramePr>
          <p:cNvPr id="3" name="Table 2">
            <a:extLst>
              <a:ext uri="{FF2B5EF4-FFF2-40B4-BE49-F238E27FC236}">
                <a16:creationId xmlns:a16="http://schemas.microsoft.com/office/drawing/2014/main" id="{698A1238-36B6-4E55-9ABA-FC47482F70F5}"/>
              </a:ext>
            </a:extLst>
          </p:cNvPr>
          <p:cNvGraphicFramePr>
            <a:graphicFrameLocks noGrp="1"/>
          </p:cNvGraphicFramePr>
          <p:nvPr/>
        </p:nvGraphicFramePr>
        <p:xfrm>
          <a:off x="6541477" y="2419644"/>
          <a:ext cx="5022166" cy="3622042"/>
        </p:xfrm>
        <a:graphic>
          <a:graphicData uri="http://schemas.openxmlformats.org/drawingml/2006/table">
            <a:tbl>
              <a:tblPr firstRow="1" bandRow="1">
                <a:tableStyleId>{5C22544A-7EE6-4342-B048-85BDC9FD1C3A}</a:tableStyleId>
              </a:tblPr>
              <a:tblGrid>
                <a:gridCol w="1350499">
                  <a:extLst>
                    <a:ext uri="{9D8B030D-6E8A-4147-A177-3AD203B41FA5}">
                      <a16:colId xmlns:a16="http://schemas.microsoft.com/office/drawing/2014/main" val="106400263"/>
                    </a:ext>
                  </a:extLst>
                </a:gridCol>
                <a:gridCol w="1223889">
                  <a:extLst>
                    <a:ext uri="{9D8B030D-6E8A-4147-A177-3AD203B41FA5}">
                      <a16:colId xmlns:a16="http://schemas.microsoft.com/office/drawing/2014/main" val="2274866303"/>
                    </a:ext>
                  </a:extLst>
                </a:gridCol>
                <a:gridCol w="1223889">
                  <a:extLst>
                    <a:ext uri="{9D8B030D-6E8A-4147-A177-3AD203B41FA5}">
                      <a16:colId xmlns:a16="http://schemas.microsoft.com/office/drawing/2014/main" val="2551706490"/>
                    </a:ext>
                  </a:extLst>
                </a:gridCol>
                <a:gridCol w="1223889">
                  <a:extLst>
                    <a:ext uri="{9D8B030D-6E8A-4147-A177-3AD203B41FA5}">
                      <a16:colId xmlns:a16="http://schemas.microsoft.com/office/drawing/2014/main" val="1074721507"/>
                    </a:ext>
                  </a:extLst>
                </a:gridCol>
              </a:tblGrid>
              <a:tr h="354583">
                <a:tc>
                  <a:txBody>
                    <a:bodyPr/>
                    <a:lstStyle/>
                    <a:p>
                      <a:pPr algn="ctr"/>
                      <a:r>
                        <a:rPr lang="en-US" sz="1400" b="1" i="1" dirty="0">
                          <a:solidFill>
                            <a:schemeClr val="bg1"/>
                          </a:solidFill>
                          <a:latin typeface="Bahnschrift" panose="020B0502040204020203" pitchFamily="34" charset="0"/>
                        </a:rPr>
                        <a:t>Demos</a:t>
                      </a:r>
                    </a:p>
                  </a:txBody>
                  <a:tcPr marL="18288" marR="18288" marT="18288" marB="18288" anchor="ctr">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Bahnschrift" panose="020B0502040204020203" pitchFamily="34" charset="0"/>
                          <a:ea typeface="+mn-ea"/>
                          <a:cs typeface="+mn-cs"/>
                        </a:rPr>
                        <a:t>Favor</a:t>
                      </a:r>
                    </a:p>
                  </a:txBody>
                  <a:tcPr marL="18288" marR="18288" marT="18288" marB="18288" anchor="ctr">
                    <a:solidFill>
                      <a:srgbClr val="0070C0"/>
                    </a:solidFill>
                  </a:tcPr>
                </a:tc>
                <a:tc>
                  <a:txBody>
                    <a:bodyPr/>
                    <a:lstStyle/>
                    <a:p>
                      <a:pPr algn="ctr"/>
                      <a:r>
                        <a:rPr lang="en-US" sz="1400" b="1" dirty="0">
                          <a:solidFill>
                            <a:schemeClr val="bg1"/>
                          </a:solidFill>
                          <a:latin typeface="Bahnschrift" panose="020B0502040204020203" pitchFamily="34" charset="0"/>
                        </a:rPr>
                        <a:t>Oppose</a:t>
                      </a:r>
                    </a:p>
                  </a:txBody>
                  <a:tcPr marL="18288" marR="18288" marT="18288" marB="18288" anchor="ctr">
                    <a:solidFill>
                      <a:srgbClr val="FF0000"/>
                    </a:solidFill>
                  </a:tcPr>
                </a:tc>
                <a:tc>
                  <a:txBody>
                    <a:bodyPr/>
                    <a:lstStyle/>
                    <a:p>
                      <a:pPr algn="ctr"/>
                      <a:r>
                        <a:rPr lang="en-US" sz="1400" b="1" dirty="0">
                          <a:solidFill>
                            <a:schemeClr val="bg1"/>
                          </a:solidFill>
                          <a:latin typeface="Bahnschrift" panose="020B0502040204020203" pitchFamily="34" charset="0"/>
                        </a:rPr>
                        <a:t>Not sure</a:t>
                      </a:r>
                    </a:p>
                  </a:txBody>
                  <a:tcPr marL="18288" marR="18288" marT="18288" marB="18288" anchor="ctr">
                    <a:solidFill>
                      <a:schemeClr val="bg1">
                        <a:lumMod val="50000"/>
                      </a:schemeClr>
                    </a:solidFill>
                  </a:tcPr>
                </a:tc>
                <a:extLst>
                  <a:ext uri="{0D108BD9-81ED-4DB2-BD59-A6C34878D82A}">
                    <a16:rowId xmlns:a16="http://schemas.microsoft.com/office/drawing/2014/main" val="414109388"/>
                  </a:ext>
                </a:extLst>
              </a:tr>
              <a:tr h="251343">
                <a:tc>
                  <a:txBody>
                    <a:bodyPr/>
                    <a:lstStyle/>
                    <a:p>
                      <a:pPr marL="91440" algn="l" fontAlgn="b"/>
                      <a:r>
                        <a:rPr lang="en-US" sz="1100" b="0" i="0" u="none" strike="noStrike" dirty="0">
                          <a:effectLst/>
                          <a:latin typeface="Bahnschrift" panose="020B0502040204020203" pitchFamily="34" charset="0"/>
                        </a:rPr>
                        <a:t>White</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81567260"/>
                  </a:ext>
                </a:extLst>
              </a:tr>
              <a:tr h="251343">
                <a:tc>
                  <a:txBody>
                    <a:bodyPr/>
                    <a:lstStyle/>
                    <a:p>
                      <a:pPr marL="91440" algn="l" fontAlgn="b"/>
                      <a:r>
                        <a:rPr lang="en-US" sz="1100" b="0" i="0" u="none" strike="noStrike" dirty="0">
                          <a:effectLst/>
                          <a:latin typeface="Bahnschrift" panose="020B0502040204020203" pitchFamily="34" charset="0"/>
                        </a:rPr>
                        <a:t>Black</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693653705"/>
                  </a:ext>
                </a:extLst>
              </a:tr>
              <a:tr h="251343">
                <a:tc>
                  <a:txBody>
                    <a:bodyPr/>
                    <a:lstStyle/>
                    <a:p>
                      <a:pPr marL="91440" algn="l" fontAlgn="b"/>
                      <a:r>
                        <a:rPr lang="en-US" sz="1100" b="0" i="0" u="none" strike="noStrike" dirty="0">
                          <a:effectLst/>
                          <a:latin typeface="Bahnschrift" panose="020B0502040204020203" pitchFamily="34" charset="0"/>
                        </a:rPr>
                        <a:t>Latinx</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4921144"/>
                  </a:ext>
                </a:extLst>
              </a:tr>
              <a:tr h="251343">
                <a:tc>
                  <a:txBody>
                    <a:bodyPr/>
                    <a:lstStyle/>
                    <a:p>
                      <a:pPr marL="91440" algn="l" fontAlgn="b"/>
                      <a:r>
                        <a:rPr lang="en-US" sz="1100" b="0" i="0" u="none" strike="noStrike" dirty="0">
                          <a:effectLst/>
                          <a:latin typeface="Bahnschrift" panose="020B0502040204020203" pitchFamily="34" charset="0"/>
                        </a:rPr>
                        <a:t>API</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16914267"/>
                  </a:ext>
                </a:extLst>
              </a:tr>
              <a:tr h="251343">
                <a:tc>
                  <a:txBody>
                    <a:bodyPr/>
                    <a:lstStyle/>
                    <a:p>
                      <a:pPr marL="91440" algn="l" fontAlgn="b"/>
                      <a:r>
                        <a:rPr lang="en-US" sz="1100" b="0" i="0" u="none" strike="noStrike" dirty="0">
                          <a:effectLst/>
                          <a:latin typeface="Bahnschrift" panose="020B0502040204020203" pitchFamily="34" charset="0"/>
                        </a:rPr>
                        <a:t>White Democrat</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5%</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99046521"/>
                  </a:ext>
                </a:extLst>
              </a:tr>
              <a:tr h="251343">
                <a:tc>
                  <a:txBody>
                    <a:bodyPr/>
                    <a:lstStyle/>
                    <a:p>
                      <a:pPr marL="91440" algn="l" fontAlgn="b"/>
                      <a:r>
                        <a:rPr lang="en-US" sz="1100" b="0" i="0" u="none" strike="noStrike" dirty="0">
                          <a:effectLst/>
                          <a:latin typeface="Bahnschrift" panose="020B0502040204020203" pitchFamily="34" charset="0"/>
                        </a:rPr>
                        <a:t>Democrat</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9%</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64241"/>
                  </a:ext>
                </a:extLst>
              </a:tr>
              <a:tr h="251343">
                <a:tc>
                  <a:txBody>
                    <a:bodyPr/>
                    <a:lstStyle/>
                    <a:p>
                      <a:pPr marL="91440" algn="l" fontAlgn="b"/>
                      <a:r>
                        <a:rPr lang="en-US" sz="1100" b="0" i="0" u="none" strike="noStrike" dirty="0">
                          <a:effectLst/>
                          <a:latin typeface="Bahnschrift" panose="020B0502040204020203" pitchFamily="34" charset="0"/>
                        </a:rPr>
                        <a:t>Independent/DK</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9428830"/>
                  </a:ext>
                </a:extLst>
              </a:tr>
              <a:tr h="251343">
                <a:tc>
                  <a:txBody>
                    <a:bodyPr/>
                    <a:lstStyle/>
                    <a:p>
                      <a:pPr marL="91440" algn="l" fontAlgn="b"/>
                      <a:r>
                        <a:rPr lang="en-US" sz="1100" b="0" i="0" u="none" strike="noStrike" dirty="0">
                          <a:effectLst/>
                          <a:latin typeface="Bahnschrift" panose="020B0502040204020203" pitchFamily="34" charset="0"/>
                        </a:rPr>
                        <a:t>Republican</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41%</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51%</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8%</a:t>
                      </a:r>
                    </a:p>
                  </a:txBody>
                  <a:tcPr marL="9525" marR="9525" marT="9525" marB="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35126314"/>
                  </a:ext>
                </a:extLst>
              </a:tr>
              <a:tr h="251343">
                <a:tc>
                  <a:txBody>
                    <a:bodyPr/>
                    <a:lstStyle/>
                    <a:p>
                      <a:pPr marL="91440" algn="l" fontAlgn="b"/>
                      <a:r>
                        <a:rPr lang="en-US" sz="1100" b="0" i="0" u="none" strike="noStrike" dirty="0">
                          <a:effectLst/>
                          <a:latin typeface="Bahnschrift" panose="020B0502040204020203" pitchFamily="34" charset="0"/>
                        </a:rPr>
                        <a:t>Gun household</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9%</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207021694"/>
                  </a:ext>
                </a:extLst>
              </a:tr>
              <a:tr h="251343">
                <a:tc>
                  <a:txBody>
                    <a:bodyPr/>
                    <a:lstStyle/>
                    <a:p>
                      <a:pPr marL="91440" algn="l" fontAlgn="b"/>
                      <a:r>
                        <a:rPr lang="en-US" sz="1100" b="0" i="0" u="none" strike="noStrike" dirty="0">
                          <a:effectLst/>
                          <a:latin typeface="Bahnschrift" panose="020B0502040204020203" pitchFamily="34" charset="0"/>
                        </a:rPr>
                        <a:t>Not gun household</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213426070"/>
                  </a:ext>
                </a:extLst>
              </a:tr>
              <a:tr h="251343">
                <a:tc>
                  <a:txBody>
                    <a:bodyPr/>
                    <a:lstStyle/>
                    <a:p>
                      <a:pPr marL="91440" algn="l" fontAlgn="b"/>
                      <a:r>
                        <a:rPr lang="en-US" sz="1100" b="0" i="0" u="none" strike="noStrike" dirty="0">
                          <a:effectLst/>
                          <a:latin typeface="Bahnschrift" panose="020B0502040204020203" pitchFamily="34" charset="0"/>
                        </a:rPr>
                        <a:t>NRA member</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6%</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67667622"/>
                  </a:ext>
                </a:extLst>
              </a:tr>
              <a:tr h="251343">
                <a:tc>
                  <a:txBody>
                    <a:bodyPr/>
                    <a:lstStyle/>
                    <a:p>
                      <a:pPr marL="91440" algn="l" fontAlgn="b"/>
                      <a:r>
                        <a:rPr lang="en-US" sz="1100" b="0" i="0" u="none" strike="noStrike" dirty="0">
                          <a:effectLst/>
                          <a:latin typeface="Bahnschrift" panose="020B0502040204020203" pitchFamily="34" charset="0"/>
                        </a:rPr>
                        <a:t>Not NRA member</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85697156"/>
                  </a:ext>
                </a:extLst>
              </a:tr>
              <a:tr h="251343">
                <a:tc>
                  <a:txBody>
                    <a:bodyPr/>
                    <a:lstStyle/>
                    <a:p>
                      <a:pPr marL="91440" algn="l" fontAlgn="b"/>
                      <a:r>
                        <a:rPr lang="en-US" sz="1100" b="0" i="0" u="none" strike="noStrike" dirty="0">
                          <a:effectLst/>
                          <a:latin typeface="Bahnschrift" panose="020B0502040204020203" pitchFamily="34" charset="0"/>
                        </a:rPr>
                        <a:t>Battleground state</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168913447"/>
                  </a:ext>
                </a:extLst>
              </a:tr>
            </a:tbl>
          </a:graphicData>
        </a:graphic>
      </p:graphicFrame>
    </p:spTree>
    <p:extLst>
      <p:ext uri="{BB962C8B-B14F-4D97-AF65-F5344CB8AC3E}">
        <p14:creationId xmlns:p14="http://schemas.microsoft.com/office/powerpoint/2010/main" val="2797541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BE6AA833-2DD6-4F37-8782-48BF60C93443}"/>
              </a:ext>
            </a:extLst>
          </p:cNvPr>
          <p:cNvSpPr>
            <a:spLocks noGrp="1"/>
          </p:cNvSpPr>
          <p:nvPr>
            <p:ph type="title"/>
          </p:nvPr>
        </p:nvSpPr>
        <p:spPr>
          <a:xfrm>
            <a:off x="335280" y="162485"/>
            <a:ext cx="11521440" cy="1325563"/>
          </a:xfrm>
        </p:spPr>
        <p:txBody>
          <a:bodyPr>
            <a:noAutofit/>
          </a:bodyPr>
          <a:lstStyle/>
          <a:p>
            <a:pPr algn="just"/>
            <a:r>
              <a:rPr lang="en-US" sz="1600" b="0" dirty="0">
                <a:solidFill>
                  <a:schemeClr val="tx1"/>
                </a:solidFill>
                <a:latin typeface="Bahnschrift" panose="020B0502040204020203" pitchFamily="34" charset="0"/>
                <a:ea typeface="Verdana" panose="020B0604030504040204" pitchFamily="34" charset="0"/>
              </a:rPr>
              <a:t>It makes little difference to voters if they are asked about shifting police funds to community-based anti-violence interventions and mental health services overall (50% favor to 43% oppose) or with specific reference to their own city or town (51% favor to 41% oppose). Narrow majorities of voters (though majorities nonetheless) support both versions of the proposal. This proposal is more popular among Democrats and most Democratic-voting groups, but it cuts across groups. For instance, nearly one-third of Republicans are in favor. Voters in Senate battleground states are closely divided on this proposal, leaning toward support but well within the margin of error. </a:t>
            </a:r>
          </a:p>
        </p:txBody>
      </p:sp>
      <p:graphicFrame>
        <p:nvGraphicFramePr>
          <p:cNvPr id="6" name="Object 4">
            <a:extLst>
              <a:ext uri="{FF2B5EF4-FFF2-40B4-BE49-F238E27FC236}">
                <a16:creationId xmlns:a16="http://schemas.microsoft.com/office/drawing/2014/main" id="{36587C62-B445-40CF-8563-B3A9B9D45DA8}"/>
              </a:ext>
            </a:extLst>
          </p:cNvPr>
          <p:cNvGraphicFramePr>
            <a:graphicFrameLocks noChangeAspect="1"/>
          </p:cNvGraphicFramePr>
          <p:nvPr/>
        </p:nvGraphicFramePr>
        <p:xfrm>
          <a:off x="858128" y="2013370"/>
          <a:ext cx="5570807" cy="4613092"/>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26403CAF-33EA-439F-BD13-74BEA5871278}"/>
              </a:ext>
            </a:extLst>
          </p:cNvPr>
          <p:cNvSpPr txBox="1"/>
          <p:nvPr/>
        </p:nvSpPr>
        <p:spPr>
          <a:xfrm>
            <a:off x="507609" y="1685659"/>
            <a:ext cx="11176782" cy="584775"/>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Favor or oppose shifting some of the resources from police budgets (</a:t>
            </a: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in your city or town</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into community-based anti-violence intervention and mental health services (SPLITS COMBINED)</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D0601A5-4E70-46D5-A6B7-24DB294C71F5}"/>
              </a:ext>
            </a:extLst>
          </p:cNvPr>
          <p:cNvSpPr txBox="1"/>
          <p:nvPr/>
        </p:nvSpPr>
        <p:spPr>
          <a:xfrm>
            <a:off x="98475" y="6487962"/>
            <a:ext cx="1043353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45-50. SHIFTING SOME OF POLICE BUDGETS TO ANTI-VIOLENCE AND MENTAL HEALTH COMBINED</a:t>
            </a:r>
          </a:p>
        </p:txBody>
      </p:sp>
      <p:graphicFrame>
        <p:nvGraphicFramePr>
          <p:cNvPr id="3" name="Table 2">
            <a:extLst>
              <a:ext uri="{FF2B5EF4-FFF2-40B4-BE49-F238E27FC236}">
                <a16:creationId xmlns:a16="http://schemas.microsoft.com/office/drawing/2014/main" id="{698A1238-36B6-4E55-9ABA-FC47482F70F5}"/>
              </a:ext>
            </a:extLst>
          </p:cNvPr>
          <p:cNvGraphicFramePr>
            <a:graphicFrameLocks noGrp="1"/>
          </p:cNvGraphicFramePr>
          <p:nvPr/>
        </p:nvGraphicFramePr>
        <p:xfrm>
          <a:off x="6541477" y="2419644"/>
          <a:ext cx="5022166" cy="3622042"/>
        </p:xfrm>
        <a:graphic>
          <a:graphicData uri="http://schemas.openxmlformats.org/drawingml/2006/table">
            <a:tbl>
              <a:tblPr firstRow="1" bandRow="1">
                <a:tableStyleId>{5C22544A-7EE6-4342-B048-85BDC9FD1C3A}</a:tableStyleId>
              </a:tblPr>
              <a:tblGrid>
                <a:gridCol w="1350499">
                  <a:extLst>
                    <a:ext uri="{9D8B030D-6E8A-4147-A177-3AD203B41FA5}">
                      <a16:colId xmlns:a16="http://schemas.microsoft.com/office/drawing/2014/main" val="106400263"/>
                    </a:ext>
                  </a:extLst>
                </a:gridCol>
                <a:gridCol w="1223889">
                  <a:extLst>
                    <a:ext uri="{9D8B030D-6E8A-4147-A177-3AD203B41FA5}">
                      <a16:colId xmlns:a16="http://schemas.microsoft.com/office/drawing/2014/main" val="2274866303"/>
                    </a:ext>
                  </a:extLst>
                </a:gridCol>
                <a:gridCol w="1223889">
                  <a:extLst>
                    <a:ext uri="{9D8B030D-6E8A-4147-A177-3AD203B41FA5}">
                      <a16:colId xmlns:a16="http://schemas.microsoft.com/office/drawing/2014/main" val="2551706490"/>
                    </a:ext>
                  </a:extLst>
                </a:gridCol>
                <a:gridCol w="1223889">
                  <a:extLst>
                    <a:ext uri="{9D8B030D-6E8A-4147-A177-3AD203B41FA5}">
                      <a16:colId xmlns:a16="http://schemas.microsoft.com/office/drawing/2014/main" val="1074721507"/>
                    </a:ext>
                  </a:extLst>
                </a:gridCol>
              </a:tblGrid>
              <a:tr h="354583">
                <a:tc>
                  <a:txBody>
                    <a:bodyPr/>
                    <a:lstStyle/>
                    <a:p>
                      <a:pPr algn="ctr"/>
                      <a:r>
                        <a:rPr lang="en-US" sz="1400" b="1" i="1" dirty="0">
                          <a:solidFill>
                            <a:schemeClr val="bg1"/>
                          </a:solidFill>
                          <a:latin typeface="Bahnschrift" panose="020B0502040204020203" pitchFamily="34" charset="0"/>
                        </a:rPr>
                        <a:t>Demos</a:t>
                      </a:r>
                    </a:p>
                  </a:txBody>
                  <a:tcPr marL="18288" marR="18288" marT="18288" marB="18288" anchor="ctr">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Bahnschrift" panose="020B0502040204020203" pitchFamily="34" charset="0"/>
                          <a:ea typeface="+mn-ea"/>
                          <a:cs typeface="+mn-cs"/>
                        </a:rPr>
                        <a:t>Favor</a:t>
                      </a:r>
                    </a:p>
                  </a:txBody>
                  <a:tcPr marL="18288" marR="18288" marT="18288" marB="18288" anchor="ctr">
                    <a:solidFill>
                      <a:srgbClr val="0070C0"/>
                    </a:solidFill>
                  </a:tcPr>
                </a:tc>
                <a:tc>
                  <a:txBody>
                    <a:bodyPr/>
                    <a:lstStyle/>
                    <a:p>
                      <a:pPr algn="ctr"/>
                      <a:r>
                        <a:rPr lang="en-US" sz="1400" b="1" dirty="0">
                          <a:solidFill>
                            <a:schemeClr val="bg1"/>
                          </a:solidFill>
                          <a:latin typeface="Bahnschrift" panose="020B0502040204020203" pitchFamily="34" charset="0"/>
                        </a:rPr>
                        <a:t>Oppose</a:t>
                      </a:r>
                    </a:p>
                  </a:txBody>
                  <a:tcPr marL="18288" marR="18288" marT="18288" marB="18288" anchor="ctr">
                    <a:solidFill>
                      <a:srgbClr val="FF0000"/>
                    </a:solidFill>
                  </a:tcPr>
                </a:tc>
                <a:tc>
                  <a:txBody>
                    <a:bodyPr/>
                    <a:lstStyle/>
                    <a:p>
                      <a:pPr algn="ctr"/>
                      <a:r>
                        <a:rPr lang="en-US" sz="1400" b="1" dirty="0">
                          <a:solidFill>
                            <a:schemeClr val="bg1"/>
                          </a:solidFill>
                          <a:latin typeface="Bahnschrift" panose="020B0502040204020203" pitchFamily="34" charset="0"/>
                        </a:rPr>
                        <a:t>Not sure</a:t>
                      </a:r>
                    </a:p>
                  </a:txBody>
                  <a:tcPr marL="18288" marR="18288" marT="18288" marB="18288" anchor="ctr">
                    <a:solidFill>
                      <a:schemeClr val="bg1">
                        <a:lumMod val="50000"/>
                      </a:schemeClr>
                    </a:solidFill>
                  </a:tcPr>
                </a:tc>
                <a:extLst>
                  <a:ext uri="{0D108BD9-81ED-4DB2-BD59-A6C34878D82A}">
                    <a16:rowId xmlns:a16="http://schemas.microsoft.com/office/drawing/2014/main" val="414109388"/>
                  </a:ext>
                </a:extLst>
              </a:tr>
              <a:tr h="251343">
                <a:tc>
                  <a:txBody>
                    <a:bodyPr/>
                    <a:lstStyle/>
                    <a:p>
                      <a:pPr marL="91440" algn="l" fontAlgn="b"/>
                      <a:r>
                        <a:rPr lang="en-US" sz="1100" b="0" i="0" u="none" strike="noStrike" dirty="0">
                          <a:effectLst/>
                          <a:latin typeface="Bahnschrift" panose="020B0502040204020203" pitchFamily="34" charset="0"/>
                        </a:rPr>
                        <a:t>White</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6%</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81567260"/>
                  </a:ext>
                </a:extLst>
              </a:tr>
              <a:tr h="251343">
                <a:tc>
                  <a:txBody>
                    <a:bodyPr/>
                    <a:lstStyle/>
                    <a:p>
                      <a:pPr marL="91440" algn="l" fontAlgn="b"/>
                      <a:r>
                        <a:rPr lang="en-US" sz="1100" b="0" i="0" u="none" strike="noStrike" dirty="0">
                          <a:effectLst/>
                          <a:latin typeface="Bahnschrift" panose="020B0502040204020203" pitchFamily="34" charset="0"/>
                        </a:rPr>
                        <a:t>Black</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693653705"/>
                  </a:ext>
                </a:extLst>
              </a:tr>
              <a:tr h="251343">
                <a:tc>
                  <a:txBody>
                    <a:bodyPr/>
                    <a:lstStyle/>
                    <a:p>
                      <a:pPr marL="91440" algn="l" fontAlgn="b"/>
                      <a:r>
                        <a:rPr lang="en-US" sz="1100" b="0" i="0" u="none" strike="noStrike" dirty="0">
                          <a:effectLst/>
                          <a:latin typeface="Bahnschrift" panose="020B0502040204020203" pitchFamily="34" charset="0"/>
                        </a:rPr>
                        <a:t>Latinx</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4921144"/>
                  </a:ext>
                </a:extLst>
              </a:tr>
              <a:tr h="251343">
                <a:tc>
                  <a:txBody>
                    <a:bodyPr/>
                    <a:lstStyle/>
                    <a:p>
                      <a:pPr marL="91440" algn="l" fontAlgn="b"/>
                      <a:r>
                        <a:rPr lang="en-US" sz="1100" b="0" i="0" u="none" strike="noStrike" dirty="0">
                          <a:effectLst/>
                          <a:latin typeface="Bahnschrift" panose="020B0502040204020203" pitchFamily="34" charset="0"/>
                        </a:rPr>
                        <a:t>API</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16914267"/>
                  </a:ext>
                </a:extLst>
              </a:tr>
              <a:tr h="251343">
                <a:tc>
                  <a:txBody>
                    <a:bodyPr/>
                    <a:lstStyle/>
                    <a:p>
                      <a:pPr marL="91440" algn="l" fontAlgn="b"/>
                      <a:r>
                        <a:rPr lang="en-US" sz="1100" b="0" i="0" u="none" strike="noStrike" dirty="0">
                          <a:effectLst/>
                          <a:latin typeface="Bahnschrift" panose="020B0502040204020203" pitchFamily="34" charset="0"/>
                        </a:rPr>
                        <a:t>White Democrat</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99046521"/>
                  </a:ext>
                </a:extLst>
              </a:tr>
              <a:tr h="251343">
                <a:tc>
                  <a:txBody>
                    <a:bodyPr/>
                    <a:lstStyle/>
                    <a:p>
                      <a:pPr marL="91440" algn="l" fontAlgn="b"/>
                      <a:r>
                        <a:rPr lang="en-US" sz="1100" b="0" i="0" u="none" strike="noStrike" dirty="0">
                          <a:effectLst/>
                          <a:latin typeface="Bahnschrift" panose="020B0502040204020203" pitchFamily="34" charset="0"/>
                        </a:rPr>
                        <a:t>Democrat</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70%</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24%</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6%</a:t>
                      </a:r>
                    </a:p>
                  </a:txBody>
                  <a:tcPr marL="9525" marR="9525" marT="9525" marB="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64241"/>
                  </a:ext>
                </a:extLst>
              </a:tr>
              <a:tr h="251343">
                <a:tc>
                  <a:txBody>
                    <a:bodyPr/>
                    <a:lstStyle/>
                    <a:p>
                      <a:pPr marL="91440" algn="l" fontAlgn="b"/>
                      <a:r>
                        <a:rPr lang="en-US" sz="1100" b="0" i="0" u="none" strike="noStrike" dirty="0">
                          <a:effectLst/>
                          <a:latin typeface="Bahnschrift" panose="020B0502040204020203" pitchFamily="34" charset="0"/>
                        </a:rPr>
                        <a:t>Independent/DK</a:t>
                      </a:r>
                    </a:p>
                  </a:txBody>
                  <a:tcPr marL="9525" marR="9525" marT="9525" marB="0" anchor="ctr">
                    <a:lnR w="28575" cap="flat" cmpd="sng" algn="ctr">
                      <a:solidFill>
                        <a:srgbClr val="FF0000"/>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43%</a:t>
                      </a:r>
                    </a:p>
                  </a:txBody>
                  <a:tcPr marL="9525" marR="9525" marT="9525" marB="0" anchor="ctr">
                    <a:lnL w="28575"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35%</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23%</a:t>
                      </a:r>
                    </a:p>
                  </a:txBody>
                  <a:tcPr marL="9525" marR="9525" marT="9525" marB="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9428830"/>
                  </a:ext>
                </a:extLst>
              </a:tr>
              <a:tr h="251343">
                <a:tc>
                  <a:txBody>
                    <a:bodyPr/>
                    <a:lstStyle/>
                    <a:p>
                      <a:pPr marL="91440" algn="l" fontAlgn="b"/>
                      <a:r>
                        <a:rPr lang="en-US" sz="1100" b="0" i="0" u="none" strike="noStrike" dirty="0">
                          <a:effectLst/>
                          <a:latin typeface="Bahnschrift" panose="020B0502040204020203" pitchFamily="34" charset="0"/>
                        </a:rPr>
                        <a:t>Republican</a:t>
                      </a:r>
                    </a:p>
                  </a:txBody>
                  <a:tcPr marL="9525" marR="9525" marT="9525" marB="0" anchor="ctr">
                    <a:lnR w="28575" cap="flat" cmpd="sng" algn="ctr">
                      <a:solidFill>
                        <a:srgbClr val="FF0000"/>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33%</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63%</a:t>
                      </a:r>
                    </a:p>
                  </a:txBody>
                  <a:tcPr marL="9525" marR="9525" marT="9525" marB="0" anchor="ctr">
                    <a:lnL w="28575"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5%</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35126314"/>
                  </a:ext>
                </a:extLst>
              </a:tr>
              <a:tr h="251343">
                <a:tc>
                  <a:txBody>
                    <a:bodyPr/>
                    <a:lstStyle/>
                    <a:p>
                      <a:pPr marL="91440" algn="l" fontAlgn="b"/>
                      <a:r>
                        <a:rPr lang="en-US" sz="1100" b="0" i="0" u="none" strike="noStrike" dirty="0">
                          <a:effectLst/>
                          <a:latin typeface="Bahnschrift" panose="020B0502040204020203" pitchFamily="34" charset="0"/>
                        </a:rPr>
                        <a:t>Gun household</a:t>
                      </a:r>
                    </a:p>
                  </a:txBody>
                  <a:tcPr marL="9525" marR="9525" marT="9525" marB="0" anchor="ctr">
                    <a:lnR w="28575" cap="flat" cmpd="sng" algn="ctr">
                      <a:solidFill>
                        <a:srgbClr val="FF0000"/>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48%</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47%</a:t>
                      </a:r>
                    </a:p>
                  </a:txBody>
                  <a:tcPr marL="9525" marR="9525" marT="9525" marB="0" anchor="ctr">
                    <a:lnL w="28575"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5%</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207021694"/>
                  </a:ext>
                </a:extLst>
              </a:tr>
              <a:tr h="251343">
                <a:tc>
                  <a:txBody>
                    <a:bodyPr/>
                    <a:lstStyle/>
                    <a:p>
                      <a:pPr marL="91440" algn="l" fontAlgn="b"/>
                      <a:r>
                        <a:rPr lang="en-US" sz="1100" b="0" i="0" u="none" strike="noStrike" dirty="0">
                          <a:effectLst/>
                          <a:latin typeface="Bahnschrift" panose="020B0502040204020203" pitchFamily="34" charset="0"/>
                        </a:rPr>
                        <a:t>Not gun household</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52%</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38%</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10%</a:t>
                      </a:r>
                    </a:p>
                  </a:txBody>
                  <a:tcPr marL="9525" marR="9525" marT="9525" marB="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213426070"/>
                  </a:ext>
                </a:extLst>
              </a:tr>
              <a:tr h="251343">
                <a:tc>
                  <a:txBody>
                    <a:bodyPr/>
                    <a:lstStyle/>
                    <a:p>
                      <a:pPr marL="91440" algn="l" fontAlgn="b"/>
                      <a:r>
                        <a:rPr lang="en-US" sz="1100" b="0" i="0" u="none" strike="noStrike" dirty="0">
                          <a:effectLst/>
                          <a:latin typeface="Bahnschrift" panose="020B0502040204020203" pitchFamily="34" charset="0"/>
                        </a:rPr>
                        <a:t>NRA member</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2%</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67667622"/>
                  </a:ext>
                </a:extLst>
              </a:tr>
              <a:tr h="251343">
                <a:tc>
                  <a:txBody>
                    <a:bodyPr/>
                    <a:lstStyle/>
                    <a:p>
                      <a:pPr marL="91440" algn="l" fontAlgn="b"/>
                      <a:r>
                        <a:rPr lang="en-US" sz="1100" b="0" i="0" u="none" strike="noStrike" dirty="0">
                          <a:effectLst/>
                          <a:latin typeface="Bahnschrift" panose="020B0502040204020203" pitchFamily="34" charset="0"/>
                        </a:rPr>
                        <a:t>Not NRA member</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9%</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85697156"/>
                  </a:ext>
                </a:extLst>
              </a:tr>
              <a:tr h="251343">
                <a:tc>
                  <a:txBody>
                    <a:bodyPr/>
                    <a:lstStyle/>
                    <a:p>
                      <a:pPr marL="91440" algn="l" fontAlgn="b"/>
                      <a:r>
                        <a:rPr lang="en-US" sz="1100" b="0" i="0" u="none" strike="noStrike" dirty="0">
                          <a:effectLst/>
                          <a:latin typeface="Bahnschrift" panose="020B0502040204020203" pitchFamily="34" charset="0"/>
                        </a:rPr>
                        <a:t>Battleground state</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7%</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168913447"/>
                  </a:ext>
                </a:extLst>
              </a:tr>
            </a:tbl>
          </a:graphicData>
        </a:graphic>
      </p:graphicFrame>
    </p:spTree>
    <p:extLst>
      <p:ext uri="{BB962C8B-B14F-4D97-AF65-F5344CB8AC3E}">
        <p14:creationId xmlns:p14="http://schemas.microsoft.com/office/powerpoint/2010/main" val="3919434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BE6AA833-2DD6-4F37-8782-48BF60C93443}"/>
              </a:ext>
            </a:extLst>
          </p:cNvPr>
          <p:cNvSpPr>
            <a:spLocks noGrp="1"/>
          </p:cNvSpPr>
          <p:nvPr>
            <p:ph type="title"/>
          </p:nvPr>
        </p:nvSpPr>
        <p:spPr>
          <a:xfrm>
            <a:off x="335280" y="124263"/>
            <a:ext cx="11521440" cy="1325563"/>
          </a:xfrm>
        </p:spPr>
        <p:txBody>
          <a:bodyPr>
            <a:noAutofit/>
          </a:bodyPr>
          <a:lstStyle/>
          <a:p>
            <a:pPr algn="just"/>
            <a:r>
              <a:rPr lang="en-US" sz="2000" b="0" dirty="0">
                <a:solidFill>
                  <a:schemeClr val="tx1"/>
                </a:solidFill>
                <a:latin typeface="Bahnschrift" panose="020B0502040204020203" pitchFamily="34" charset="0"/>
                <a:ea typeface="Verdana" panose="020B0604030504040204" pitchFamily="34" charset="0"/>
              </a:rPr>
              <a:t>When voters hear about shifting resources from incarceration budgets, they like the idea. But when it is specified that this would include things like prisons, prosecutors and probation, it becomes a much more narrowly popular idea. The difference is among white voters and Republicans. There is not much of a difference in battleground states when specifying what counts as incarceration budgets. </a:t>
            </a:r>
          </a:p>
        </p:txBody>
      </p:sp>
      <p:sp>
        <p:nvSpPr>
          <p:cNvPr id="12" name="TextBox 11">
            <a:extLst>
              <a:ext uri="{FF2B5EF4-FFF2-40B4-BE49-F238E27FC236}">
                <a16:creationId xmlns:a16="http://schemas.microsoft.com/office/drawing/2014/main" id="{F96A957B-E38E-4046-BE09-9837CBBCEE58}"/>
              </a:ext>
            </a:extLst>
          </p:cNvPr>
          <p:cNvSpPr txBox="1"/>
          <p:nvPr/>
        </p:nvSpPr>
        <p:spPr>
          <a:xfrm>
            <a:off x="720611" y="3592938"/>
            <a:ext cx="4429986" cy="6001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Bahnschrift" panose="020B0502040204020203" pitchFamily="34" charset="0"/>
                <a:ea typeface="Arial" panose="020B0604020202020204" pitchFamily="34" charset="0"/>
                <a:cs typeface="+mn-cs"/>
              </a:rPr>
              <a:t>SSA:</a:t>
            </a:r>
            <a:r>
              <a:rPr kumimoji="0" lang="en-US" sz="1100" b="0" i="0" u="none" strike="noStrike" kern="1200" cap="none" spc="0" normalizeH="0" baseline="0" noProof="0" dirty="0">
                <a:ln>
                  <a:noFill/>
                </a:ln>
                <a:solidFill>
                  <a:srgbClr val="FF0000"/>
                </a:solidFill>
                <a:effectLst/>
                <a:uLnTx/>
                <a:uFillTx/>
                <a:latin typeface="Bahnschrift" panose="020B0502040204020203" pitchFamily="34" charset="0"/>
                <a:ea typeface="Arial" panose="020B0604020202020204" pitchFamily="34" charset="0"/>
                <a:cs typeface="+mn-cs"/>
              </a:rPr>
              <a:t> </a:t>
            </a:r>
            <a:r>
              <a:rPr kumimoji="0" lang="en-US" sz="1100" b="0" i="0" u="none" strike="noStrike" kern="1200" cap="none" spc="0" normalizeH="0" baseline="0" noProof="0" dirty="0">
                <a:ln>
                  <a:noFill/>
                </a:ln>
                <a:solidFill>
                  <a:srgbClr val="000000"/>
                </a:solidFill>
                <a:effectLst/>
                <a:uLnTx/>
                <a:uFillTx/>
                <a:latin typeface="Bahnschrift" panose="020B0502040204020203" pitchFamily="34" charset="0"/>
                <a:ea typeface="Arial" panose="020B0604020202020204" pitchFamily="34" charset="0"/>
                <a:cs typeface="+mn-cs"/>
              </a:rPr>
              <a:t>Would you </a:t>
            </a:r>
            <a:r>
              <a:rPr kumimoji="0" lang="en-US" sz="1100" b="1" i="0" u="none" strike="noStrike" kern="1200" cap="none" spc="0" normalizeH="0" baseline="0" noProof="0" dirty="0">
                <a:ln>
                  <a:noFill/>
                </a:ln>
                <a:solidFill>
                  <a:srgbClr val="000000"/>
                </a:solidFill>
                <a:effectLst/>
                <a:uLnTx/>
                <a:uFillTx/>
                <a:latin typeface="Bahnschrift" panose="020B0502040204020203" pitchFamily="34" charset="0"/>
                <a:ea typeface="Arial" panose="020B0604020202020204" pitchFamily="34" charset="0"/>
                <a:cs typeface="+mn-cs"/>
              </a:rPr>
              <a:t>[ROTATE]</a:t>
            </a:r>
            <a:r>
              <a:rPr kumimoji="0" lang="en-US" sz="1100" b="0" i="0" u="none" strike="noStrike" kern="1200" cap="none" spc="0" normalizeH="0" baseline="0" noProof="0" dirty="0">
                <a:ln>
                  <a:noFill/>
                </a:ln>
                <a:solidFill>
                  <a:srgbClr val="000000"/>
                </a:solidFill>
                <a:effectLst/>
                <a:uLnTx/>
                <a:uFillTx/>
                <a:latin typeface="Bahnschrift" panose="020B0502040204020203" pitchFamily="34" charset="0"/>
                <a:ea typeface="Arial" panose="020B0604020202020204" pitchFamily="34" charset="0"/>
                <a:cs typeface="+mn-cs"/>
              </a:rPr>
              <a:t> _favor </a:t>
            </a:r>
            <a:r>
              <a:rPr kumimoji="0" lang="en-US" sz="1100" b="1" i="0" u="none" strike="noStrike" kern="1200" cap="none" spc="0" normalizeH="0" baseline="0" noProof="0" dirty="0">
                <a:ln>
                  <a:noFill/>
                </a:ln>
                <a:solidFill>
                  <a:srgbClr val="000000"/>
                </a:solidFill>
                <a:effectLst/>
                <a:uLnTx/>
                <a:uFillTx/>
                <a:latin typeface="Bahnschrift" panose="020B0502040204020203" pitchFamily="34" charset="0"/>
                <a:ea typeface="Arial" panose="020B0604020202020204" pitchFamily="34" charset="0"/>
                <a:cs typeface="+mn-cs"/>
              </a:rPr>
              <a:t>OR</a:t>
            </a:r>
            <a:r>
              <a:rPr kumimoji="0" lang="en-US" sz="1100" b="0" i="0" u="none" strike="noStrike" kern="1200" cap="none" spc="0" normalizeH="0" baseline="0" noProof="0" dirty="0">
                <a:ln>
                  <a:noFill/>
                </a:ln>
                <a:solidFill>
                  <a:srgbClr val="000000"/>
                </a:solidFill>
                <a:effectLst/>
                <a:uLnTx/>
                <a:uFillTx/>
                <a:latin typeface="Bahnschrift" panose="020B0502040204020203" pitchFamily="34" charset="0"/>
                <a:ea typeface="Arial" panose="020B0604020202020204" pitchFamily="34" charset="0"/>
                <a:cs typeface="+mn-cs"/>
              </a:rPr>
              <a:t> _oppose shifting some of the resources from incarceration budgets into </a:t>
            </a:r>
            <a:r>
              <a:rPr kumimoji="0" lang="en-US" sz="1100" b="0" i="0" u="none" strike="noStrike" kern="1200" cap="none" spc="0" normalizeH="0" baseline="0" noProof="0" dirty="0">
                <a:ln>
                  <a:noFill/>
                </a:ln>
                <a:solidFill>
                  <a:prstClr val="black"/>
                </a:solidFill>
                <a:effectLst/>
                <a:uLnTx/>
                <a:uFillTx/>
                <a:latin typeface="Bahnschrift" panose="020B0502040204020203" pitchFamily="34" charset="0"/>
                <a:ea typeface="Nimbus Roman No9 L"/>
                <a:cs typeface="+mn-cs"/>
              </a:rPr>
              <a:t>community-based anti-violence intervention and mental health services?</a:t>
            </a:r>
            <a:endParaRPr kumimoji="0" lang="en-US" sz="11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p:txBody>
      </p:sp>
      <p:sp>
        <p:nvSpPr>
          <p:cNvPr id="11" name="TextBox 10">
            <a:extLst>
              <a:ext uri="{FF2B5EF4-FFF2-40B4-BE49-F238E27FC236}">
                <a16:creationId xmlns:a16="http://schemas.microsoft.com/office/drawing/2014/main" id="{6C0B8E5C-CD12-40DA-9F70-8B7903BE6DE0}"/>
              </a:ext>
            </a:extLst>
          </p:cNvPr>
          <p:cNvSpPr txBox="1"/>
          <p:nvPr/>
        </p:nvSpPr>
        <p:spPr>
          <a:xfrm>
            <a:off x="553621" y="1544616"/>
            <a:ext cx="4763967" cy="339705"/>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Shifting resources from incarceration budgets</a:t>
            </a:r>
          </a:p>
        </p:txBody>
      </p:sp>
      <p:sp>
        <p:nvSpPr>
          <p:cNvPr id="10" name="TextBox 9">
            <a:extLst>
              <a:ext uri="{FF2B5EF4-FFF2-40B4-BE49-F238E27FC236}">
                <a16:creationId xmlns:a16="http://schemas.microsoft.com/office/drawing/2014/main" id="{8506C406-F5F9-487D-B543-FD1E00CCE54C}"/>
              </a:ext>
            </a:extLst>
          </p:cNvPr>
          <p:cNvSpPr txBox="1"/>
          <p:nvPr/>
        </p:nvSpPr>
        <p:spPr>
          <a:xfrm>
            <a:off x="720611" y="6150412"/>
            <a:ext cx="4429986"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Bahnschrift" panose="020B0502040204020203" pitchFamily="34" charset="0"/>
                <a:ea typeface="Arial" panose="020B0604020202020204" pitchFamily="34" charset="0"/>
                <a:cs typeface="+mn-cs"/>
              </a:rPr>
              <a:t>SSB:</a:t>
            </a:r>
            <a:r>
              <a:rPr kumimoji="0" lang="en-US" sz="1100" b="0" i="0" u="none" strike="noStrike" kern="1200" cap="none" spc="0" normalizeH="0" baseline="0" noProof="0" dirty="0">
                <a:ln>
                  <a:noFill/>
                </a:ln>
                <a:solidFill>
                  <a:srgbClr val="FF0000"/>
                </a:solidFill>
                <a:effectLst/>
                <a:uLnTx/>
                <a:uFillTx/>
                <a:latin typeface="Bahnschrift" panose="020B0502040204020203" pitchFamily="34" charset="0"/>
                <a:ea typeface="Arial" panose="020B0604020202020204" pitchFamily="34" charset="0"/>
                <a:cs typeface="+mn-cs"/>
              </a:rPr>
              <a:t> </a:t>
            </a:r>
            <a:r>
              <a:rPr kumimoji="0" lang="en-US" sz="1100" b="0" i="0" u="none" strike="noStrike" kern="1200" cap="none" spc="0" normalizeH="0" baseline="0" noProof="0" dirty="0">
                <a:ln>
                  <a:noFill/>
                </a:ln>
                <a:solidFill>
                  <a:srgbClr val="000000"/>
                </a:solidFill>
                <a:effectLst/>
                <a:uLnTx/>
                <a:uFillTx/>
                <a:latin typeface="Bahnschrift" panose="020B0502040204020203" pitchFamily="34" charset="0"/>
                <a:ea typeface="Arial" panose="020B0604020202020204" pitchFamily="34" charset="0"/>
                <a:cs typeface="+mn-cs"/>
              </a:rPr>
              <a:t>Would you </a:t>
            </a:r>
            <a:r>
              <a:rPr kumimoji="0" lang="en-US" sz="1100" b="1" i="0" u="none" strike="noStrike" kern="1200" cap="none" spc="0" normalizeH="0" baseline="0" noProof="0" dirty="0">
                <a:ln>
                  <a:noFill/>
                </a:ln>
                <a:solidFill>
                  <a:srgbClr val="000000"/>
                </a:solidFill>
                <a:effectLst/>
                <a:uLnTx/>
                <a:uFillTx/>
                <a:latin typeface="Bahnschrift" panose="020B0502040204020203" pitchFamily="34" charset="0"/>
                <a:ea typeface="Arial" panose="020B0604020202020204" pitchFamily="34" charset="0"/>
                <a:cs typeface="+mn-cs"/>
              </a:rPr>
              <a:t>[ROTATE]</a:t>
            </a:r>
            <a:r>
              <a:rPr kumimoji="0" lang="en-US" sz="1100" b="0" i="0" u="none" strike="noStrike" kern="1200" cap="none" spc="0" normalizeH="0" baseline="0" noProof="0" dirty="0">
                <a:ln>
                  <a:noFill/>
                </a:ln>
                <a:solidFill>
                  <a:srgbClr val="000000"/>
                </a:solidFill>
                <a:effectLst/>
                <a:uLnTx/>
                <a:uFillTx/>
                <a:latin typeface="Bahnschrift" panose="020B0502040204020203" pitchFamily="34" charset="0"/>
                <a:ea typeface="Arial" panose="020B0604020202020204" pitchFamily="34" charset="0"/>
                <a:cs typeface="+mn-cs"/>
              </a:rPr>
              <a:t> _favor </a:t>
            </a:r>
            <a:r>
              <a:rPr kumimoji="0" lang="en-US" sz="1100" b="1" i="0" u="none" strike="noStrike" kern="1200" cap="none" spc="0" normalizeH="0" baseline="0" noProof="0" dirty="0">
                <a:ln>
                  <a:noFill/>
                </a:ln>
                <a:solidFill>
                  <a:srgbClr val="000000"/>
                </a:solidFill>
                <a:effectLst/>
                <a:uLnTx/>
                <a:uFillTx/>
                <a:latin typeface="Bahnschrift" panose="020B0502040204020203" pitchFamily="34" charset="0"/>
                <a:ea typeface="Arial" panose="020B0604020202020204" pitchFamily="34" charset="0"/>
                <a:cs typeface="+mn-cs"/>
              </a:rPr>
              <a:t>OR</a:t>
            </a:r>
            <a:r>
              <a:rPr kumimoji="0" lang="en-US" sz="1100" b="0" i="0" u="none" strike="noStrike" kern="1200" cap="none" spc="0" normalizeH="0" baseline="0" noProof="0" dirty="0">
                <a:ln>
                  <a:noFill/>
                </a:ln>
                <a:solidFill>
                  <a:srgbClr val="000000"/>
                </a:solidFill>
                <a:effectLst/>
                <a:uLnTx/>
                <a:uFillTx/>
                <a:latin typeface="Bahnschrift" panose="020B0502040204020203" pitchFamily="34" charset="0"/>
                <a:ea typeface="Arial" panose="020B0604020202020204" pitchFamily="34" charset="0"/>
                <a:cs typeface="+mn-cs"/>
              </a:rPr>
              <a:t> _oppose shifting some of the resources from incarceration budgets—including prisons, prosecutors, and probation—into </a:t>
            </a:r>
            <a:r>
              <a:rPr kumimoji="0" lang="en-US" sz="1100" b="0" i="0" u="none" strike="noStrike" kern="1200" cap="none" spc="0" normalizeH="0" baseline="0" noProof="0" dirty="0">
                <a:ln>
                  <a:noFill/>
                </a:ln>
                <a:solidFill>
                  <a:prstClr val="black"/>
                </a:solidFill>
                <a:effectLst/>
                <a:uLnTx/>
                <a:uFillTx/>
                <a:latin typeface="Bahnschrift" panose="020B0502040204020203" pitchFamily="34" charset="0"/>
                <a:ea typeface="Nimbus Roman No9 L"/>
                <a:cs typeface="+mn-cs"/>
              </a:rPr>
              <a:t>community-based anti-violence intervention and mental health services</a:t>
            </a:r>
            <a:r>
              <a:rPr kumimoji="0" lang="en-US" sz="1100" b="0" i="0" u="none" strike="noStrike" kern="1200" cap="none" spc="0" normalizeH="0" baseline="0" noProof="0" dirty="0">
                <a:ln>
                  <a:noFill/>
                </a:ln>
                <a:solidFill>
                  <a:srgbClr val="000000"/>
                </a:solidFill>
                <a:effectLst/>
                <a:uLnTx/>
                <a:uFillTx/>
                <a:latin typeface="Bahnschrift" panose="020B0502040204020203" pitchFamily="34" charset="0"/>
                <a:ea typeface="Arial" panose="020B0604020202020204" pitchFamily="34" charset="0"/>
                <a:cs typeface="+mn-cs"/>
              </a:rPr>
              <a:t>?</a:t>
            </a:r>
            <a:endParaRPr kumimoji="0" lang="en-US" sz="11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p:txBody>
      </p:sp>
      <p:sp>
        <p:nvSpPr>
          <p:cNvPr id="14" name="TextBox 13">
            <a:extLst>
              <a:ext uri="{FF2B5EF4-FFF2-40B4-BE49-F238E27FC236}">
                <a16:creationId xmlns:a16="http://schemas.microsoft.com/office/drawing/2014/main" id="{2D8A63AA-F22F-4773-BD5B-EAE32CEF2D02}"/>
              </a:ext>
            </a:extLst>
          </p:cNvPr>
          <p:cNvSpPr txBox="1"/>
          <p:nvPr/>
        </p:nvSpPr>
        <p:spPr>
          <a:xfrm>
            <a:off x="553621" y="4158362"/>
            <a:ext cx="4763967" cy="339705"/>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Shifting resources from incarceration budgets with examples</a:t>
            </a:r>
          </a:p>
        </p:txBody>
      </p:sp>
      <p:graphicFrame>
        <p:nvGraphicFramePr>
          <p:cNvPr id="16" name="Table 15">
            <a:extLst>
              <a:ext uri="{FF2B5EF4-FFF2-40B4-BE49-F238E27FC236}">
                <a16:creationId xmlns:a16="http://schemas.microsoft.com/office/drawing/2014/main" id="{923D6964-FB3D-4F63-9CB0-A3E28376AE61}"/>
              </a:ext>
            </a:extLst>
          </p:cNvPr>
          <p:cNvGraphicFramePr>
            <a:graphicFrameLocks noGrp="1"/>
          </p:cNvGraphicFramePr>
          <p:nvPr>
            <p:extLst>
              <p:ext uri="{D42A27DB-BD31-4B8C-83A1-F6EECF244321}">
                <p14:modId xmlns:p14="http://schemas.microsoft.com/office/powerpoint/2010/main" val="293773368"/>
              </p:ext>
            </p:extLst>
          </p:nvPr>
        </p:nvGraphicFramePr>
        <p:xfrm>
          <a:off x="5373988" y="4098652"/>
          <a:ext cx="5064240" cy="2086996"/>
        </p:xfrm>
        <a:graphic>
          <a:graphicData uri="http://schemas.openxmlformats.org/drawingml/2006/table">
            <a:tbl>
              <a:tblPr firstRow="1" bandRow="1">
                <a:tableStyleId>{5C22544A-7EE6-4342-B048-85BDC9FD1C3A}</a:tableStyleId>
              </a:tblPr>
              <a:tblGrid>
                <a:gridCol w="1537917">
                  <a:extLst>
                    <a:ext uri="{9D8B030D-6E8A-4147-A177-3AD203B41FA5}">
                      <a16:colId xmlns:a16="http://schemas.microsoft.com/office/drawing/2014/main" val="106400263"/>
                    </a:ext>
                  </a:extLst>
                </a:gridCol>
                <a:gridCol w="1175441">
                  <a:extLst>
                    <a:ext uri="{9D8B030D-6E8A-4147-A177-3AD203B41FA5}">
                      <a16:colId xmlns:a16="http://schemas.microsoft.com/office/drawing/2014/main" val="2274866303"/>
                    </a:ext>
                  </a:extLst>
                </a:gridCol>
                <a:gridCol w="1175441">
                  <a:extLst>
                    <a:ext uri="{9D8B030D-6E8A-4147-A177-3AD203B41FA5}">
                      <a16:colId xmlns:a16="http://schemas.microsoft.com/office/drawing/2014/main" val="2551706490"/>
                    </a:ext>
                  </a:extLst>
                </a:gridCol>
                <a:gridCol w="1175441">
                  <a:extLst>
                    <a:ext uri="{9D8B030D-6E8A-4147-A177-3AD203B41FA5}">
                      <a16:colId xmlns:a16="http://schemas.microsoft.com/office/drawing/2014/main" val="1074721507"/>
                    </a:ext>
                  </a:extLst>
                </a:gridCol>
              </a:tblGrid>
              <a:tr h="222001">
                <a:tc>
                  <a:txBody>
                    <a:bodyPr/>
                    <a:lstStyle/>
                    <a:p>
                      <a:pPr algn="ctr"/>
                      <a:r>
                        <a:rPr lang="en-US" sz="1400" b="1" i="1" dirty="0">
                          <a:solidFill>
                            <a:schemeClr val="bg1"/>
                          </a:solidFill>
                          <a:latin typeface="Bahnschrift" panose="020B0502040204020203" pitchFamily="34" charset="0"/>
                        </a:rPr>
                        <a:t>Demos</a:t>
                      </a:r>
                    </a:p>
                  </a:txBody>
                  <a:tcPr marL="0" marR="0" marT="0" marB="0" anchor="ctr">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bg1"/>
                          </a:solidFill>
                          <a:effectLst/>
                          <a:latin typeface="Bahnschrift" panose="020B0502040204020203" pitchFamily="34" charset="0"/>
                          <a:ea typeface="+mn-ea"/>
                          <a:cs typeface="+mn-cs"/>
                        </a:rPr>
                        <a:t>Favor</a:t>
                      </a:r>
                    </a:p>
                  </a:txBody>
                  <a:tcPr marL="0" marR="0" marT="0" marB="0" anchor="ctr">
                    <a:lnB w="28575" cap="flat" cmpd="sng" algn="ctr">
                      <a:solidFill>
                        <a:srgbClr val="FF0000"/>
                      </a:solidFill>
                      <a:prstDash val="solid"/>
                      <a:round/>
                      <a:headEnd type="none" w="med" len="med"/>
                      <a:tailEnd type="none" w="med" len="med"/>
                    </a:lnB>
                    <a:solidFill>
                      <a:srgbClr val="0070C0"/>
                    </a:solidFill>
                  </a:tcPr>
                </a:tc>
                <a:tc>
                  <a:txBody>
                    <a:bodyPr/>
                    <a:lstStyle/>
                    <a:p>
                      <a:pPr algn="ctr"/>
                      <a:r>
                        <a:rPr lang="en-US" sz="1100" b="1" dirty="0">
                          <a:solidFill>
                            <a:schemeClr val="bg1"/>
                          </a:solidFill>
                          <a:latin typeface="Bahnschrift" panose="020B0502040204020203" pitchFamily="34" charset="0"/>
                        </a:rPr>
                        <a:t>Oppose</a:t>
                      </a:r>
                    </a:p>
                  </a:txBody>
                  <a:tcPr marL="0" marR="0" marT="0" marB="0" anchor="ctr">
                    <a:solidFill>
                      <a:srgbClr val="FF0000"/>
                    </a:solidFill>
                  </a:tcPr>
                </a:tc>
                <a:tc>
                  <a:txBody>
                    <a:bodyPr/>
                    <a:lstStyle/>
                    <a:p>
                      <a:pPr algn="ctr"/>
                      <a:r>
                        <a:rPr lang="en-US" sz="1100" b="1" dirty="0">
                          <a:solidFill>
                            <a:schemeClr val="bg1"/>
                          </a:solidFill>
                          <a:latin typeface="Bahnschrift" panose="020B0502040204020203" pitchFamily="34" charset="0"/>
                        </a:rPr>
                        <a:t>Not sure</a:t>
                      </a:r>
                    </a:p>
                  </a:txBody>
                  <a:tcPr marL="0" marR="0" marT="0" marB="0" anchor="ctr">
                    <a:solidFill>
                      <a:schemeClr val="bg1">
                        <a:lumMod val="50000"/>
                      </a:schemeClr>
                    </a:solidFill>
                  </a:tcPr>
                </a:tc>
                <a:extLst>
                  <a:ext uri="{0D108BD9-81ED-4DB2-BD59-A6C34878D82A}">
                    <a16:rowId xmlns:a16="http://schemas.microsoft.com/office/drawing/2014/main" val="414109388"/>
                  </a:ext>
                </a:extLst>
              </a:tr>
              <a:tr h="157363">
                <a:tc>
                  <a:txBody>
                    <a:bodyPr/>
                    <a:lstStyle/>
                    <a:p>
                      <a:pPr marL="91440" algn="l" fontAlgn="b"/>
                      <a:r>
                        <a:rPr lang="en-US" sz="1100" b="0" i="0" u="none" strike="noStrike" dirty="0">
                          <a:effectLst/>
                          <a:latin typeface="Bahnschrift" panose="020B0502040204020203" pitchFamily="34" charset="0"/>
                        </a:rPr>
                        <a:t>White</a:t>
                      </a:r>
                    </a:p>
                  </a:txBody>
                  <a:tcPr marL="0" marR="0" marT="0" marB="0" anchor="ctr">
                    <a:lnR w="28575" cap="flat" cmpd="sng" algn="ctr">
                      <a:solidFill>
                        <a:srgbClr val="FF0000"/>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47%</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41%</a:t>
                      </a:r>
                    </a:p>
                  </a:txBody>
                  <a:tcPr marL="9525" marR="9525" marT="9525" marB="0" anchor="ctr">
                    <a:lnL w="28575"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81567260"/>
                  </a:ext>
                </a:extLst>
              </a:tr>
              <a:tr h="157363">
                <a:tc>
                  <a:txBody>
                    <a:bodyPr/>
                    <a:lstStyle/>
                    <a:p>
                      <a:pPr marL="91440" algn="l" fontAlgn="b"/>
                      <a:r>
                        <a:rPr lang="en-US" sz="1100" b="0" i="0" u="none" strike="noStrike" dirty="0">
                          <a:effectLst/>
                          <a:latin typeface="Bahnschrift" panose="020B0502040204020203" pitchFamily="34" charset="0"/>
                        </a:rPr>
                        <a:t>Black</a:t>
                      </a:r>
                    </a:p>
                  </a:txBody>
                  <a:tcPr marL="0" marR="0" marT="0"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693653705"/>
                  </a:ext>
                </a:extLst>
              </a:tr>
              <a:tr h="157363">
                <a:tc>
                  <a:txBody>
                    <a:bodyPr/>
                    <a:lstStyle/>
                    <a:p>
                      <a:pPr marL="91440" algn="l" fontAlgn="b"/>
                      <a:r>
                        <a:rPr lang="en-US" sz="1100" b="0" i="0" u="none" strike="noStrike" dirty="0">
                          <a:effectLst/>
                          <a:latin typeface="Bahnschrift" panose="020B0502040204020203" pitchFamily="34" charset="0"/>
                        </a:rPr>
                        <a:t>White Democrat</a:t>
                      </a:r>
                    </a:p>
                  </a:txBody>
                  <a:tcPr marL="0" marR="0" marT="0"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5%</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99046521"/>
                  </a:ext>
                </a:extLst>
              </a:tr>
              <a:tr h="157363">
                <a:tc>
                  <a:txBody>
                    <a:bodyPr/>
                    <a:lstStyle/>
                    <a:p>
                      <a:pPr marL="91440" algn="l" fontAlgn="b"/>
                      <a:r>
                        <a:rPr lang="en-US" sz="1100" b="0" i="0" u="none" strike="noStrike" dirty="0">
                          <a:effectLst/>
                          <a:latin typeface="Bahnschrift" panose="020B0502040204020203" pitchFamily="34" charset="0"/>
                        </a:rPr>
                        <a:t>Democrat</a:t>
                      </a:r>
                    </a:p>
                  </a:txBody>
                  <a:tcPr marL="0" marR="0" marT="0"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64241"/>
                  </a:ext>
                </a:extLst>
              </a:tr>
              <a:tr h="157363">
                <a:tc>
                  <a:txBody>
                    <a:bodyPr/>
                    <a:lstStyle/>
                    <a:p>
                      <a:pPr marL="91440" algn="l" fontAlgn="b"/>
                      <a:r>
                        <a:rPr lang="en-US" sz="1100" b="0" i="0" u="none" strike="noStrike" dirty="0">
                          <a:effectLst/>
                          <a:latin typeface="Bahnschrift" panose="020B0502040204020203" pitchFamily="34" charset="0"/>
                        </a:rPr>
                        <a:t>Independent/DK</a:t>
                      </a:r>
                    </a:p>
                  </a:txBody>
                  <a:tcPr marL="0" marR="0" marT="0"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9428830"/>
                  </a:ext>
                </a:extLst>
              </a:tr>
              <a:tr h="157363">
                <a:tc>
                  <a:txBody>
                    <a:bodyPr/>
                    <a:lstStyle/>
                    <a:p>
                      <a:pPr marL="91440" algn="l" fontAlgn="b"/>
                      <a:r>
                        <a:rPr lang="en-US" sz="1100" b="0" i="0" u="none" strike="noStrike" dirty="0">
                          <a:effectLst/>
                          <a:latin typeface="Bahnschrift" panose="020B0502040204020203" pitchFamily="34" charset="0"/>
                        </a:rPr>
                        <a:t>Republican</a:t>
                      </a:r>
                    </a:p>
                  </a:txBody>
                  <a:tcPr marL="0" marR="0" marT="0" marB="0" anchor="ctr">
                    <a:lnR w="28575" cap="flat" cmpd="sng" algn="ctr">
                      <a:solidFill>
                        <a:srgbClr val="FF0000"/>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35%</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54%</a:t>
                      </a:r>
                    </a:p>
                  </a:txBody>
                  <a:tcPr marL="9525" marR="9525" marT="9525" marB="0" anchor="ctr">
                    <a:lnL w="28575"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35126314"/>
                  </a:ext>
                </a:extLst>
              </a:tr>
              <a:tr h="157363">
                <a:tc>
                  <a:txBody>
                    <a:bodyPr/>
                    <a:lstStyle/>
                    <a:p>
                      <a:pPr marL="91440" algn="l" fontAlgn="b"/>
                      <a:r>
                        <a:rPr lang="en-US" sz="1100" b="0" i="0" u="none" strike="noStrike" dirty="0">
                          <a:effectLst/>
                          <a:latin typeface="Bahnschrift" panose="020B0502040204020203" pitchFamily="34" charset="0"/>
                        </a:rPr>
                        <a:t>Gun household</a:t>
                      </a:r>
                    </a:p>
                  </a:txBody>
                  <a:tcPr marL="0" marR="0" marT="0"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8%</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207021694"/>
                  </a:ext>
                </a:extLst>
              </a:tr>
              <a:tr h="157363">
                <a:tc>
                  <a:txBody>
                    <a:bodyPr/>
                    <a:lstStyle/>
                    <a:p>
                      <a:pPr marL="91440" algn="l" fontAlgn="b"/>
                      <a:r>
                        <a:rPr lang="en-US" sz="1100" b="0" i="0" u="none" strike="noStrike" dirty="0">
                          <a:effectLst/>
                          <a:latin typeface="Bahnschrift" panose="020B0502040204020203" pitchFamily="34" charset="0"/>
                        </a:rPr>
                        <a:t>Not gun household</a:t>
                      </a:r>
                    </a:p>
                  </a:txBody>
                  <a:tcPr marL="0" marR="0" marT="0"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213426070"/>
                  </a:ext>
                </a:extLst>
              </a:tr>
              <a:tr h="157363">
                <a:tc>
                  <a:txBody>
                    <a:bodyPr/>
                    <a:lstStyle/>
                    <a:p>
                      <a:pPr marL="91440" algn="l" fontAlgn="b"/>
                      <a:r>
                        <a:rPr lang="en-US" sz="1100" b="0" i="0" u="none" strike="noStrike" dirty="0">
                          <a:effectLst/>
                          <a:latin typeface="Bahnschrift" panose="020B0502040204020203" pitchFamily="34" charset="0"/>
                        </a:rPr>
                        <a:t>NRA member</a:t>
                      </a:r>
                    </a:p>
                  </a:txBody>
                  <a:tcPr marL="0" marR="0" marT="0"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6%</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67667622"/>
                  </a:ext>
                </a:extLst>
              </a:tr>
              <a:tr h="157363">
                <a:tc>
                  <a:txBody>
                    <a:bodyPr/>
                    <a:lstStyle/>
                    <a:p>
                      <a:pPr marL="91440" algn="l" fontAlgn="b"/>
                      <a:r>
                        <a:rPr lang="en-US" sz="1100" b="0" i="0" u="none" strike="noStrike" dirty="0">
                          <a:effectLst/>
                          <a:latin typeface="Bahnschrift" panose="020B0502040204020203" pitchFamily="34" charset="0"/>
                        </a:rPr>
                        <a:t>Not NRA member</a:t>
                      </a:r>
                    </a:p>
                  </a:txBody>
                  <a:tcPr marL="0" marR="0" marT="0"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85697156"/>
                  </a:ext>
                </a:extLst>
              </a:tr>
              <a:tr h="157363">
                <a:tc>
                  <a:txBody>
                    <a:bodyPr/>
                    <a:lstStyle/>
                    <a:p>
                      <a:pPr marL="91440" algn="l" fontAlgn="b"/>
                      <a:r>
                        <a:rPr lang="en-US" sz="1100" b="0" i="0" u="none" strike="noStrike" dirty="0">
                          <a:effectLst/>
                          <a:latin typeface="Bahnschrift" panose="020B0502040204020203" pitchFamily="34" charset="0"/>
                        </a:rPr>
                        <a:t>Battleground state</a:t>
                      </a:r>
                    </a:p>
                  </a:txBody>
                  <a:tcPr marL="0" marR="0" marT="0"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168913447"/>
                  </a:ext>
                </a:extLst>
              </a:tr>
            </a:tbl>
          </a:graphicData>
        </a:graphic>
      </p:graphicFrame>
      <p:graphicFrame>
        <p:nvGraphicFramePr>
          <p:cNvPr id="15" name="Object 4">
            <a:extLst>
              <a:ext uri="{FF2B5EF4-FFF2-40B4-BE49-F238E27FC236}">
                <a16:creationId xmlns:a16="http://schemas.microsoft.com/office/drawing/2014/main" id="{16D3322D-52A8-4BE9-BA33-291B4EB96BCD}"/>
              </a:ext>
            </a:extLst>
          </p:cNvPr>
          <p:cNvGraphicFramePr>
            <a:graphicFrameLocks noChangeAspect="1"/>
          </p:cNvGraphicFramePr>
          <p:nvPr/>
        </p:nvGraphicFramePr>
        <p:xfrm>
          <a:off x="761170" y="2013370"/>
          <a:ext cx="4348869" cy="15795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Table 17">
            <a:extLst>
              <a:ext uri="{FF2B5EF4-FFF2-40B4-BE49-F238E27FC236}">
                <a16:creationId xmlns:a16="http://schemas.microsoft.com/office/drawing/2014/main" id="{14D69153-A307-45B9-BC23-C91D18268DAB}"/>
              </a:ext>
            </a:extLst>
          </p:cNvPr>
          <p:cNvGraphicFramePr>
            <a:graphicFrameLocks noGrp="1"/>
          </p:cNvGraphicFramePr>
          <p:nvPr>
            <p:extLst>
              <p:ext uri="{D42A27DB-BD31-4B8C-83A1-F6EECF244321}">
                <p14:modId xmlns:p14="http://schemas.microsoft.com/office/powerpoint/2010/main" val="193380856"/>
              </p:ext>
            </p:extLst>
          </p:nvPr>
        </p:nvGraphicFramePr>
        <p:xfrm>
          <a:off x="5373988" y="1544616"/>
          <a:ext cx="5064240" cy="2086996"/>
        </p:xfrm>
        <a:graphic>
          <a:graphicData uri="http://schemas.openxmlformats.org/drawingml/2006/table">
            <a:tbl>
              <a:tblPr firstRow="1" bandRow="1">
                <a:tableStyleId>{5C22544A-7EE6-4342-B048-85BDC9FD1C3A}</a:tableStyleId>
              </a:tblPr>
              <a:tblGrid>
                <a:gridCol w="1537917">
                  <a:extLst>
                    <a:ext uri="{9D8B030D-6E8A-4147-A177-3AD203B41FA5}">
                      <a16:colId xmlns:a16="http://schemas.microsoft.com/office/drawing/2014/main" val="106400263"/>
                    </a:ext>
                  </a:extLst>
                </a:gridCol>
                <a:gridCol w="1175441">
                  <a:extLst>
                    <a:ext uri="{9D8B030D-6E8A-4147-A177-3AD203B41FA5}">
                      <a16:colId xmlns:a16="http://schemas.microsoft.com/office/drawing/2014/main" val="2274866303"/>
                    </a:ext>
                  </a:extLst>
                </a:gridCol>
                <a:gridCol w="1175441">
                  <a:extLst>
                    <a:ext uri="{9D8B030D-6E8A-4147-A177-3AD203B41FA5}">
                      <a16:colId xmlns:a16="http://schemas.microsoft.com/office/drawing/2014/main" val="2551706490"/>
                    </a:ext>
                  </a:extLst>
                </a:gridCol>
                <a:gridCol w="1175441">
                  <a:extLst>
                    <a:ext uri="{9D8B030D-6E8A-4147-A177-3AD203B41FA5}">
                      <a16:colId xmlns:a16="http://schemas.microsoft.com/office/drawing/2014/main" val="1074721507"/>
                    </a:ext>
                  </a:extLst>
                </a:gridCol>
              </a:tblGrid>
              <a:tr h="222001">
                <a:tc>
                  <a:txBody>
                    <a:bodyPr/>
                    <a:lstStyle/>
                    <a:p>
                      <a:pPr algn="ctr"/>
                      <a:r>
                        <a:rPr lang="en-US" sz="1400" b="1" i="1" dirty="0">
                          <a:solidFill>
                            <a:schemeClr val="bg1"/>
                          </a:solidFill>
                          <a:latin typeface="Bahnschrift" panose="020B0502040204020203" pitchFamily="34" charset="0"/>
                        </a:rPr>
                        <a:t>Demos</a:t>
                      </a:r>
                    </a:p>
                  </a:txBody>
                  <a:tcPr marL="0" marR="0" marT="0" marB="0" anchor="ctr">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bg1"/>
                          </a:solidFill>
                          <a:effectLst/>
                          <a:latin typeface="Bahnschrift" panose="020B0502040204020203" pitchFamily="34" charset="0"/>
                          <a:ea typeface="+mn-ea"/>
                          <a:cs typeface="+mn-cs"/>
                        </a:rPr>
                        <a:t>Favor</a:t>
                      </a:r>
                    </a:p>
                  </a:txBody>
                  <a:tcPr marL="0" marR="0" marT="0" marB="0" anchor="ctr">
                    <a:lnB w="28575" cap="flat" cmpd="sng" algn="ctr">
                      <a:solidFill>
                        <a:srgbClr val="FF0000"/>
                      </a:solidFill>
                      <a:prstDash val="solid"/>
                      <a:round/>
                      <a:headEnd type="none" w="med" len="med"/>
                      <a:tailEnd type="none" w="med" len="med"/>
                    </a:lnB>
                    <a:solidFill>
                      <a:srgbClr val="0070C0"/>
                    </a:solidFill>
                  </a:tcPr>
                </a:tc>
                <a:tc>
                  <a:txBody>
                    <a:bodyPr/>
                    <a:lstStyle/>
                    <a:p>
                      <a:pPr algn="ctr"/>
                      <a:r>
                        <a:rPr lang="en-US" sz="1100" b="1" dirty="0">
                          <a:solidFill>
                            <a:schemeClr val="bg1"/>
                          </a:solidFill>
                          <a:latin typeface="Bahnschrift" panose="020B0502040204020203" pitchFamily="34" charset="0"/>
                        </a:rPr>
                        <a:t>Oppose</a:t>
                      </a:r>
                    </a:p>
                  </a:txBody>
                  <a:tcPr marL="0" marR="0" marT="0" marB="0" anchor="ctr">
                    <a:solidFill>
                      <a:srgbClr val="FF0000"/>
                    </a:solidFill>
                  </a:tcPr>
                </a:tc>
                <a:tc>
                  <a:txBody>
                    <a:bodyPr/>
                    <a:lstStyle/>
                    <a:p>
                      <a:pPr algn="ctr"/>
                      <a:r>
                        <a:rPr lang="en-US" sz="1100" b="1" dirty="0">
                          <a:solidFill>
                            <a:schemeClr val="bg1"/>
                          </a:solidFill>
                          <a:latin typeface="Bahnschrift" panose="020B0502040204020203" pitchFamily="34" charset="0"/>
                        </a:rPr>
                        <a:t>Not sure</a:t>
                      </a:r>
                    </a:p>
                  </a:txBody>
                  <a:tcPr marL="0" marR="0" marT="0" marB="0" anchor="ctr">
                    <a:solidFill>
                      <a:schemeClr val="bg1">
                        <a:lumMod val="50000"/>
                      </a:schemeClr>
                    </a:solidFill>
                  </a:tcPr>
                </a:tc>
                <a:extLst>
                  <a:ext uri="{0D108BD9-81ED-4DB2-BD59-A6C34878D82A}">
                    <a16:rowId xmlns:a16="http://schemas.microsoft.com/office/drawing/2014/main" val="414109388"/>
                  </a:ext>
                </a:extLst>
              </a:tr>
              <a:tr h="0">
                <a:tc>
                  <a:txBody>
                    <a:bodyPr/>
                    <a:lstStyle/>
                    <a:p>
                      <a:pPr marL="91440" algn="l" fontAlgn="b"/>
                      <a:r>
                        <a:rPr lang="en-US" sz="1100" b="0" i="0" u="none" strike="noStrike" dirty="0">
                          <a:effectLst/>
                          <a:latin typeface="Bahnschrift" panose="020B0502040204020203" pitchFamily="34" charset="0"/>
                        </a:rPr>
                        <a:t>White</a:t>
                      </a:r>
                    </a:p>
                  </a:txBody>
                  <a:tcPr marL="0" marR="0" marT="0" marB="0" anchor="ctr">
                    <a:lnR w="28575" cap="flat" cmpd="sng" algn="ctr">
                      <a:solidFill>
                        <a:srgbClr val="FF0000"/>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59%</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31%</a:t>
                      </a:r>
                    </a:p>
                  </a:txBody>
                  <a:tcPr marL="9525" marR="9525" marT="9525" marB="0" anchor="ctr">
                    <a:lnL w="28575"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9%</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81567260"/>
                  </a:ext>
                </a:extLst>
              </a:tr>
              <a:tr h="169545">
                <a:tc>
                  <a:txBody>
                    <a:bodyPr/>
                    <a:lstStyle/>
                    <a:p>
                      <a:pPr marL="91440" algn="l" fontAlgn="b"/>
                      <a:r>
                        <a:rPr lang="en-US" sz="1100" b="0" i="0" u="none" strike="noStrike" dirty="0">
                          <a:effectLst/>
                          <a:latin typeface="Bahnschrift" panose="020B0502040204020203" pitchFamily="34" charset="0"/>
                        </a:rPr>
                        <a:t>Black</a:t>
                      </a:r>
                    </a:p>
                  </a:txBody>
                  <a:tcPr marL="0" marR="0" marT="0"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693653705"/>
                  </a:ext>
                </a:extLst>
              </a:tr>
              <a:tr h="169545">
                <a:tc>
                  <a:txBody>
                    <a:bodyPr/>
                    <a:lstStyle/>
                    <a:p>
                      <a:pPr marL="91440" algn="l" fontAlgn="b"/>
                      <a:r>
                        <a:rPr lang="en-US" sz="1100" b="0" i="0" u="none" strike="noStrike" dirty="0">
                          <a:effectLst/>
                          <a:latin typeface="Bahnschrift" panose="020B0502040204020203" pitchFamily="34" charset="0"/>
                        </a:rPr>
                        <a:t>White Democrat</a:t>
                      </a:r>
                    </a:p>
                  </a:txBody>
                  <a:tcPr marL="0" marR="0" marT="0"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6%</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99046521"/>
                  </a:ext>
                </a:extLst>
              </a:tr>
              <a:tr h="169545">
                <a:tc>
                  <a:txBody>
                    <a:bodyPr/>
                    <a:lstStyle/>
                    <a:p>
                      <a:pPr marL="91440" algn="l" fontAlgn="b"/>
                      <a:r>
                        <a:rPr lang="en-US" sz="1100" b="0" i="0" u="none" strike="noStrike" dirty="0">
                          <a:effectLst/>
                          <a:latin typeface="Bahnschrift" panose="020B0502040204020203" pitchFamily="34" charset="0"/>
                        </a:rPr>
                        <a:t>Democrat</a:t>
                      </a:r>
                    </a:p>
                  </a:txBody>
                  <a:tcPr marL="0" marR="0" marT="0"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8%</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64241"/>
                  </a:ext>
                </a:extLst>
              </a:tr>
              <a:tr h="169545">
                <a:tc>
                  <a:txBody>
                    <a:bodyPr/>
                    <a:lstStyle/>
                    <a:p>
                      <a:pPr marL="91440" algn="l" fontAlgn="b"/>
                      <a:r>
                        <a:rPr lang="en-US" sz="1100" b="0" i="0" u="none" strike="noStrike" dirty="0">
                          <a:effectLst/>
                          <a:latin typeface="Bahnschrift" panose="020B0502040204020203" pitchFamily="34" charset="0"/>
                        </a:rPr>
                        <a:t>Independent/DK</a:t>
                      </a:r>
                    </a:p>
                  </a:txBody>
                  <a:tcPr marL="0" marR="0" marT="0"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9428830"/>
                  </a:ext>
                </a:extLst>
              </a:tr>
              <a:tr h="169545">
                <a:tc>
                  <a:txBody>
                    <a:bodyPr/>
                    <a:lstStyle/>
                    <a:p>
                      <a:pPr marL="91440" algn="l" fontAlgn="b"/>
                      <a:r>
                        <a:rPr lang="en-US" sz="1100" b="0" i="0" u="none" strike="noStrike" dirty="0">
                          <a:effectLst/>
                          <a:latin typeface="Bahnschrift" panose="020B0502040204020203" pitchFamily="34" charset="0"/>
                        </a:rPr>
                        <a:t>Republican</a:t>
                      </a:r>
                    </a:p>
                  </a:txBody>
                  <a:tcPr marL="0" marR="0" marT="0" marB="0" anchor="ctr">
                    <a:lnR w="28575" cap="flat" cmpd="sng" algn="ctr">
                      <a:solidFill>
                        <a:srgbClr val="FF0000"/>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54%</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39%</a:t>
                      </a:r>
                    </a:p>
                  </a:txBody>
                  <a:tcPr marL="9525" marR="9525" marT="9525" marB="0" anchor="ctr">
                    <a:lnL w="28575"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7%</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35126314"/>
                  </a:ext>
                </a:extLst>
              </a:tr>
              <a:tr h="169545">
                <a:tc>
                  <a:txBody>
                    <a:bodyPr/>
                    <a:lstStyle/>
                    <a:p>
                      <a:pPr marL="91440" algn="l" fontAlgn="b"/>
                      <a:r>
                        <a:rPr lang="en-US" sz="1100" b="0" i="0" u="none" strike="noStrike" dirty="0">
                          <a:effectLst/>
                          <a:latin typeface="Bahnschrift" panose="020B0502040204020203" pitchFamily="34" charset="0"/>
                        </a:rPr>
                        <a:t>Gun household</a:t>
                      </a:r>
                    </a:p>
                  </a:txBody>
                  <a:tcPr marL="0" marR="0" marT="0"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5%</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207021694"/>
                  </a:ext>
                </a:extLst>
              </a:tr>
              <a:tr h="169545">
                <a:tc>
                  <a:txBody>
                    <a:bodyPr/>
                    <a:lstStyle/>
                    <a:p>
                      <a:pPr marL="91440" algn="l" fontAlgn="b"/>
                      <a:r>
                        <a:rPr lang="en-US" sz="1100" b="0" i="0" u="none" strike="noStrike" dirty="0">
                          <a:effectLst/>
                          <a:latin typeface="Bahnschrift" panose="020B0502040204020203" pitchFamily="34" charset="0"/>
                        </a:rPr>
                        <a:t>Not gun household</a:t>
                      </a:r>
                    </a:p>
                  </a:txBody>
                  <a:tcPr marL="0" marR="0" marT="0"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213426070"/>
                  </a:ext>
                </a:extLst>
              </a:tr>
              <a:tr h="169545">
                <a:tc>
                  <a:txBody>
                    <a:bodyPr/>
                    <a:lstStyle/>
                    <a:p>
                      <a:pPr marL="91440" algn="l" fontAlgn="b"/>
                      <a:r>
                        <a:rPr lang="en-US" sz="1100" b="0" i="0" u="none" strike="noStrike" dirty="0">
                          <a:effectLst/>
                          <a:latin typeface="Bahnschrift" panose="020B0502040204020203" pitchFamily="34" charset="0"/>
                        </a:rPr>
                        <a:t>NRA member</a:t>
                      </a:r>
                    </a:p>
                  </a:txBody>
                  <a:tcPr marL="0" marR="0" marT="0"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4%</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67667622"/>
                  </a:ext>
                </a:extLst>
              </a:tr>
              <a:tr h="169545">
                <a:tc>
                  <a:txBody>
                    <a:bodyPr/>
                    <a:lstStyle/>
                    <a:p>
                      <a:pPr marL="91440" algn="l" fontAlgn="b"/>
                      <a:r>
                        <a:rPr lang="en-US" sz="1100" b="0" i="0" u="none" strike="noStrike" dirty="0">
                          <a:effectLst/>
                          <a:latin typeface="Bahnschrift" panose="020B0502040204020203" pitchFamily="34" charset="0"/>
                        </a:rPr>
                        <a:t>Not NRA member</a:t>
                      </a:r>
                    </a:p>
                  </a:txBody>
                  <a:tcPr marL="0" marR="0" marT="0"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85697156"/>
                  </a:ext>
                </a:extLst>
              </a:tr>
              <a:tr h="169545">
                <a:tc>
                  <a:txBody>
                    <a:bodyPr/>
                    <a:lstStyle/>
                    <a:p>
                      <a:pPr marL="91440" algn="l" fontAlgn="b"/>
                      <a:r>
                        <a:rPr lang="en-US" sz="1100" b="0" i="0" u="none" strike="noStrike" dirty="0">
                          <a:effectLst/>
                          <a:latin typeface="Bahnschrift" panose="020B0502040204020203" pitchFamily="34" charset="0"/>
                        </a:rPr>
                        <a:t>Battleground state</a:t>
                      </a:r>
                    </a:p>
                  </a:txBody>
                  <a:tcPr marL="0" marR="0" marT="0"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a:solidFill>
                            <a:srgbClr val="000000"/>
                          </a:solidFill>
                          <a:effectLst/>
                          <a:latin typeface="Bahnschrift" panose="020B0502040204020203" pitchFamily="34" charset="0"/>
                          <a:ea typeface="+mn-ea"/>
                          <a:cs typeface="+mn-cs"/>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050" b="0" i="0" u="none" strike="noStrike" kern="1200" dirty="0">
                          <a:solidFill>
                            <a:srgbClr val="000000"/>
                          </a:solidFill>
                          <a:effectLst/>
                          <a:latin typeface="Bahnschrift" panose="020B0502040204020203" pitchFamily="34" charset="0"/>
                          <a:ea typeface="+mn-ea"/>
                          <a:cs typeface="+mn-cs"/>
                        </a:rPr>
                        <a:t>8%</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168913447"/>
                  </a:ext>
                </a:extLst>
              </a:tr>
            </a:tbl>
          </a:graphicData>
        </a:graphic>
      </p:graphicFrame>
      <p:graphicFrame>
        <p:nvGraphicFramePr>
          <p:cNvPr id="19" name="Object 4">
            <a:extLst>
              <a:ext uri="{FF2B5EF4-FFF2-40B4-BE49-F238E27FC236}">
                <a16:creationId xmlns:a16="http://schemas.microsoft.com/office/drawing/2014/main" id="{C2206E5F-B563-4EF2-86A9-80833B5CC90E}"/>
              </a:ext>
            </a:extLst>
          </p:cNvPr>
          <p:cNvGraphicFramePr>
            <a:graphicFrameLocks noChangeAspect="1"/>
          </p:cNvGraphicFramePr>
          <p:nvPr/>
        </p:nvGraphicFramePr>
        <p:xfrm>
          <a:off x="761170" y="4577155"/>
          <a:ext cx="4348869" cy="1579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8769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BE6AA833-2DD6-4F37-8782-48BF60C93443}"/>
              </a:ext>
            </a:extLst>
          </p:cNvPr>
          <p:cNvSpPr>
            <a:spLocks noGrp="1"/>
          </p:cNvSpPr>
          <p:nvPr>
            <p:ph type="title"/>
          </p:nvPr>
        </p:nvSpPr>
        <p:spPr>
          <a:xfrm>
            <a:off x="335280" y="93039"/>
            <a:ext cx="11521440" cy="1325563"/>
          </a:xfrm>
        </p:spPr>
        <p:txBody>
          <a:bodyPr>
            <a:noAutofit/>
          </a:bodyPr>
          <a:lstStyle/>
          <a:p>
            <a:pPr algn="just"/>
            <a:r>
              <a:rPr lang="en-US" sz="2400" b="0" dirty="0">
                <a:solidFill>
                  <a:schemeClr val="tx1"/>
                </a:solidFill>
                <a:latin typeface="Bahnschrift" panose="020B0502040204020203" pitchFamily="34" charset="0"/>
                <a:ea typeface="Verdana" panose="020B0604030504040204" pitchFamily="34" charset="0"/>
              </a:rPr>
              <a:t>Voters widely believe intervention specialists are essential workers. This is the case across demographic groups, including in battleground states. Republicans overwhelmingly think intervention specialists are essential workers. </a:t>
            </a:r>
          </a:p>
        </p:txBody>
      </p:sp>
      <p:sp>
        <p:nvSpPr>
          <p:cNvPr id="13" name="TextBox 12">
            <a:extLst>
              <a:ext uri="{FF2B5EF4-FFF2-40B4-BE49-F238E27FC236}">
                <a16:creationId xmlns:a16="http://schemas.microsoft.com/office/drawing/2014/main" id="{26403CAF-33EA-439F-BD13-74BEA5871278}"/>
              </a:ext>
            </a:extLst>
          </p:cNvPr>
          <p:cNvSpPr txBox="1"/>
          <p:nvPr/>
        </p:nvSpPr>
        <p:spPr>
          <a:xfrm>
            <a:off x="507609" y="1554241"/>
            <a:ext cx="11176782" cy="352842"/>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Are intervention specialists essential workers</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D0601A5-4E70-46D5-A6B7-24DB294C71F5}"/>
              </a:ext>
            </a:extLst>
          </p:cNvPr>
          <p:cNvSpPr txBox="1"/>
          <p:nvPr/>
        </p:nvSpPr>
        <p:spPr>
          <a:xfrm>
            <a:off x="98475" y="6487962"/>
            <a:ext cx="1043353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57. Would you consider violence intervention specialists, like mental health professionals and social workers, as essential workers? </a:t>
            </a:r>
          </a:p>
        </p:txBody>
      </p:sp>
      <p:graphicFrame>
        <p:nvGraphicFramePr>
          <p:cNvPr id="3" name="Table 2">
            <a:extLst>
              <a:ext uri="{FF2B5EF4-FFF2-40B4-BE49-F238E27FC236}">
                <a16:creationId xmlns:a16="http://schemas.microsoft.com/office/drawing/2014/main" id="{698A1238-36B6-4E55-9ABA-FC47482F70F5}"/>
              </a:ext>
            </a:extLst>
          </p:cNvPr>
          <p:cNvGraphicFramePr>
            <a:graphicFrameLocks noGrp="1"/>
          </p:cNvGraphicFramePr>
          <p:nvPr>
            <p:extLst>
              <p:ext uri="{D42A27DB-BD31-4B8C-83A1-F6EECF244321}">
                <p14:modId xmlns:p14="http://schemas.microsoft.com/office/powerpoint/2010/main" val="3078006493"/>
              </p:ext>
            </p:extLst>
          </p:nvPr>
        </p:nvGraphicFramePr>
        <p:xfrm>
          <a:off x="6541477" y="2419644"/>
          <a:ext cx="5022166" cy="3622042"/>
        </p:xfrm>
        <a:graphic>
          <a:graphicData uri="http://schemas.openxmlformats.org/drawingml/2006/table">
            <a:tbl>
              <a:tblPr firstRow="1" bandRow="1">
                <a:tableStyleId>{5C22544A-7EE6-4342-B048-85BDC9FD1C3A}</a:tableStyleId>
              </a:tblPr>
              <a:tblGrid>
                <a:gridCol w="1350499">
                  <a:extLst>
                    <a:ext uri="{9D8B030D-6E8A-4147-A177-3AD203B41FA5}">
                      <a16:colId xmlns:a16="http://schemas.microsoft.com/office/drawing/2014/main" val="106400263"/>
                    </a:ext>
                  </a:extLst>
                </a:gridCol>
                <a:gridCol w="1223889">
                  <a:extLst>
                    <a:ext uri="{9D8B030D-6E8A-4147-A177-3AD203B41FA5}">
                      <a16:colId xmlns:a16="http://schemas.microsoft.com/office/drawing/2014/main" val="2274866303"/>
                    </a:ext>
                  </a:extLst>
                </a:gridCol>
                <a:gridCol w="1223889">
                  <a:extLst>
                    <a:ext uri="{9D8B030D-6E8A-4147-A177-3AD203B41FA5}">
                      <a16:colId xmlns:a16="http://schemas.microsoft.com/office/drawing/2014/main" val="2551706490"/>
                    </a:ext>
                  </a:extLst>
                </a:gridCol>
                <a:gridCol w="1223889">
                  <a:extLst>
                    <a:ext uri="{9D8B030D-6E8A-4147-A177-3AD203B41FA5}">
                      <a16:colId xmlns:a16="http://schemas.microsoft.com/office/drawing/2014/main" val="1074721507"/>
                    </a:ext>
                  </a:extLst>
                </a:gridCol>
              </a:tblGrid>
              <a:tr h="354583">
                <a:tc>
                  <a:txBody>
                    <a:bodyPr/>
                    <a:lstStyle/>
                    <a:p>
                      <a:pPr algn="ctr"/>
                      <a:r>
                        <a:rPr lang="en-US" sz="1400" b="1" i="1" dirty="0">
                          <a:solidFill>
                            <a:schemeClr val="bg1"/>
                          </a:solidFill>
                          <a:latin typeface="Bahnschrift" panose="020B0502040204020203" pitchFamily="34" charset="0"/>
                        </a:rPr>
                        <a:t>Demos</a:t>
                      </a:r>
                    </a:p>
                  </a:txBody>
                  <a:tcPr marL="18288" marR="18288" marT="18288" marB="18288" anchor="ctr">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Bahnschrift" panose="020B0502040204020203" pitchFamily="34" charset="0"/>
                          <a:ea typeface="+mn-ea"/>
                          <a:cs typeface="+mn-cs"/>
                        </a:rPr>
                        <a:t>Yes</a:t>
                      </a:r>
                    </a:p>
                  </a:txBody>
                  <a:tcPr marL="18288" marR="18288" marT="18288" marB="18288" anchor="ctr">
                    <a:solidFill>
                      <a:srgbClr val="0070C0"/>
                    </a:solidFill>
                  </a:tcPr>
                </a:tc>
                <a:tc>
                  <a:txBody>
                    <a:bodyPr/>
                    <a:lstStyle/>
                    <a:p>
                      <a:pPr algn="ctr"/>
                      <a:r>
                        <a:rPr lang="en-US" sz="1400" b="1" dirty="0">
                          <a:solidFill>
                            <a:schemeClr val="bg1"/>
                          </a:solidFill>
                          <a:latin typeface="Bahnschrift" panose="020B0502040204020203" pitchFamily="34" charset="0"/>
                        </a:rPr>
                        <a:t>No</a:t>
                      </a:r>
                    </a:p>
                  </a:txBody>
                  <a:tcPr marL="18288" marR="18288" marT="18288" marB="18288" anchor="ctr">
                    <a:solidFill>
                      <a:srgbClr val="FF0000"/>
                    </a:solidFill>
                  </a:tcPr>
                </a:tc>
                <a:tc>
                  <a:txBody>
                    <a:bodyPr/>
                    <a:lstStyle/>
                    <a:p>
                      <a:pPr algn="ctr"/>
                      <a:r>
                        <a:rPr lang="en-US" sz="1400" b="1" dirty="0">
                          <a:solidFill>
                            <a:schemeClr val="bg1"/>
                          </a:solidFill>
                          <a:latin typeface="Bahnschrift" panose="020B0502040204020203" pitchFamily="34" charset="0"/>
                        </a:rPr>
                        <a:t>Not sure</a:t>
                      </a:r>
                    </a:p>
                  </a:txBody>
                  <a:tcPr marL="18288" marR="18288" marT="18288" marB="18288" anchor="ctr">
                    <a:solidFill>
                      <a:schemeClr val="bg1">
                        <a:lumMod val="50000"/>
                      </a:schemeClr>
                    </a:solidFill>
                  </a:tcPr>
                </a:tc>
                <a:extLst>
                  <a:ext uri="{0D108BD9-81ED-4DB2-BD59-A6C34878D82A}">
                    <a16:rowId xmlns:a16="http://schemas.microsoft.com/office/drawing/2014/main" val="414109388"/>
                  </a:ext>
                </a:extLst>
              </a:tr>
              <a:tr h="251343">
                <a:tc>
                  <a:txBody>
                    <a:bodyPr/>
                    <a:lstStyle/>
                    <a:p>
                      <a:pPr marL="91440" algn="l" fontAlgn="b"/>
                      <a:r>
                        <a:rPr lang="en-US" sz="1100" b="0" i="0" u="none" strike="noStrike" dirty="0">
                          <a:effectLst/>
                          <a:latin typeface="Bahnschrift" panose="020B0502040204020203" pitchFamily="34" charset="0"/>
                        </a:rPr>
                        <a:t>White</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81567260"/>
                  </a:ext>
                </a:extLst>
              </a:tr>
              <a:tr h="251343">
                <a:tc>
                  <a:txBody>
                    <a:bodyPr/>
                    <a:lstStyle/>
                    <a:p>
                      <a:pPr marL="91440" algn="l" fontAlgn="b"/>
                      <a:r>
                        <a:rPr lang="en-US" sz="1100" b="0" i="0" u="none" strike="noStrike" dirty="0">
                          <a:effectLst/>
                          <a:latin typeface="Bahnschrift" panose="020B0502040204020203" pitchFamily="34" charset="0"/>
                        </a:rPr>
                        <a:t>Black</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693653705"/>
                  </a:ext>
                </a:extLst>
              </a:tr>
              <a:tr h="251343">
                <a:tc>
                  <a:txBody>
                    <a:bodyPr/>
                    <a:lstStyle/>
                    <a:p>
                      <a:pPr marL="91440" algn="l" fontAlgn="b"/>
                      <a:r>
                        <a:rPr lang="en-US" sz="1100" b="0" i="0" u="none" strike="noStrike" dirty="0">
                          <a:effectLst/>
                          <a:latin typeface="Bahnschrift" panose="020B0502040204020203" pitchFamily="34" charset="0"/>
                        </a:rPr>
                        <a:t>Latinx</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4921144"/>
                  </a:ext>
                </a:extLst>
              </a:tr>
              <a:tr h="251343">
                <a:tc>
                  <a:txBody>
                    <a:bodyPr/>
                    <a:lstStyle/>
                    <a:p>
                      <a:pPr marL="91440" algn="l" fontAlgn="b"/>
                      <a:r>
                        <a:rPr lang="en-US" sz="1100" b="0" i="0" u="none" strike="noStrike" dirty="0">
                          <a:effectLst/>
                          <a:latin typeface="Bahnschrift" panose="020B0502040204020203" pitchFamily="34" charset="0"/>
                        </a:rPr>
                        <a:t>API</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16914267"/>
                  </a:ext>
                </a:extLst>
              </a:tr>
              <a:tr h="251343">
                <a:tc>
                  <a:txBody>
                    <a:bodyPr/>
                    <a:lstStyle/>
                    <a:p>
                      <a:pPr marL="91440" algn="l" fontAlgn="b"/>
                      <a:r>
                        <a:rPr lang="en-US" sz="1100" b="0" i="0" u="none" strike="noStrike" dirty="0">
                          <a:effectLst/>
                          <a:latin typeface="Bahnschrift" panose="020B0502040204020203" pitchFamily="34" charset="0"/>
                        </a:rPr>
                        <a:t>White Democrat</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7%</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99046521"/>
                  </a:ext>
                </a:extLst>
              </a:tr>
              <a:tr h="251343">
                <a:tc>
                  <a:txBody>
                    <a:bodyPr/>
                    <a:lstStyle/>
                    <a:p>
                      <a:pPr marL="91440" algn="l" fontAlgn="b"/>
                      <a:r>
                        <a:rPr lang="en-US" sz="1100" b="0" i="0" u="none" strike="noStrike" dirty="0">
                          <a:effectLst/>
                          <a:latin typeface="Bahnschrift" panose="020B0502040204020203" pitchFamily="34" charset="0"/>
                        </a:rPr>
                        <a:t>Democrat</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64241"/>
                  </a:ext>
                </a:extLst>
              </a:tr>
              <a:tr h="251343">
                <a:tc>
                  <a:txBody>
                    <a:bodyPr/>
                    <a:lstStyle/>
                    <a:p>
                      <a:pPr marL="91440" algn="l" fontAlgn="b"/>
                      <a:r>
                        <a:rPr lang="en-US" sz="1100" b="0" i="0" u="none" strike="noStrike" dirty="0">
                          <a:effectLst/>
                          <a:latin typeface="Bahnschrift" panose="020B0502040204020203" pitchFamily="34" charset="0"/>
                        </a:rPr>
                        <a:t>Independent/DK</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9428830"/>
                  </a:ext>
                </a:extLst>
              </a:tr>
              <a:tr h="251343">
                <a:tc>
                  <a:txBody>
                    <a:bodyPr/>
                    <a:lstStyle/>
                    <a:p>
                      <a:pPr marL="91440" algn="l" fontAlgn="b"/>
                      <a:r>
                        <a:rPr lang="en-US" sz="1100" b="0" i="0" u="none" strike="noStrike" dirty="0">
                          <a:effectLst/>
                          <a:latin typeface="Bahnschrift" panose="020B0502040204020203" pitchFamily="34" charset="0"/>
                        </a:rPr>
                        <a:t>Republican</a:t>
                      </a:r>
                    </a:p>
                  </a:txBody>
                  <a:tcPr marL="9525" marR="9525" marT="9525" marB="0" anchor="ctr">
                    <a:lnR w="28575" cap="flat" cmpd="sng" algn="ctr">
                      <a:solidFill>
                        <a:srgbClr val="FF0000"/>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62%</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29%</a:t>
                      </a:r>
                    </a:p>
                  </a:txBody>
                  <a:tcPr marL="9525" marR="9525" marT="9525" marB="0" anchor="ctr">
                    <a:lnL w="28575"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9%</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35126314"/>
                  </a:ext>
                </a:extLst>
              </a:tr>
              <a:tr h="251343">
                <a:tc>
                  <a:txBody>
                    <a:bodyPr/>
                    <a:lstStyle/>
                    <a:p>
                      <a:pPr marL="91440" algn="l" fontAlgn="b"/>
                      <a:r>
                        <a:rPr lang="en-US" sz="1100" b="0" i="0" u="none" strike="noStrike" dirty="0">
                          <a:effectLst/>
                          <a:latin typeface="Bahnschrift" panose="020B0502040204020203" pitchFamily="34" charset="0"/>
                        </a:rPr>
                        <a:t>Gun household</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9%</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207021694"/>
                  </a:ext>
                </a:extLst>
              </a:tr>
              <a:tr h="251343">
                <a:tc>
                  <a:txBody>
                    <a:bodyPr/>
                    <a:lstStyle/>
                    <a:p>
                      <a:pPr marL="91440" algn="l" fontAlgn="b"/>
                      <a:r>
                        <a:rPr lang="en-US" sz="1100" b="0" i="0" u="none" strike="noStrike" dirty="0">
                          <a:effectLst/>
                          <a:latin typeface="Bahnschrift" panose="020B0502040204020203" pitchFamily="34" charset="0"/>
                        </a:rPr>
                        <a:t>Not gun household</a:t>
                      </a:r>
                    </a:p>
                  </a:txBody>
                  <a:tcPr marL="9525" marR="9525" marT="9525" marB="0" anchor="ctr">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213426070"/>
                  </a:ext>
                </a:extLst>
              </a:tr>
              <a:tr h="251343">
                <a:tc>
                  <a:txBody>
                    <a:bodyPr/>
                    <a:lstStyle/>
                    <a:p>
                      <a:pPr marL="91440" algn="l" fontAlgn="b"/>
                      <a:r>
                        <a:rPr lang="en-US" sz="1100" b="0" i="0" u="none" strike="noStrike" dirty="0">
                          <a:effectLst/>
                          <a:latin typeface="Bahnschrift" panose="020B0502040204020203" pitchFamily="34" charset="0"/>
                        </a:rPr>
                        <a:t>NRA member</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8%</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67667622"/>
                  </a:ext>
                </a:extLst>
              </a:tr>
              <a:tr h="251343">
                <a:tc>
                  <a:txBody>
                    <a:bodyPr/>
                    <a:lstStyle/>
                    <a:p>
                      <a:pPr marL="91440" algn="l" fontAlgn="b"/>
                      <a:r>
                        <a:rPr lang="en-US" sz="1100" b="0" i="0" u="none" strike="noStrike" dirty="0">
                          <a:effectLst/>
                          <a:latin typeface="Bahnschrift" panose="020B0502040204020203" pitchFamily="34" charset="0"/>
                        </a:rPr>
                        <a:t>Not NRA member</a:t>
                      </a:r>
                    </a:p>
                  </a:txBody>
                  <a:tcPr marL="9525" marR="9525" marT="9525"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85697156"/>
                  </a:ext>
                </a:extLst>
              </a:tr>
              <a:tr h="251343">
                <a:tc>
                  <a:txBody>
                    <a:bodyPr/>
                    <a:lstStyle/>
                    <a:p>
                      <a:pPr marL="91440" algn="l" fontAlgn="b"/>
                      <a:r>
                        <a:rPr lang="en-US" sz="1100" b="0" i="0" u="none" strike="noStrike" dirty="0">
                          <a:effectLst/>
                          <a:latin typeface="Bahnschrift" panose="020B0502040204020203" pitchFamily="34" charset="0"/>
                        </a:rPr>
                        <a:t>Battleground state</a:t>
                      </a:r>
                    </a:p>
                  </a:txBody>
                  <a:tcPr marL="9525" marR="9525" marT="9525" marB="0" anchor="ctr">
                    <a:lnR w="28575" cap="flat" cmpd="sng" algn="ctr">
                      <a:solidFill>
                        <a:srgbClr val="FF0000"/>
                      </a:solidFill>
                      <a:prstDash val="solid"/>
                      <a:round/>
                      <a:headEnd type="none" w="med" len="med"/>
                      <a:tailEnd type="none" w="med" len="med"/>
                    </a:lnR>
                    <a:solidFill>
                      <a:schemeClr val="bg1">
                        <a:lumMod val="7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71%</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18%</a:t>
                      </a:r>
                    </a:p>
                  </a:txBody>
                  <a:tcPr marL="9525" marR="9525" marT="9525" marB="0" anchor="ctr">
                    <a:lnL w="28575"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168913447"/>
                  </a:ext>
                </a:extLst>
              </a:tr>
            </a:tbl>
          </a:graphicData>
        </a:graphic>
      </p:graphicFrame>
      <p:graphicFrame>
        <p:nvGraphicFramePr>
          <p:cNvPr id="7" name="Object 4">
            <a:extLst>
              <a:ext uri="{FF2B5EF4-FFF2-40B4-BE49-F238E27FC236}">
                <a16:creationId xmlns:a16="http://schemas.microsoft.com/office/drawing/2014/main" id="{B2E3F5CF-5793-460F-A66A-B2809527B7E1}"/>
              </a:ext>
            </a:extLst>
          </p:cNvPr>
          <p:cNvGraphicFramePr>
            <a:graphicFrameLocks noChangeAspect="1"/>
          </p:cNvGraphicFramePr>
          <p:nvPr/>
        </p:nvGraphicFramePr>
        <p:xfrm>
          <a:off x="628356" y="2543087"/>
          <a:ext cx="5294141" cy="35867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330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798BB5B-0CDB-4B69-9C47-15B5B21291A5}"/>
              </a:ext>
            </a:extLst>
          </p:cNvPr>
          <p:cNvSpPr>
            <a:spLocks noGrp="1"/>
          </p:cNvSpPr>
          <p:nvPr>
            <p:ph type="title"/>
          </p:nvPr>
        </p:nvSpPr>
        <p:spPr>
          <a:xfrm>
            <a:off x="4162567" y="818984"/>
            <a:ext cx="6714699" cy="3178689"/>
          </a:xfrm>
        </p:spPr>
        <p:txBody>
          <a:bodyPr vert="horz" lIns="91440" tIns="45720" rIns="91440" bIns="45720" rtlCol="0" anchor="b">
            <a:normAutofit/>
          </a:bodyPr>
          <a:lstStyle/>
          <a:p>
            <a:r>
              <a:rPr lang="en-US" kern="1200" dirty="0">
                <a:solidFill>
                  <a:srgbClr val="FFFFFF"/>
                </a:solidFill>
                <a:latin typeface="+mj-lt"/>
                <a:ea typeface="+mj-ea"/>
                <a:cs typeface="+mj-cs"/>
              </a:rPr>
              <a:t>Message and Positioning for Gun Violence Interventions</a:t>
            </a:r>
          </a:p>
        </p:txBody>
      </p:sp>
      <p:sp>
        <p:nvSpPr>
          <p:cNvPr id="23" name="Rectangle 22">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3484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A22085-9201-4C28-868C-73071ACE6525}"/>
              </a:ext>
            </a:extLst>
          </p:cNvPr>
          <p:cNvSpPr txBox="1"/>
          <p:nvPr/>
        </p:nvSpPr>
        <p:spPr bwMode="auto">
          <a:xfrm>
            <a:off x="449284" y="894754"/>
            <a:ext cx="11318174" cy="53390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fontScale="85000" lnSpcReduction="20000"/>
          </a:bodyPr>
          <a:lstStyle/>
          <a:p>
            <a:pPr marL="342900" indent="-342900" algn="just">
              <a:lnSpc>
                <a:spcPct val="105000"/>
              </a:lnSpc>
              <a:buFont typeface="Symbol" panose="05050102010706020507" pitchFamily="18" charset="2"/>
              <a:buChar char=""/>
            </a:pPr>
            <a:r>
              <a:rPr lang="en-US" sz="1600" b="1" dirty="0">
                <a:latin typeface="Bahnschrift" panose="020B0502040204020203" pitchFamily="34" charset="0"/>
                <a:ea typeface="Calibri" panose="020F0502020204030204" pitchFamily="34" charset="0"/>
              </a:rPr>
              <a:t>Voters are worried about the level of gun violence across the country and want to see action at all levels of government. Three-quarters of voters are concerned about gun violence (75%), including a 51% majority who are very concerned. Just 22% of voters are not concerned about this issue. </a:t>
            </a:r>
            <a:r>
              <a:rPr lang="en-US" sz="1600" dirty="0">
                <a:latin typeface="Bahnschrift" panose="020B0502040204020203" pitchFamily="34" charset="0"/>
                <a:ea typeface="Calibri" panose="020F0502020204030204" pitchFamily="34" charset="0"/>
              </a:rPr>
              <a:t>This concern is bipartisan. Eighty-eight percent of Democrats are concerned, including 66% who are very concerned, 69% of independents are concerned, including 48% who are very concerned, and 65% of Republicans are concerned, including 39% who are very concerned. </a:t>
            </a:r>
          </a:p>
          <a:p>
            <a:pPr marL="342900" marR="0" lvl="0" indent="-342900" algn="just">
              <a:lnSpc>
                <a:spcPct val="105000"/>
              </a:lnSpc>
              <a:spcBef>
                <a:spcPts val="0"/>
              </a:spcBef>
              <a:spcAft>
                <a:spcPts val="0"/>
              </a:spcAft>
              <a:buFont typeface="Symbol" panose="05050102010706020507" pitchFamily="18" charset="2"/>
              <a:buChar char=""/>
            </a:pPr>
            <a:r>
              <a:rPr lang="en-US" sz="1600" b="1" dirty="0">
                <a:effectLst/>
                <a:latin typeface="Bahnschrift" panose="020B0502040204020203" pitchFamily="34" charset="0"/>
                <a:ea typeface="Times New Roman" panose="02020603050405020304" pitchFamily="18" charset="0"/>
              </a:rPr>
              <a:t>Voters see a role for government, both nationally and at the state and local level. Voters strongly support the federal government providing funds for state and local government to implement community-based intervention services aimed at reducing gun violence. Fully 68% support this proposal compared to 24% who oppose it and just 8% who are undecided. </a:t>
            </a:r>
            <a:r>
              <a:rPr lang="en-US" sz="1600" dirty="0">
                <a:effectLst/>
                <a:latin typeface="Bahnschrift" panose="020B0502040204020203" pitchFamily="34" charset="0"/>
                <a:ea typeface="Times New Roman" panose="02020603050405020304" pitchFamily="18" charset="0"/>
              </a:rPr>
              <a:t>The vast majority of Democrats (85%) support this as well, while just 10% oppose and 4% are undecided. Fifty-four percent of independents would support, while 24% oppose and 22% are undecided. And 56% of Republicans are supportive, while 39% oppose and 5% are undecided.</a:t>
            </a:r>
          </a:p>
          <a:p>
            <a:pPr marL="342900" marR="0" lvl="0" indent="-342900" algn="just">
              <a:lnSpc>
                <a:spcPct val="105000"/>
              </a:lnSpc>
              <a:spcBef>
                <a:spcPts val="0"/>
              </a:spcBef>
              <a:spcAft>
                <a:spcPts val="0"/>
              </a:spcAft>
              <a:buFont typeface="Symbol" panose="05050102010706020507" pitchFamily="18" charset="2"/>
              <a:buChar char=""/>
            </a:pPr>
            <a:r>
              <a:rPr lang="en-US" sz="1600" b="1" dirty="0">
                <a:latin typeface="Bahnschrift" panose="020B0502040204020203" pitchFamily="34" charset="0"/>
                <a:ea typeface="Calibri" panose="020F0502020204030204" pitchFamily="34" charset="0"/>
              </a:rPr>
              <a:t>Support for providing funds for state and local government to implement community-based intervention services aimed at reducing gun violence transcends partisan, racial, ethnic, and regional lines. </a:t>
            </a:r>
          </a:p>
          <a:p>
            <a:pPr marL="800100" lvl="1" indent="-342900" algn="just">
              <a:lnSpc>
                <a:spcPct val="105000"/>
              </a:lnSpc>
              <a:buFont typeface="Symbol" panose="05050102010706020507" pitchFamily="18" charset="2"/>
              <a:buChar char=""/>
            </a:pPr>
            <a:r>
              <a:rPr lang="en-US" sz="1600" dirty="0">
                <a:latin typeface="Bahnschrift" panose="020B0502040204020203" pitchFamily="34" charset="0"/>
                <a:ea typeface="Calibri" panose="020F0502020204030204" pitchFamily="34" charset="0"/>
              </a:rPr>
              <a:t>Voters of color, college women, and Democrats (including white Democrats) are disproportionally supportive. </a:t>
            </a:r>
          </a:p>
          <a:p>
            <a:pPr marL="800100" lvl="1" indent="-342900" algn="just">
              <a:lnSpc>
                <a:spcPct val="105000"/>
              </a:lnSpc>
              <a:buFont typeface="Symbol" panose="05050102010706020507" pitchFamily="18" charset="2"/>
              <a:buChar char=""/>
            </a:pPr>
            <a:r>
              <a:rPr lang="en-US" sz="1600" dirty="0">
                <a:latin typeface="Bahnschrift" panose="020B0502040204020203" pitchFamily="34" charset="0"/>
                <a:ea typeface="Calibri" panose="020F0502020204030204" pitchFamily="34" charset="0"/>
              </a:rPr>
              <a:t>White voters, particularly non-college white voters, Republicans, and older men are disproportionately opposed, though still support the core proposal by solid, double-digit margins. </a:t>
            </a:r>
          </a:p>
          <a:p>
            <a:pPr marL="800100" lvl="1" indent="-342900" algn="just">
              <a:lnSpc>
                <a:spcPct val="105000"/>
              </a:lnSpc>
              <a:buFont typeface="Symbol" panose="05050102010706020507" pitchFamily="18" charset="2"/>
              <a:buChar char=""/>
            </a:pPr>
            <a:r>
              <a:rPr lang="en-US" sz="1600" dirty="0">
                <a:latin typeface="Bahnschrift" panose="020B0502040204020203" pitchFamily="34" charset="0"/>
                <a:ea typeface="Calibri" panose="020F0502020204030204" pitchFamily="34" charset="0"/>
              </a:rPr>
              <a:t>Independents are also supportive at relatively lower levels and more likely to be undecided.</a:t>
            </a:r>
          </a:p>
          <a:p>
            <a:pPr marL="800100" lvl="1" indent="-342900" algn="just">
              <a:lnSpc>
                <a:spcPct val="105000"/>
              </a:lnSpc>
              <a:buFont typeface="Symbol" panose="05050102010706020507" pitchFamily="18" charset="2"/>
              <a:buChar char=""/>
            </a:pPr>
            <a:r>
              <a:rPr lang="en-US" sz="1600" b="1" dirty="0">
                <a:latin typeface="Bahnschrift" panose="020B0502040204020203" pitchFamily="34" charset="0"/>
                <a:ea typeface="Calibri" panose="020F0502020204030204" pitchFamily="34" charset="0"/>
              </a:rPr>
              <a:t>In states with competitive U.S. Senate elections in 2022, 67% of voters support the federal government funding state and local governments to implement community-based intervention services aimed at reducing gun violence, while 26% are opposed, and 7% are undecided.</a:t>
            </a:r>
          </a:p>
          <a:p>
            <a:pPr marL="342900" marR="0" lvl="0" indent="-342900" algn="just">
              <a:lnSpc>
                <a:spcPct val="105000"/>
              </a:lnSpc>
              <a:spcBef>
                <a:spcPts val="0"/>
              </a:spcBef>
              <a:spcAft>
                <a:spcPts val="0"/>
              </a:spcAft>
              <a:buFont typeface="Symbol" panose="05050102010706020507" pitchFamily="18" charset="2"/>
              <a:buChar char=""/>
            </a:pPr>
            <a:r>
              <a:rPr lang="en-US" sz="1600" b="1" dirty="0">
                <a:latin typeface="Bahnschrift" panose="020B0502040204020203" pitchFamily="34" charset="0"/>
                <a:ea typeface="Calibri" panose="020F0502020204030204" pitchFamily="34" charset="0"/>
              </a:rPr>
              <a:t>Voters’ support resists the opposition argument. </a:t>
            </a:r>
            <a:r>
              <a:rPr lang="en-US" sz="1600" dirty="0">
                <a:latin typeface="Bahnschrift" panose="020B0502040204020203" pitchFamily="34" charset="0"/>
                <a:ea typeface="Calibri" panose="020F0502020204030204" pitchFamily="34" charset="0"/>
              </a:rPr>
              <a:t>After simulating an engaged debate over federal funding for state and local governments to implement community-based intervention services aimed at reducing gun violence, including a strongly worded attack on the proposal, support holds up at a 2:1 margin over opposition (60% to 30%), with opponents failing to attract even one-third of the vote.</a:t>
            </a:r>
          </a:p>
          <a:p>
            <a:pPr marL="342900" marR="0" lvl="0" indent="-342900" algn="just">
              <a:lnSpc>
                <a:spcPct val="105000"/>
              </a:lnSpc>
              <a:spcBef>
                <a:spcPts val="0"/>
              </a:spcBef>
              <a:spcAft>
                <a:spcPts val="0"/>
              </a:spcAft>
              <a:buFont typeface="Symbol" panose="05050102010706020507" pitchFamily="18" charset="2"/>
              <a:buChar char=""/>
            </a:pPr>
            <a:r>
              <a:rPr lang="en-US" sz="1600" b="1" dirty="0">
                <a:latin typeface="Bahnschrift" panose="020B0502040204020203" pitchFamily="34" charset="0"/>
                <a:ea typeface="Calibri" panose="020F0502020204030204" pitchFamily="34" charset="0"/>
              </a:rPr>
              <a:t>Voters would be more likely to vote for a candidate who supports interventions, with 64% saying they would be more likely, including 31% who say they would be much more likely, while just 17% say they would be less likely to vote for a candidate supportive of interventions, including just 11% who would be much less likely.  </a:t>
            </a:r>
            <a:r>
              <a:rPr lang="en-US" sz="1600" dirty="0">
                <a:latin typeface="Bahnschrift" panose="020B0502040204020203" pitchFamily="34" charset="0"/>
                <a:ea typeface="Calibri" panose="020F0502020204030204" pitchFamily="34" charset="0"/>
              </a:rPr>
              <a:t>In battleground states, 64% of voters would be more likely to support such a candidate, while 15% would be less likely. </a:t>
            </a:r>
          </a:p>
          <a:p>
            <a:pPr marL="342900" marR="0" lvl="0" indent="-342900" algn="just">
              <a:lnSpc>
                <a:spcPct val="105000"/>
              </a:lnSpc>
              <a:spcBef>
                <a:spcPts val="0"/>
              </a:spcBef>
              <a:spcAft>
                <a:spcPts val="0"/>
              </a:spcAft>
              <a:buFont typeface="Symbol" panose="05050102010706020507" pitchFamily="18" charset="2"/>
              <a:buChar char=""/>
            </a:pPr>
            <a:endParaRPr lang="en-US" sz="1600" dirty="0">
              <a:latin typeface="Bahnschrift" panose="020B0502040204020203" pitchFamily="34" charset="0"/>
              <a:ea typeface="Calibri" panose="020F0502020204030204" pitchFamily="34" charset="0"/>
            </a:endParaRPr>
          </a:p>
        </p:txBody>
      </p:sp>
      <p:sp>
        <p:nvSpPr>
          <p:cNvPr id="7" name="Title 1">
            <a:extLst>
              <a:ext uri="{FF2B5EF4-FFF2-40B4-BE49-F238E27FC236}">
                <a16:creationId xmlns:a16="http://schemas.microsoft.com/office/drawing/2014/main" id="{CF247A5C-DCC5-47D2-901D-D0B2A606D1DD}"/>
              </a:ext>
            </a:extLst>
          </p:cNvPr>
          <p:cNvSpPr txBox="1">
            <a:spLocks/>
          </p:cNvSpPr>
          <p:nvPr/>
        </p:nvSpPr>
        <p:spPr bwMode="auto">
          <a:xfrm>
            <a:off x="264228" y="329109"/>
            <a:ext cx="11220202" cy="6197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600" baseline="-10000">
                <a:solidFill>
                  <a:srgbClr val="0085B4"/>
                </a:solidFill>
                <a:latin typeface="+mj-lt"/>
                <a:ea typeface="MS PGothic" pitchFamily="34" charset="-128"/>
                <a:cs typeface="MS PGothic" charset="0"/>
              </a:defRPr>
            </a:lvl1pPr>
            <a:lvl2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2pPr>
            <a:lvl3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3pPr>
            <a:lvl4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4pPr>
            <a:lvl5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5pPr>
            <a:lvl6pPr marL="457200" algn="l" rtl="0" eaLnBrk="1" fontAlgn="base" hangingPunct="1">
              <a:spcBef>
                <a:spcPct val="0"/>
              </a:spcBef>
              <a:spcAft>
                <a:spcPct val="0"/>
              </a:spcAft>
              <a:defRPr sz="2800">
                <a:solidFill>
                  <a:srgbClr val="0085B4"/>
                </a:solidFill>
                <a:latin typeface="Calibri" pitchFamily="34" charset="0"/>
              </a:defRPr>
            </a:lvl6pPr>
            <a:lvl7pPr marL="914400" algn="l" rtl="0" eaLnBrk="1" fontAlgn="base" hangingPunct="1">
              <a:spcBef>
                <a:spcPct val="0"/>
              </a:spcBef>
              <a:spcAft>
                <a:spcPct val="0"/>
              </a:spcAft>
              <a:defRPr sz="2800">
                <a:solidFill>
                  <a:srgbClr val="0085B4"/>
                </a:solidFill>
                <a:latin typeface="Calibri" pitchFamily="34" charset="0"/>
              </a:defRPr>
            </a:lvl7pPr>
            <a:lvl8pPr marL="1371600" algn="l" rtl="0" eaLnBrk="1" fontAlgn="base" hangingPunct="1">
              <a:spcBef>
                <a:spcPct val="0"/>
              </a:spcBef>
              <a:spcAft>
                <a:spcPct val="0"/>
              </a:spcAft>
              <a:defRPr sz="2800">
                <a:solidFill>
                  <a:srgbClr val="0085B4"/>
                </a:solidFill>
                <a:latin typeface="Calibri" pitchFamily="34" charset="0"/>
              </a:defRPr>
            </a:lvl8pPr>
            <a:lvl9pPr marL="1828800" algn="l" rtl="0" eaLnBrk="1" fontAlgn="base" hangingPunct="1">
              <a:spcBef>
                <a:spcPct val="0"/>
              </a:spcBef>
              <a:spcAft>
                <a:spcPct val="0"/>
              </a:spcAft>
              <a:defRPr sz="2800">
                <a:solidFill>
                  <a:srgbClr val="0085B4"/>
                </a:solidFill>
                <a:latin typeface="Calibri" pitchFamily="34" charset="0"/>
              </a:defRPr>
            </a:lvl9pPr>
          </a:lstStyle>
          <a:p>
            <a:pPr marL="0" marR="0" lvl="0" indent="0" algn="l" defTabSz="914400" rtl="0" eaLnBrk="1" fontAlgn="base" latinLnBrk="0" hangingPunct="1">
              <a:lnSpc>
                <a:spcPts val="600"/>
              </a:lnSpc>
              <a:spcBef>
                <a:spcPct val="0"/>
              </a:spcBef>
              <a:spcAft>
                <a:spcPct val="0"/>
              </a:spcAft>
              <a:buClrTx/>
              <a:buSzTx/>
              <a:buFontTx/>
              <a:buNone/>
              <a:tabLst/>
              <a:defRPr/>
            </a:pPr>
            <a:r>
              <a:rPr kumimoji="0" lang="en-US" sz="4800" b="0" i="0" u="none" strike="noStrike" kern="0" cap="none" spc="0" normalizeH="0" baseline="-10000" noProof="0" dirty="0">
                <a:ln>
                  <a:noFill/>
                </a:ln>
                <a:solidFill>
                  <a:srgbClr val="0085B4"/>
                </a:solidFill>
                <a:effectLst/>
                <a:uLnTx/>
                <a:uFillTx/>
                <a:latin typeface="Bahnschrift" panose="020B0502040204020203" pitchFamily="34" charset="0"/>
                <a:ea typeface="MS PGothic" pitchFamily="34" charset="-128"/>
              </a:rPr>
              <a:t>Key Findings: Dynamics of Support for Interventions</a:t>
            </a:r>
          </a:p>
        </p:txBody>
      </p:sp>
    </p:spTree>
    <p:extLst>
      <p:ext uri="{BB962C8B-B14F-4D97-AF65-F5344CB8AC3E}">
        <p14:creationId xmlns:p14="http://schemas.microsoft.com/office/powerpoint/2010/main" val="3920879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25334865-AD31-46F0-82C6-102879EDF7A4}"/>
              </a:ext>
            </a:extLst>
          </p:cNvPr>
          <p:cNvSpPr txBox="1">
            <a:spLocks/>
          </p:cNvSpPr>
          <p:nvPr/>
        </p:nvSpPr>
        <p:spPr>
          <a:xfrm>
            <a:off x="335279" y="1515640"/>
            <a:ext cx="11521440" cy="365760"/>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Tier 1 Reforms by support</a:t>
            </a:r>
          </a:p>
        </p:txBody>
      </p:sp>
      <p:graphicFrame>
        <p:nvGraphicFramePr>
          <p:cNvPr id="7" name="Content Placeholder 8">
            <a:extLst>
              <a:ext uri="{FF2B5EF4-FFF2-40B4-BE49-F238E27FC236}">
                <a16:creationId xmlns:a16="http://schemas.microsoft.com/office/drawing/2014/main" id="{DE2984CD-AF66-4D36-9CB8-59C30ED1EC2B}"/>
              </a:ext>
            </a:extLst>
          </p:cNvPr>
          <p:cNvGraphicFramePr>
            <a:graphicFrameLocks/>
          </p:cNvGraphicFramePr>
          <p:nvPr>
            <p:extLst>
              <p:ext uri="{D42A27DB-BD31-4B8C-83A1-F6EECF244321}">
                <p14:modId xmlns:p14="http://schemas.microsoft.com/office/powerpoint/2010/main" val="2454492819"/>
              </p:ext>
            </p:extLst>
          </p:nvPr>
        </p:nvGraphicFramePr>
        <p:xfrm>
          <a:off x="335279" y="2080182"/>
          <a:ext cx="11386821" cy="4097268"/>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a:extLst>
              <a:ext uri="{FF2B5EF4-FFF2-40B4-BE49-F238E27FC236}">
                <a16:creationId xmlns:a16="http://schemas.microsoft.com/office/drawing/2014/main" id="{6B37B062-1D8C-403F-9BD8-D65F8053FAB7}"/>
              </a:ext>
            </a:extLst>
          </p:cNvPr>
          <p:cNvSpPr txBox="1">
            <a:spLocks/>
          </p:cNvSpPr>
          <p:nvPr/>
        </p:nvSpPr>
        <p:spPr>
          <a:xfrm>
            <a:off x="335281" y="205980"/>
            <a:ext cx="1152143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70C0"/>
                </a:solidFill>
                <a:latin typeface="+mn-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a:ea typeface="+mj-ea"/>
                <a:cs typeface="+mj-cs"/>
              </a:rPr>
              <a:t>The top testing policies tend to center around children. They also focus on mental health and creating programs and alternatives for youth. Trauma and mental health are also popular policies among Americans. Having mental health workers work with police also tests well with intensity. </a:t>
            </a:r>
            <a:endPar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j-ea"/>
              <a:cs typeface="+mj-cs"/>
            </a:endParaRPr>
          </a:p>
        </p:txBody>
      </p:sp>
      <p:sp>
        <p:nvSpPr>
          <p:cNvPr id="8" name="Text Box 6">
            <a:extLst>
              <a:ext uri="{FF2B5EF4-FFF2-40B4-BE49-F238E27FC236}">
                <a16:creationId xmlns:a16="http://schemas.microsoft.com/office/drawing/2014/main" id="{9A44EE83-ADD5-44F1-9471-01A6F2221A4F}"/>
              </a:ext>
            </a:extLst>
          </p:cNvPr>
          <p:cNvSpPr txBox="1">
            <a:spLocks noChangeArrowheads="1"/>
          </p:cNvSpPr>
          <p:nvPr/>
        </p:nvSpPr>
        <p:spPr bwMode="auto">
          <a:xfrm>
            <a:off x="1814732" y="6211669"/>
            <a:ext cx="8693834" cy="646331"/>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Bahnschrift" panose="020B0502040204020203" pitchFamily="34" charset="0"/>
                <a:ea typeface="+mn-ea"/>
                <a:cs typeface="Times New Roman" pitchFamily="18" charset="0"/>
              </a:rPr>
              <a:t>*=Split sampled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Bahnschrift" panose="020B0502040204020203" pitchFamily="34" charset="0"/>
                <a:ea typeface="+mn-ea"/>
                <a:cs typeface="Times New Roman" pitchFamily="18" charset="0"/>
              </a:rPr>
              <a:t>58. Next, you are going to read some possible violence prevention reforms. Please indicate whether you support or oppose each of the following.</a:t>
            </a:r>
          </a:p>
        </p:txBody>
      </p:sp>
      <p:graphicFrame>
        <p:nvGraphicFramePr>
          <p:cNvPr id="10" name="Table 9">
            <a:extLst>
              <a:ext uri="{FF2B5EF4-FFF2-40B4-BE49-F238E27FC236}">
                <a16:creationId xmlns:a16="http://schemas.microsoft.com/office/drawing/2014/main" id="{813437A7-8DEC-44CE-BF62-51C262164DC8}"/>
              </a:ext>
            </a:extLst>
          </p:cNvPr>
          <p:cNvGraphicFramePr>
            <a:graphicFrameLocks noGrp="1"/>
          </p:cNvGraphicFramePr>
          <p:nvPr>
            <p:extLst>
              <p:ext uri="{D42A27DB-BD31-4B8C-83A1-F6EECF244321}">
                <p14:modId xmlns:p14="http://schemas.microsoft.com/office/powerpoint/2010/main" val="4036913451"/>
              </p:ext>
            </p:extLst>
          </p:nvPr>
        </p:nvGraphicFramePr>
        <p:xfrm>
          <a:off x="55537" y="6255685"/>
          <a:ext cx="1912209" cy="548640"/>
        </p:xfrm>
        <a:graphic>
          <a:graphicData uri="http://schemas.openxmlformats.org/drawingml/2006/table">
            <a:tbl>
              <a:tblPr firstRow="1" bandRow="1">
                <a:tableStyleId>{5C22544A-7EE6-4342-B048-85BDC9FD1C3A}</a:tableStyleId>
              </a:tblPr>
              <a:tblGrid>
                <a:gridCol w="338358">
                  <a:extLst>
                    <a:ext uri="{9D8B030D-6E8A-4147-A177-3AD203B41FA5}">
                      <a16:colId xmlns:a16="http://schemas.microsoft.com/office/drawing/2014/main" val="20000"/>
                    </a:ext>
                  </a:extLst>
                </a:gridCol>
                <a:gridCol w="1573851">
                  <a:extLst>
                    <a:ext uri="{9D8B030D-6E8A-4147-A177-3AD203B41FA5}">
                      <a16:colId xmlns:a16="http://schemas.microsoft.com/office/drawing/2014/main" val="20001"/>
                    </a:ext>
                  </a:extLst>
                </a:gridCol>
              </a:tblGrid>
              <a:tr h="177243">
                <a:tc>
                  <a:txBody>
                    <a:bodyPr/>
                    <a:lstStyle/>
                    <a:p>
                      <a:endParaRPr lang="en-US" sz="12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DFFF"/>
                    </a:solidFill>
                  </a:tcPr>
                </a:tc>
                <a:tc>
                  <a:txBody>
                    <a:bodyPr/>
                    <a:lstStyle/>
                    <a:p>
                      <a:r>
                        <a:rPr lang="en-US" sz="1200" b="1" dirty="0">
                          <a:solidFill>
                            <a:schemeClr val="tx1"/>
                          </a:solidFill>
                        </a:rPr>
                        <a:t>Somewhat support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82880">
                <a:tc>
                  <a:txBody>
                    <a:bodyPr/>
                    <a:lstStyle/>
                    <a:p>
                      <a:endParaRPr lang="en-US" sz="12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200" b="1" dirty="0">
                          <a:solidFill>
                            <a:schemeClr val="tx1"/>
                          </a:solidFill>
                        </a:rPr>
                        <a:t>Strongly Support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9363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25334865-AD31-46F0-82C6-102879EDF7A4}"/>
              </a:ext>
            </a:extLst>
          </p:cNvPr>
          <p:cNvSpPr txBox="1">
            <a:spLocks/>
          </p:cNvSpPr>
          <p:nvPr/>
        </p:nvSpPr>
        <p:spPr>
          <a:xfrm>
            <a:off x="335279" y="1515640"/>
            <a:ext cx="11521440" cy="365760"/>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Tier 2 Reforms by support</a:t>
            </a:r>
          </a:p>
        </p:txBody>
      </p:sp>
      <p:graphicFrame>
        <p:nvGraphicFramePr>
          <p:cNvPr id="7" name="Content Placeholder 8">
            <a:extLst>
              <a:ext uri="{FF2B5EF4-FFF2-40B4-BE49-F238E27FC236}">
                <a16:creationId xmlns:a16="http://schemas.microsoft.com/office/drawing/2014/main" id="{DE2984CD-AF66-4D36-9CB8-59C30ED1EC2B}"/>
              </a:ext>
            </a:extLst>
          </p:cNvPr>
          <p:cNvGraphicFramePr>
            <a:graphicFrameLocks/>
          </p:cNvGraphicFramePr>
          <p:nvPr>
            <p:extLst>
              <p:ext uri="{D42A27DB-BD31-4B8C-83A1-F6EECF244321}">
                <p14:modId xmlns:p14="http://schemas.microsoft.com/office/powerpoint/2010/main" val="2544628350"/>
              </p:ext>
            </p:extLst>
          </p:nvPr>
        </p:nvGraphicFramePr>
        <p:xfrm>
          <a:off x="335279" y="2080182"/>
          <a:ext cx="11386821" cy="4097268"/>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a:extLst>
              <a:ext uri="{FF2B5EF4-FFF2-40B4-BE49-F238E27FC236}">
                <a16:creationId xmlns:a16="http://schemas.microsoft.com/office/drawing/2014/main" id="{6B37B062-1D8C-403F-9BD8-D65F8053FAB7}"/>
              </a:ext>
            </a:extLst>
          </p:cNvPr>
          <p:cNvSpPr txBox="1">
            <a:spLocks/>
          </p:cNvSpPr>
          <p:nvPr/>
        </p:nvSpPr>
        <p:spPr>
          <a:xfrm>
            <a:off x="335280" y="69830"/>
            <a:ext cx="1152143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70C0"/>
                </a:solidFill>
                <a:latin typeface="+mn-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Bahnschrift"/>
                <a:ea typeface="+mn-ea"/>
                <a:cs typeface="+mn-cs"/>
              </a:rPr>
              <a:t>A second tier of violence prevention initiatives still draws majorities in support of each, though with lower levels of intensity. In fact, with the exception of shifting funds from police to community organizations (which 54% of voters still support), the second-tier initiatives all attract between two-thirds to over three-quarters support. The more popular reforms involve addressing the root causes of violence through investments in schools, housing, healthcare, jobs, and training; increasing funding for after-school programs and other youth-oriented services to prevent young people from getting involved in crime; and investing in proven, community-based violence prevention strategies, including focused deterrence, outreach with high-risk individuals, conflict mediation, behavioral interventions, and mental health services. </a:t>
            </a:r>
            <a:endParaRPr kumimoji="0" lang="en-US" sz="16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p:txBody>
      </p:sp>
      <p:sp>
        <p:nvSpPr>
          <p:cNvPr id="8" name="Text Box 6">
            <a:extLst>
              <a:ext uri="{FF2B5EF4-FFF2-40B4-BE49-F238E27FC236}">
                <a16:creationId xmlns:a16="http://schemas.microsoft.com/office/drawing/2014/main" id="{9A44EE83-ADD5-44F1-9471-01A6F2221A4F}"/>
              </a:ext>
            </a:extLst>
          </p:cNvPr>
          <p:cNvSpPr txBox="1">
            <a:spLocks noChangeArrowheads="1"/>
          </p:cNvSpPr>
          <p:nvPr/>
        </p:nvSpPr>
        <p:spPr bwMode="auto">
          <a:xfrm>
            <a:off x="1814732" y="6211669"/>
            <a:ext cx="8693834" cy="646331"/>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Bahnschrift" panose="020B0502040204020203" pitchFamily="34" charset="0"/>
                <a:ea typeface="+mn-ea"/>
                <a:cs typeface="Times New Roman" pitchFamily="18" charset="0"/>
              </a:rPr>
              <a:t>*=Split sampled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Bahnschrift" panose="020B0502040204020203" pitchFamily="34" charset="0"/>
                <a:ea typeface="+mn-ea"/>
                <a:cs typeface="Times New Roman" pitchFamily="18" charset="0"/>
              </a:rPr>
              <a:t>58. Next, you are going to read some possible violence prevention reforms. Please indicate whether you support or oppose each of the following.</a:t>
            </a:r>
          </a:p>
        </p:txBody>
      </p:sp>
      <p:graphicFrame>
        <p:nvGraphicFramePr>
          <p:cNvPr id="10" name="Table 9">
            <a:extLst>
              <a:ext uri="{FF2B5EF4-FFF2-40B4-BE49-F238E27FC236}">
                <a16:creationId xmlns:a16="http://schemas.microsoft.com/office/drawing/2014/main" id="{813437A7-8DEC-44CE-BF62-51C262164DC8}"/>
              </a:ext>
            </a:extLst>
          </p:cNvPr>
          <p:cNvGraphicFramePr>
            <a:graphicFrameLocks noGrp="1"/>
          </p:cNvGraphicFramePr>
          <p:nvPr/>
        </p:nvGraphicFramePr>
        <p:xfrm>
          <a:off x="55537" y="6255685"/>
          <a:ext cx="1912209" cy="548640"/>
        </p:xfrm>
        <a:graphic>
          <a:graphicData uri="http://schemas.openxmlformats.org/drawingml/2006/table">
            <a:tbl>
              <a:tblPr firstRow="1" bandRow="1">
                <a:tableStyleId>{5C22544A-7EE6-4342-B048-85BDC9FD1C3A}</a:tableStyleId>
              </a:tblPr>
              <a:tblGrid>
                <a:gridCol w="338358">
                  <a:extLst>
                    <a:ext uri="{9D8B030D-6E8A-4147-A177-3AD203B41FA5}">
                      <a16:colId xmlns:a16="http://schemas.microsoft.com/office/drawing/2014/main" val="20000"/>
                    </a:ext>
                  </a:extLst>
                </a:gridCol>
                <a:gridCol w="1573851">
                  <a:extLst>
                    <a:ext uri="{9D8B030D-6E8A-4147-A177-3AD203B41FA5}">
                      <a16:colId xmlns:a16="http://schemas.microsoft.com/office/drawing/2014/main" val="20001"/>
                    </a:ext>
                  </a:extLst>
                </a:gridCol>
              </a:tblGrid>
              <a:tr h="177243">
                <a:tc>
                  <a:txBody>
                    <a:bodyPr/>
                    <a:lstStyle/>
                    <a:p>
                      <a:endParaRPr lang="en-US" sz="12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DFFF"/>
                    </a:solidFill>
                  </a:tcPr>
                </a:tc>
                <a:tc>
                  <a:txBody>
                    <a:bodyPr/>
                    <a:lstStyle/>
                    <a:p>
                      <a:r>
                        <a:rPr lang="en-US" sz="1200" b="1" dirty="0">
                          <a:solidFill>
                            <a:schemeClr val="tx1"/>
                          </a:solidFill>
                        </a:rPr>
                        <a:t>Somewhat support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82880">
                <a:tc>
                  <a:txBody>
                    <a:bodyPr/>
                    <a:lstStyle/>
                    <a:p>
                      <a:endParaRPr lang="en-US" sz="12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200" b="1" dirty="0">
                          <a:solidFill>
                            <a:schemeClr val="tx1"/>
                          </a:solidFill>
                        </a:rPr>
                        <a:t>Strongly Support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17684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6020" name="Group 164"/>
          <p:cNvGraphicFramePr>
            <a:graphicFrameLocks noGrp="1"/>
          </p:cNvGraphicFramePr>
          <p:nvPr>
            <p:extLst>
              <p:ext uri="{D42A27DB-BD31-4B8C-83A1-F6EECF244321}">
                <p14:modId xmlns:p14="http://schemas.microsoft.com/office/powerpoint/2010/main" val="3247520113"/>
              </p:ext>
            </p:extLst>
          </p:nvPr>
        </p:nvGraphicFramePr>
        <p:xfrm>
          <a:off x="239832" y="1242866"/>
          <a:ext cx="11500593" cy="4933271"/>
        </p:xfrm>
        <a:graphic>
          <a:graphicData uri="http://schemas.openxmlformats.org/drawingml/2006/table">
            <a:tbl>
              <a:tblPr/>
              <a:tblGrid>
                <a:gridCol w="6639270">
                  <a:extLst>
                    <a:ext uri="{9D8B030D-6E8A-4147-A177-3AD203B41FA5}">
                      <a16:colId xmlns:a16="http://schemas.microsoft.com/office/drawing/2014/main" val="20000"/>
                    </a:ext>
                  </a:extLst>
                </a:gridCol>
                <a:gridCol w="540147">
                  <a:extLst>
                    <a:ext uri="{9D8B030D-6E8A-4147-A177-3AD203B41FA5}">
                      <a16:colId xmlns:a16="http://schemas.microsoft.com/office/drawing/2014/main" val="20001"/>
                    </a:ext>
                  </a:extLst>
                </a:gridCol>
                <a:gridCol w="540147">
                  <a:extLst>
                    <a:ext uri="{9D8B030D-6E8A-4147-A177-3AD203B41FA5}">
                      <a16:colId xmlns:a16="http://schemas.microsoft.com/office/drawing/2014/main" val="20002"/>
                    </a:ext>
                  </a:extLst>
                </a:gridCol>
                <a:gridCol w="540147">
                  <a:extLst>
                    <a:ext uri="{9D8B030D-6E8A-4147-A177-3AD203B41FA5}">
                      <a16:colId xmlns:a16="http://schemas.microsoft.com/office/drawing/2014/main" val="3569915262"/>
                    </a:ext>
                  </a:extLst>
                </a:gridCol>
                <a:gridCol w="540147">
                  <a:extLst>
                    <a:ext uri="{9D8B030D-6E8A-4147-A177-3AD203B41FA5}">
                      <a16:colId xmlns:a16="http://schemas.microsoft.com/office/drawing/2014/main" val="20004"/>
                    </a:ext>
                  </a:extLst>
                </a:gridCol>
                <a:gridCol w="540147">
                  <a:extLst>
                    <a:ext uri="{9D8B030D-6E8A-4147-A177-3AD203B41FA5}">
                      <a16:colId xmlns:a16="http://schemas.microsoft.com/office/drawing/2014/main" val="368727057"/>
                    </a:ext>
                  </a:extLst>
                </a:gridCol>
                <a:gridCol w="540147">
                  <a:extLst>
                    <a:ext uri="{9D8B030D-6E8A-4147-A177-3AD203B41FA5}">
                      <a16:colId xmlns:a16="http://schemas.microsoft.com/office/drawing/2014/main" val="2351044569"/>
                    </a:ext>
                  </a:extLst>
                </a:gridCol>
                <a:gridCol w="540147">
                  <a:extLst>
                    <a:ext uri="{9D8B030D-6E8A-4147-A177-3AD203B41FA5}">
                      <a16:colId xmlns:a16="http://schemas.microsoft.com/office/drawing/2014/main" val="20005"/>
                    </a:ext>
                  </a:extLst>
                </a:gridCol>
                <a:gridCol w="540147">
                  <a:extLst>
                    <a:ext uri="{9D8B030D-6E8A-4147-A177-3AD203B41FA5}">
                      <a16:colId xmlns:a16="http://schemas.microsoft.com/office/drawing/2014/main" val="20007"/>
                    </a:ext>
                  </a:extLst>
                </a:gridCol>
                <a:gridCol w="540147">
                  <a:extLst>
                    <a:ext uri="{9D8B030D-6E8A-4147-A177-3AD203B41FA5}">
                      <a16:colId xmlns:a16="http://schemas.microsoft.com/office/drawing/2014/main" val="2526568732"/>
                    </a:ext>
                  </a:extLst>
                </a:gridCol>
              </a:tblGrid>
              <a:tr h="248645">
                <a:tc>
                  <a:txBody>
                    <a:bodyPr/>
                    <a:lstStyle/>
                    <a:p>
                      <a:pPr marL="0" marR="0" lvl="0" indent="0" algn="l" defTabSz="914400" rtl="0" eaLnBrk="1" fontAlgn="base" latinLnBrk="0" hangingPunct="1">
                        <a:lnSpc>
                          <a:spcPct val="100000"/>
                        </a:lnSpc>
                        <a:spcBef>
                          <a:spcPts val="0"/>
                        </a:spcBef>
                        <a:spcAft>
                          <a:spcPct val="0"/>
                        </a:spcAft>
                        <a:buClr>
                          <a:schemeClr val="tx2"/>
                        </a:buClr>
                        <a:buSzTx/>
                        <a:buFontTx/>
                        <a:buNone/>
                        <a:tabLst/>
                        <a:defRPr/>
                      </a:pPr>
                      <a:r>
                        <a:rPr kumimoji="0" lang="en-US" sz="1200" b="1" i="0" u="none" strike="noStrike" cap="none" normalizeH="0" baseline="0" dirty="0">
                          <a:ln>
                            <a:noFill/>
                          </a:ln>
                          <a:solidFill>
                            <a:schemeClr val="bg1"/>
                          </a:solidFill>
                          <a:effectLst/>
                          <a:latin typeface="Bahnschrift" panose="020B0502040204020203" pitchFamily="34" charset="0"/>
                        </a:rPr>
                        <a:t>Policies by “strongly support”</a:t>
                      </a:r>
                    </a:p>
                  </a:txBody>
                  <a:tcPr marL="0" marR="0" marT="0" marB="0" anchor="ctr" horzOverflow="overflow">
                    <a:lnL>
                      <a:noFill/>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pPr>
                      <a:r>
                        <a:rPr kumimoji="0" lang="en-US" sz="1000" b="1" i="0" u="none" strike="noStrike" cap="none" normalizeH="0" baseline="0" dirty="0">
                          <a:ln>
                            <a:noFill/>
                          </a:ln>
                          <a:solidFill>
                            <a:schemeClr val="bg1"/>
                          </a:solidFill>
                          <a:effectLst/>
                          <a:latin typeface="Bahnschrift" panose="020B0502040204020203" pitchFamily="34" charset="0"/>
                        </a:rPr>
                        <a:t>Total</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Men &lt;55</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Women &lt;55</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Men 55+</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Women 55+</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Non-</a:t>
                      </a:r>
                      <a:r>
                        <a:rPr kumimoji="0" lang="en-US" sz="1000" b="1" i="0" u="none" strike="noStrike" kern="1200" cap="none" normalizeH="0" baseline="0" dirty="0" err="1">
                          <a:ln>
                            <a:noFill/>
                          </a:ln>
                          <a:solidFill>
                            <a:schemeClr val="bg1"/>
                          </a:solidFill>
                          <a:effectLst/>
                          <a:latin typeface="Bahnschrift" panose="020B0502040204020203" pitchFamily="34" charset="0"/>
                          <a:ea typeface="+mn-ea"/>
                          <a:cs typeface="+mn-cs"/>
                        </a:rPr>
                        <a:t>coll</a:t>
                      </a: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 men</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Non-</a:t>
                      </a:r>
                      <a:r>
                        <a:rPr kumimoji="0" lang="en-US" sz="1000" b="1" i="0" u="none" strike="noStrike" kern="1200" cap="none" normalizeH="0" baseline="0" dirty="0" err="1">
                          <a:ln>
                            <a:noFill/>
                          </a:ln>
                          <a:solidFill>
                            <a:schemeClr val="bg1"/>
                          </a:solidFill>
                          <a:effectLst/>
                          <a:latin typeface="Bahnschrift" panose="020B0502040204020203" pitchFamily="34" charset="0"/>
                          <a:ea typeface="+mn-ea"/>
                          <a:cs typeface="+mn-cs"/>
                        </a:rPr>
                        <a:t>coll</a:t>
                      </a: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 women</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Coll. men</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Coll women</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206686">
                <a:tc>
                  <a:txBody>
                    <a:bodyPr/>
                    <a:lstStyle/>
                    <a:p>
                      <a:pPr marL="0" marR="0">
                        <a:lnSpc>
                          <a:spcPct val="107000"/>
                        </a:lnSpc>
                        <a:spcBef>
                          <a:spcPts val="0"/>
                        </a:spcBef>
                        <a:spcAft>
                          <a:spcPts val="0"/>
                        </a:spcAft>
                      </a:pPr>
                      <a:r>
                        <a:rPr lang="en-US" sz="1100" dirty="0">
                          <a:effectLst/>
                          <a:latin typeface="Bahnschrift" panose="020B0502040204020203" pitchFamily="34" charset="0"/>
                          <a:ea typeface="Calibri" panose="020F0502020204030204" pitchFamily="34" charset="0"/>
                          <a:cs typeface="Times New Roman" panose="02020603050405020304" pitchFamily="18" charset="0"/>
                        </a:rPr>
                        <a:t>Expand emotional support and recovery services for children who have been exposed to violence</a:t>
                      </a: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47%</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38%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39%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1"/>
                  </a:ext>
                </a:extLst>
              </a:tr>
              <a:tr h="279571">
                <a:tc>
                  <a:txBody>
                    <a:bodyPr/>
                    <a:lstStyle/>
                    <a:p>
                      <a:pPr marL="0" marR="0">
                        <a:lnSpc>
                          <a:spcPct val="107000"/>
                        </a:lnSpc>
                        <a:spcBef>
                          <a:spcPts val="0"/>
                        </a:spcBef>
                        <a:spcAft>
                          <a:spcPts val="0"/>
                        </a:spcAft>
                      </a:pPr>
                      <a:r>
                        <a:rPr lang="en-US" sz="1100" dirty="0">
                          <a:effectLst/>
                          <a:latin typeface="Bahnschrift" panose="020B0502040204020203" pitchFamily="34" charset="0"/>
                          <a:ea typeface="Calibri" panose="020F0502020204030204" pitchFamily="34" charset="0"/>
                          <a:cs typeface="Times New Roman" panose="02020603050405020304" pitchFamily="18" charset="0"/>
                        </a:rPr>
                        <a:t>Address the root causes of violence, by investing in good schools, affordable housing, mental healthcare, and job training in communities all across the country*</a:t>
                      </a: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45%</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39%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380975834"/>
                  </a:ext>
                </a:extLst>
              </a:tr>
              <a:tr h="279571">
                <a:tc>
                  <a:txBody>
                    <a:bodyPr/>
                    <a:lstStyle/>
                    <a:p>
                      <a:pPr marL="0" marR="0">
                        <a:lnSpc>
                          <a:spcPct val="107000"/>
                        </a:lnSpc>
                        <a:spcBef>
                          <a:spcPts val="0"/>
                        </a:spcBef>
                        <a:spcAft>
                          <a:spcPts val="0"/>
                        </a:spcAft>
                      </a:pPr>
                      <a:r>
                        <a:rPr lang="en-US" sz="1100" dirty="0">
                          <a:effectLst/>
                          <a:latin typeface="Bahnschrift" panose="020B0502040204020203" pitchFamily="34" charset="0"/>
                          <a:ea typeface="Calibri" panose="020F0502020204030204" pitchFamily="34" charset="0"/>
                          <a:cs typeface="Times New Roman" panose="02020603050405020304" pitchFamily="18" charset="0"/>
                        </a:rPr>
                        <a:t>Expand mental health crisis response so that emergency calls about psychiatric crises are handled by mental health experts working with police*</a:t>
                      </a: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44%</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50%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38%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52%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32342128"/>
                  </a:ext>
                </a:extLst>
              </a:tr>
              <a:tr h="279571">
                <a:tc>
                  <a:txBody>
                    <a:bodyPr/>
                    <a:lstStyle/>
                    <a:p>
                      <a:pPr marL="0" marR="0">
                        <a:lnSpc>
                          <a:spcPct val="107000"/>
                        </a:lnSpc>
                        <a:spcBef>
                          <a:spcPts val="0"/>
                        </a:spcBef>
                        <a:spcAft>
                          <a:spcPts val="0"/>
                        </a:spcAft>
                      </a:pPr>
                      <a:r>
                        <a:rPr lang="en-US" sz="1100">
                          <a:effectLst/>
                          <a:latin typeface="Bahnschrift" panose="020B0502040204020203" pitchFamily="34" charset="0"/>
                          <a:ea typeface="Calibri" panose="020F0502020204030204" pitchFamily="34" charset="0"/>
                          <a:cs typeface="Times New Roman" panose="02020603050405020304" pitchFamily="18" charset="0"/>
                        </a:rPr>
                        <a:t>Implement proven, commonsense gun laws, like universal background checks for guns, closing what is sometimes called the private sale exemption*</a:t>
                      </a: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44%</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35%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37%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2"/>
                  </a:ext>
                </a:extLst>
              </a:tr>
              <a:tr h="279571">
                <a:tc>
                  <a:txBody>
                    <a:bodyPr/>
                    <a:lstStyle/>
                    <a:p>
                      <a:pPr marL="0" marR="0">
                        <a:lnSpc>
                          <a:spcPct val="107000"/>
                        </a:lnSpc>
                        <a:spcBef>
                          <a:spcPts val="0"/>
                        </a:spcBef>
                        <a:spcAft>
                          <a:spcPts val="0"/>
                        </a:spcAft>
                      </a:pPr>
                      <a:r>
                        <a:rPr lang="en-US" sz="1100">
                          <a:effectLst/>
                          <a:latin typeface="Bahnschrift" panose="020B0502040204020203" pitchFamily="34" charset="0"/>
                          <a:ea typeface="Calibri" panose="020F0502020204030204" pitchFamily="34" charset="0"/>
                          <a:cs typeface="Times New Roman" panose="02020603050405020304" pitchFamily="18" charset="0"/>
                        </a:rPr>
                        <a:t>Increase funding for job training programs and youth employment opportunities, which help build stronger, safer communities*</a:t>
                      </a: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43%</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50%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3"/>
                  </a:ext>
                </a:extLst>
              </a:tr>
              <a:tr h="279571">
                <a:tc>
                  <a:txBody>
                    <a:bodyPr/>
                    <a:lstStyle/>
                    <a:p>
                      <a:pPr marL="0" marR="0">
                        <a:lnSpc>
                          <a:spcPct val="107000"/>
                        </a:lnSpc>
                        <a:spcBef>
                          <a:spcPts val="0"/>
                        </a:spcBef>
                        <a:spcAft>
                          <a:spcPts val="0"/>
                        </a:spcAft>
                      </a:pPr>
                      <a:r>
                        <a:rPr lang="en-US" sz="1100" dirty="0">
                          <a:effectLst/>
                          <a:latin typeface="Bahnschrift" panose="020B0502040204020203" pitchFamily="34" charset="0"/>
                          <a:ea typeface="Calibri" panose="020F0502020204030204" pitchFamily="34" charset="0"/>
                          <a:cs typeface="Times New Roman" panose="02020603050405020304" pitchFamily="18" charset="0"/>
                        </a:rPr>
                        <a:t>Expand the 911 system so that calls for mental health and substance abuse issues are directed to trained mental health professionals instead of the police*</a:t>
                      </a: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43%</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26%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54%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4"/>
                  </a:ext>
                </a:extLst>
              </a:tr>
              <a:tr h="279571">
                <a:tc>
                  <a:txBody>
                    <a:bodyPr/>
                    <a:lstStyle/>
                    <a:p>
                      <a:pPr marL="0" marR="0">
                        <a:lnSpc>
                          <a:spcPct val="107000"/>
                        </a:lnSpc>
                        <a:spcBef>
                          <a:spcPts val="0"/>
                        </a:spcBef>
                        <a:spcAft>
                          <a:spcPts val="0"/>
                        </a:spcAft>
                      </a:pPr>
                      <a:r>
                        <a:rPr lang="en-US" sz="1100" dirty="0">
                          <a:effectLst/>
                          <a:latin typeface="Bahnschrift" panose="020B0502040204020203" pitchFamily="34" charset="0"/>
                          <a:ea typeface="Calibri" panose="020F0502020204030204" pitchFamily="34" charset="0"/>
                          <a:cs typeface="Times New Roman" panose="02020603050405020304" pitchFamily="18" charset="0"/>
                        </a:rPr>
                        <a:t>Expand access to affordable health care, including robust mental health services, which is needed to support individuals experiencing trauma</a:t>
                      </a: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43%</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28%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50%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38%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50%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340669847"/>
                  </a:ext>
                </a:extLst>
              </a:tr>
              <a:tr h="425909">
                <a:tc>
                  <a:txBody>
                    <a:bodyPr/>
                    <a:lstStyle/>
                    <a:p>
                      <a:pPr marL="0" marR="0">
                        <a:lnSpc>
                          <a:spcPct val="107000"/>
                        </a:lnSpc>
                        <a:spcBef>
                          <a:spcPts val="0"/>
                        </a:spcBef>
                        <a:spcAft>
                          <a:spcPts val="0"/>
                        </a:spcAft>
                      </a:pPr>
                      <a:r>
                        <a:rPr lang="en-US" sz="1100" dirty="0">
                          <a:effectLst/>
                          <a:latin typeface="Bahnschrift" panose="020B0502040204020203" pitchFamily="34" charset="0"/>
                          <a:ea typeface="Calibri" panose="020F0502020204030204" pitchFamily="34" charset="0"/>
                          <a:cs typeface="Times New Roman" panose="02020603050405020304" pitchFamily="18" charset="0"/>
                        </a:rPr>
                        <a:t>Implement proven, commonsense gun laws, like allowing families and law enforcement to ask a court to temporarily remove guns from those considered at high risk to themselves or others and prohibiting individuals in crisis from purchasing or accessing*</a:t>
                      </a: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43%</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29%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5"/>
                  </a:ext>
                </a:extLst>
              </a:tr>
              <a:tr h="279571">
                <a:tc>
                  <a:txBody>
                    <a:bodyPr/>
                    <a:lstStyle/>
                    <a:p>
                      <a:pPr marL="0" marR="0" algn="l" defTabSz="914400" rtl="0" eaLnBrk="1" latinLnBrk="0" hangingPunct="1">
                        <a:lnSpc>
                          <a:spcPct val="107000"/>
                        </a:lnSpc>
                        <a:spcBef>
                          <a:spcPts val="0"/>
                        </a:spcBef>
                        <a:spcAft>
                          <a:spcPts val="0"/>
                        </a:spcAft>
                      </a:pPr>
                      <a:r>
                        <a:rPr lang="en-US" sz="1100" kern="1200" dirty="0">
                          <a:solidFill>
                            <a:schemeClr val="tx1"/>
                          </a:solidFill>
                          <a:effectLst/>
                          <a:latin typeface="Bahnschrift" panose="020B0502040204020203" pitchFamily="34" charset="0"/>
                          <a:ea typeface="Times New Roman" panose="02020603050405020304" pitchFamily="18" charset="0"/>
                          <a:cs typeface="Times New Roman" panose="02020603050405020304" pitchFamily="18" charset="0"/>
                        </a:rPr>
                        <a:t>Address the root causes of violence, by investing in good schools, affordable housing, mental healthcare, good-paying jobs, and job training in communities all across the country*</a:t>
                      </a:r>
                      <a:endParaRPr lang="en-US" sz="1100" kern="12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42%</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566405943"/>
                  </a:ext>
                </a:extLst>
              </a:tr>
              <a:tr h="279571">
                <a:tc>
                  <a:txBody>
                    <a:bodyPr/>
                    <a:lstStyle/>
                    <a:p>
                      <a:pPr marL="0" marR="0" algn="l" defTabSz="914400" rtl="0" eaLnBrk="1" latinLnBrk="0" hangingPunct="1">
                        <a:lnSpc>
                          <a:spcPct val="107000"/>
                        </a:lnSpc>
                        <a:spcBef>
                          <a:spcPts val="0"/>
                        </a:spcBef>
                        <a:spcAft>
                          <a:spcPts val="0"/>
                        </a:spcAft>
                      </a:pPr>
                      <a:r>
                        <a:rPr lang="en-US" sz="1100" kern="1200" dirty="0">
                          <a:solidFill>
                            <a:schemeClr val="tx1"/>
                          </a:solidFill>
                          <a:effectLst/>
                          <a:latin typeface="Bahnschrift" panose="020B0502040204020203" pitchFamily="34" charset="0"/>
                          <a:ea typeface="Times New Roman" panose="02020603050405020304" pitchFamily="18" charset="0"/>
                          <a:cs typeface="Times New Roman" panose="02020603050405020304" pitchFamily="18" charset="0"/>
                        </a:rPr>
                        <a:t>Increase funding for recreation and community centers, after school programs, and other safe places for young people to interact, which help build stronger, safer communities*</a:t>
                      </a:r>
                      <a:endParaRPr lang="en-US" sz="1100" kern="12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40%</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24%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2919889182"/>
                  </a:ext>
                </a:extLst>
              </a:tr>
              <a:tr h="279571">
                <a:tc>
                  <a:txBody>
                    <a:bodyPr/>
                    <a:lstStyle/>
                    <a:p>
                      <a:pPr marL="0" marR="0" algn="l" defTabSz="914400" rtl="0" eaLnBrk="1" latinLnBrk="0" hangingPunct="1">
                        <a:lnSpc>
                          <a:spcPct val="107000"/>
                        </a:lnSpc>
                        <a:spcBef>
                          <a:spcPts val="0"/>
                        </a:spcBef>
                        <a:spcAft>
                          <a:spcPts val="0"/>
                        </a:spcAft>
                      </a:pPr>
                      <a:r>
                        <a:rPr lang="en-US" sz="1100" kern="1200" dirty="0">
                          <a:solidFill>
                            <a:schemeClr val="tx1"/>
                          </a:solidFill>
                          <a:effectLst/>
                          <a:latin typeface="Bahnschrift" panose="020B0502040204020203" pitchFamily="34" charset="0"/>
                          <a:ea typeface="Times New Roman" panose="02020603050405020304" pitchFamily="18" charset="0"/>
                          <a:cs typeface="Times New Roman" panose="02020603050405020304" pitchFamily="18" charset="0"/>
                        </a:rPr>
                        <a:t>Increase the number of community-based violence prevention specialists to help prevent young people from getting involved in crime</a:t>
                      </a:r>
                      <a:endParaRPr lang="en-US" sz="1100" kern="12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39%</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24%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128749459"/>
                  </a:ext>
                </a:extLst>
              </a:tr>
              <a:tr h="425909">
                <a:tc>
                  <a:txBody>
                    <a:bodyPr/>
                    <a:lstStyle/>
                    <a:p>
                      <a:pPr marL="0" marR="0" algn="l" defTabSz="914400" rtl="0" eaLnBrk="1" latinLnBrk="0" hangingPunct="1">
                        <a:lnSpc>
                          <a:spcPct val="107000"/>
                        </a:lnSpc>
                        <a:spcBef>
                          <a:spcPts val="0"/>
                        </a:spcBef>
                        <a:spcAft>
                          <a:spcPts val="0"/>
                        </a:spcAft>
                      </a:pPr>
                      <a:r>
                        <a:rPr lang="en-US" sz="1100" kern="1200" dirty="0">
                          <a:solidFill>
                            <a:schemeClr val="tx1"/>
                          </a:solidFill>
                          <a:effectLst/>
                          <a:latin typeface="Bahnschrift" panose="020B0502040204020203" pitchFamily="34" charset="0"/>
                          <a:ea typeface="Times New Roman" panose="02020603050405020304" pitchFamily="18" charset="0"/>
                          <a:cs typeface="Times New Roman" panose="02020603050405020304" pitchFamily="18" charset="0"/>
                        </a:rPr>
                        <a:t>Invest in proven, community-based violence intervention strategies, such as focused deterrence, outreach with high-risk individuals, conflict mediation, behavioral interventions, and mental health services</a:t>
                      </a:r>
                      <a:endParaRPr lang="en-US" sz="1100" kern="12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38%</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27%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27%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53%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363976090"/>
                  </a:ext>
                </a:extLst>
              </a:tr>
              <a:tr h="279571">
                <a:tc>
                  <a:txBody>
                    <a:bodyPr/>
                    <a:lstStyle/>
                    <a:p>
                      <a:pPr marL="0" marR="0" algn="l" defTabSz="914400" rtl="0" eaLnBrk="1" latinLnBrk="0" hangingPunct="1">
                        <a:lnSpc>
                          <a:spcPct val="107000"/>
                        </a:lnSpc>
                        <a:spcBef>
                          <a:spcPts val="0"/>
                        </a:spcBef>
                        <a:spcAft>
                          <a:spcPts val="0"/>
                        </a:spcAft>
                      </a:pPr>
                      <a:r>
                        <a:rPr lang="en-US" sz="1100" kern="1200" dirty="0">
                          <a:solidFill>
                            <a:schemeClr val="tx1"/>
                          </a:solidFill>
                          <a:effectLst/>
                          <a:latin typeface="Bahnschrift" panose="020B0502040204020203" pitchFamily="34" charset="0"/>
                          <a:ea typeface="Times New Roman" panose="02020603050405020304" pitchFamily="18" charset="0"/>
                          <a:cs typeface="Times New Roman" panose="02020603050405020304" pitchFamily="18" charset="0"/>
                        </a:rPr>
                        <a:t>Invest in proven, community-based violence prevention strategies, such as focused deterrence, outreach with high-risk individuals, conflict mediation, behavioral interventions, and mental health services</a:t>
                      </a:r>
                      <a:endParaRPr lang="en-US" sz="1100" kern="12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37%</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24%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28%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3111054820"/>
                  </a:ext>
                </a:extLst>
              </a:tr>
            </a:tbl>
          </a:graphicData>
        </a:graphic>
      </p:graphicFrame>
      <p:sp>
        <p:nvSpPr>
          <p:cNvPr id="9" name="Title 1">
            <a:extLst>
              <a:ext uri="{FF2B5EF4-FFF2-40B4-BE49-F238E27FC236}">
                <a16:creationId xmlns:a16="http://schemas.microsoft.com/office/drawing/2014/main" id="{2B032948-F72C-4222-AEA2-8266047C14DC}"/>
              </a:ext>
            </a:extLst>
          </p:cNvPr>
          <p:cNvSpPr>
            <a:spLocks noGrp="1"/>
          </p:cNvSpPr>
          <p:nvPr>
            <p:ph type="title"/>
          </p:nvPr>
        </p:nvSpPr>
        <p:spPr>
          <a:xfrm>
            <a:off x="356588" y="312329"/>
            <a:ext cx="11500595" cy="609108"/>
          </a:xfrm>
        </p:spPr>
        <p:txBody>
          <a:bodyPr vert="horz" lIns="91440" tIns="45720" rIns="91440" bIns="45720" rtlCol="0" anchor="ctr">
            <a:noAutofit/>
          </a:bodyPr>
          <a:lstStyle/>
          <a:p>
            <a:pPr algn="just"/>
            <a:r>
              <a:rPr lang="en-US" sz="1500" b="0" dirty="0">
                <a:solidFill>
                  <a:schemeClr val="tx1"/>
                </a:solidFill>
                <a:latin typeface="Bahnschrift"/>
              </a:rPr>
              <a:t>Younger men particularly support increasing support for schools, community centers and increasing the number of crime prevention specialists.  Older men and college-educated women want to invest in good schools, affordable housing, mental healthcare and job trainings. Non-college women and older women disproportionately want to implement commonsense gun laws. </a:t>
            </a:r>
            <a:endParaRPr lang="en-US" sz="1500" b="0" dirty="0">
              <a:solidFill>
                <a:schemeClr val="tx1"/>
              </a:solidFill>
              <a:latin typeface="Bahnschrift" panose="020B0502040204020203" pitchFamily="34" charset="0"/>
            </a:endParaRPr>
          </a:p>
        </p:txBody>
      </p:sp>
      <p:sp>
        <p:nvSpPr>
          <p:cNvPr id="5" name="Text Box 6">
            <a:extLst>
              <a:ext uri="{FF2B5EF4-FFF2-40B4-BE49-F238E27FC236}">
                <a16:creationId xmlns:a16="http://schemas.microsoft.com/office/drawing/2014/main" id="{19793433-4AEC-4A97-86E3-56ABA4219171}"/>
              </a:ext>
            </a:extLst>
          </p:cNvPr>
          <p:cNvSpPr txBox="1">
            <a:spLocks noChangeArrowheads="1"/>
          </p:cNvSpPr>
          <p:nvPr/>
        </p:nvSpPr>
        <p:spPr bwMode="auto">
          <a:xfrm>
            <a:off x="239832" y="6399246"/>
            <a:ext cx="10268734" cy="46166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Bahnschrift" panose="020B0502040204020203" pitchFamily="34" charset="0"/>
                <a:ea typeface="+mn-ea"/>
                <a:cs typeface="Times New Roman" pitchFamily="18" charset="0"/>
              </a:rPr>
              <a:t>*=Split sampled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Bahnschrift" panose="020B0502040204020203" pitchFamily="34" charset="0"/>
                <a:ea typeface="+mn-ea"/>
                <a:cs typeface="Times New Roman" pitchFamily="18" charset="0"/>
              </a:rPr>
              <a:t>58. Next, you are going to read some possible violence prevention reforms. Please indicate whether you support or oppose each of the following.</a:t>
            </a:r>
          </a:p>
        </p:txBody>
      </p:sp>
    </p:spTree>
    <p:extLst>
      <p:ext uri="{BB962C8B-B14F-4D97-AF65-F5344CB8AC3E}">
        <p14:creationId xmlns:p14="http://schemas.microsoft.com/office/powerpoint/2010/main" val="3835343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6020" name="Group 164"/>
          <p:cNvGraphicFramePr>
            <a:graphicFrameLocks noGrp="1"/>
          </p:cNvGraphicFramePr>
          <p:nvPr>
            <p:extLst>
              <p:ext uri="{D42A27DB-BD31-4B8C-83A1-F6EECF244321}">
                <p14:modId xmlns:p14="http://schemas.microsoft.com/office/powerpoint/2010/main" val="2922095382"/>
              </p:ext>
            </p:extLst>
          </p:nvPr>
        </p:nvGraphicFramePr>
        <p:xfrm>
          <a:off x="239832" y="1242866"/>
          <a:ext cx="11500593" cy="4877116"/>
        </p:xfrm>
        <a:graphic>
          <a:graphicData uri="http://schemas.openxmlformats.org/drawingml/2006/table">
            <a:tbl>
              <a:tblPr/>
              <a:tblGrid>
                <a:gridCol w="7327578">
                  <a:extLst>
                    <a:ext uri="{9D8B030D-6E8A-4147-A177-3AD203B41FA5}">
                      <a16:colId xmlns:a16="http://schemas.microsoft.com/office/drawing/2014/main" val="20000"/>
                    </a:ext>
                  </a:extLst>
                </a:gridCol>
                <a:gridCol w="596145">
                  <a:extLst>
                    <a:ext uri="{9D8B030D-6E8A-4147-A177-3AD203B41FA5}">
                      <a16:colId xmlns:a16="http://schemas.microsoft.com/office/drawing/2014/main" val="20001"/>
                    </a:ext>
                  </a:extLst>
                </a:gridCol>
                <a:gridCol w="596145">
                  <a:extLst>
                    <a:ext uri="{9D8B030D-6E8A-4147-A177-3AD203B41FA5}">
                      <a16:colId xmlns:a16="http://schemas.microsoft.com/office/drawing/2014/main" val="20002"/>
                    </a:ext>
                  </a:extLst>
                </a:gridCol>
                <a:gridCol w="596145">
                  <a:extLst>
                    <a:ext uri="{9D8B030D-6E8A-4147-A177-3AD203B41FA5}">
                      <a16:colId xmlns:a16="http://schemas.microsoft.com/office/drawing/2014/main" val="3569915262"/>
                    </a:ext>
                  </a:extLst>
                </a:gridCol>
                <a:gridCol w="596145">
                  <a:extLst>
                    <a:ext uri="{9D8B030D-6E8A-4147-A177-3AD203B41FA5}">
                      <a16:colId xmlns:a16="http://schemas.microsoft.com/office/drawing/2014/main" val="20004"/>
                    </a:ext>
                  </a:extLst>
                </a:gridCol>
                <a:gridCol w="596145">
                  <a:extLst>
                    <a:ext uri="{9D8B030D-6E8A-4147-A177-3AD203B41FA5}">
                      <a16:colId xmlns:a16="http://schemas.microsoft.com/office/drawing/2014/main" val="368727057"/>
                    </a:ext>
                  </a:extLst>
                </a:gridCol>
                <a:gridCol w="596145">
                  <a:extLst>
                    <a:ext uri="{9D8B030D-6E8A-4147-A177-3AD203B41FA5}">
                      <a16:colId xmlns:a16="http://schemas.microsoft.com/office/drawing/2014/main" val="2351044569"/>
                    </a:ext>
                  </a:extLst>
                </a:gridCol>
                <a:gridCol w="596145">
                  <a:extLst>
                    <a:ext uri="{9D8B030D-6E8A-4147-A177-3AD203B41FA5}">
                      <a16:colId xmlns:a16="http://schemas.microsoft.com/office/drawing/2014/main" val="20005"/>
                    </a:ext>
                  </a:extLst>
                </a:gridCol>
              </a:tblGrid>
              <a:tr h="248645">
                <a:tc>
                  <a:txBody>
                    <a:bodyPr/>
                    <a:lstStyle/>
                    <a:p>
                      <a:pPr marL="0" marR="0" lvl="0" indent="0" algn="l" defTabSz="914400" rtl="0" eaLnBrk="1" fontAlgn="base" latinLnBrk="0" hangingPunct="1">
                        <a:lnSpc>
                          <a:spcPct val="100000"/>
                        </a:lnSpc>
                        <a:spcBef>
                          <a:spcPts val="0"/>
                        </a:spcBef>
                        <a:spcAft>
                          <a:spcPct val="0"/>
                        </a:spcAft>
                        <a:buClr>
                          <a:schemeClr val="tx2"/>
                        </a:buClr>
                        <a:buSzTx/>
                        <a:buFontTx/>
                        <a:buNone/>
                        <a:tabLst/>
                        <a:defRPr/>
                      </a:pPr>
                      <a:r>
                        <a:rPr kumimoji="0" lang="en-US" sz="1200" b="1" i="0" u="none" strike="noStrike" cap="none" normalizeH="0" baseline="0" dirty="0">
                          <a:ln>
                            <a:noFill/>
                          </a:ln>
                          <a:solidFill>
                            <a:schemeClr val="bg1"/>
                          </a:solidFill>
                          <a:effectLst/>
                          <a:latin typeface="Bahnschrift" panose="020B0502040204020203" pitchFamily="34" charset="0"/>
                        </a:rPr>
                        <a:t>Policies by “strongly support”</a:t>
                      </a:r>
                    </a:p>
                  </a:txBody>
                  <a:tcPr marL="0" marR="0" marT="0" marB="0" anchor="ctr" horzOverflow="overflow">
                    <a:lnL>
                      <a:noFill/>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pPr>
                      <a:r>
                        <a:rPr kumimoji="0" lang="en-US" sz="1000" b="1" i="0" u="none" strike="noStrike" cap="none" normalizeH="0" baseline="0" dirty="0">
                          <a:ln>
                            <a:noFill/>
                          </a:ln>
                          <a:solidFill>
                            <a:schemeClr val="bg1"/>
                          </a:solidFill>
                          <a:effectLst/>
                          <a:latin typeface="Bahnschrift" panose="020B0502040204020203" pitchFamily="34" charset="0"/>
                        </a:rPr>
                        <a:t>Total</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White</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Black</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NE</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Midwest</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South</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West</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206686">
                <a:tc>
                  <a:txBody>
                    <a:bodyPr/>
                    <a:lstStyle/>
                    <a:p>
                      <a:pPr marL="0" marR="0">
                        <a:lnSpc>
                          <a:spcPct val="107000"/>
                        </a:lnSpc>
                        <a:spcBef>
                          <a:spcPts val="0"/>
                        </a:spcBef>
                        <a:spcAft>
                          <a:spcPts val="0"/>
                        </a:spcAft>
                      </a:pPr>
                      <a:r>
                        <a:rPr lang="en-US" sz="1100" dirty="0">
                          <a:effectLst/>
                          <a:latin typeface="Bahnschrift" panose="020B0502040204020203" pitchFamily="34" charset="0"/>
                          <a:ea typeface="Calibri" panose="020F0502020204030204" pitchFamily="34" charset="0"/>
                          <a:cs typeface="Times New Roman" panose="02020603050405020304" pitchFamily="18" charset="0"/>
                        </a:rPr>
                        <a:t>Expand emotional support and recovery services for children who have been exposed to violence</a:t>
                      </a: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47%</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279571">
                <a:tc>
                  <a:txBody>
                    <a:bodyPr/>
                    <a:lstStyle/>
                    <a:p>
                      <a:pPr marL="0" marR="0">
                        <a:lnSpc>
                          <a:spcPct val="107000"/>
                        </a:lnSpc>
                        <a:spcBef>
                          <a:spcPts val="0"/>
                        </a:spcBef>
                        <a:spcAft>
                          <a:spcPts val="0"/>
                        </a:spcAft>
                      </a:pPr>
                      <a:r>
                        <a:rPr lang="en-US" sz="1100" dirty="0">
                          <a:effectLst/>
                          <a:latin typeface="Bahnschrift" panose="020B0502040204020203" pitchFamily="34" charset="0"/>
                          <a:ea typeface="Calibri" panose="020F0502020204030204" pitchFamily="34" charset="0"/>
                          <a:cs typeface="Times New Roman" panose="02020603050405020304" pitchFamily="18" charset="0"/>
                        </a:rPr>
                        <a:t>Address the root causes of violence, by investing in good schools, affordable housing, mental healthcare, and job training in communities all across the country*</a:t>
                      </a: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45%</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380975834"/>
                  </a:ext>
                </a:extLst>
              </a:tr>
              <a:tr h="279571">
                <a:tc>
                  <a:txBody>
                    <a:bodyPr/>
                    <a:lstStyle/>
                    <a:p>
                      <a:pPr marL="0" marR="0">
                        <a:lnSpc>
                          <a:spcPct val="107000"/>
                        </a:lnSpc>
                        <a:spcBef>
                          <a:spcPts val="0"/>
                        </a:spcBef>
                        <a:spcAft>
                          <a:spcPts val="0"/>
                        </a:spcAft>
                      </a:pPr>
                      <a:r>
                        <a:rPr lang="en-US" sz="1100" dirty="0">
                          <a:effectLst/>
                          <a:latin typeface="Bahnschrift" panose="020B0502040204020203" pitchFamily="34" charset="0"/>
                          <a:ea typeface="Calibri" panose="020F0502020204030204" pitchFamily="34" charset="0"/>
                          <a:cs typeface="Times New Roman" panose="02020603050405020304" pitchFamily="18" charset="0"/>
                        </a:rPr>
                        <a:t>Expand mental health crisis response so that emergency calls about psychiatric crises are handled by mental health experts working with police*</a:t>
                      </a: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44%</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32342128"/>
                  </a:ext>
                </a:extLst>
              </a:tr>
              <a:tr h="279571">
                <a:tc>
                  <a:txBody>
                    <a:bodyPr/>
                    <a:lstStyle/>
                    <a:p>
                      <a:pPr marL="0" marR="0">
                        <a:lnSpc>
                          <a:spcPct val="107000"/>
                        </a:lnSpc>
                        <a:spcBef>
                          <a:spcPts val="0"/>
                        </a:spcBef>
                        <a:spcAft>
                          <a:spcPts val="0"/>
                        </a:spcAft>
                      </a:pPr>
                      <a:r>
                        <a:rPr lang="en-US" sz="1100">
                          <a:effectLst/>
                          <a:latin typeface="Bahnschrift" panose="020B0502040204020203" pitchFamily="34" charset="0"/>
                          <a:ea typeface="Calibri" panose="020F0502020204030204" pitchFamily="34" charset="0"/>
                          <a:cs typeface="Times New Roman" panose="02020603050405020304" pitchFamily="18" charset="0"/>
                        </a:rPr>
                        <a:t>Implement proven, commonsense gun laws, like universal background checks for guns, closing what is sometimes called the private sale exemption*</a:t>
                      </a: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44%</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2"/>
                  </a:ext>
                </a:extLst>
              </a:tr>
              <a:tr h="279571">
                <a:tc>
                  <a:txBody>
                    <a:bodyPr/>
                    <a:lstStyle/>
                    <a:p>
                      <a:pPr marL="0" marR="0">
                        <a:lnSpc>
                          <a:spcPct val="107000"/>
                        </a:lnSpc>
                        <a:spcBef>
                          <a:spcPts val="0"/>
                        </a:spcBef>
                        <a:spcAft>
                          <a:spcPts val="0"/>
                        </a:spcAft>
                      </a:pPr>
                      <a:r>
                        <a:rPr lang="en-US" sz="1100">
                          <a:effectLst/>
                          <a:latin typeface="Bahnschrift" panose="020B0502040204020203" pitchFamily="34" charset="0"/>
                          <a:ea typeface="Calibri" panose="020F0502020204030204" pitchFamily="34" charset="0"/>
                          <a:cs typeface="Times New Roman" panose="02020603050405020304" pitchFamily="18" charset="0"/>
                        </a:rPr>
                        <a:t>Increase funding for job training programs and youth employment opportunities, which help build stronger, safer communities*</a:t>
                      </a: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43%</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3"/>
                  </a:ext>
                </a:extLst>
              </a:tr>
              <a:tr h="279571">
                <a:tc>
                  <a:txBody>
                    <a:bodyPr/>
                    <a:lstStyle/>
                    <a:p>
                      <a:pPr marL="0" marR="0">
                        <a:lnSpc>
                          <a:spcPct val="107000"/>
                        </a:lnSpc>
                        <a:spcBef>
                          <a:spcPts val="0"/>
                        </a:spcBef>
                        <a:spcAft>
                          <a:spcPts val="0"/>
                        </a:spcAft>
                      </a:pPr>
                      <a:r>
                        <a:rPr lang="en-US" sz="1100" dirty="0">
                          <a:effectLst/>
                          <a:latin typeface="Bahnschrift" panose="020B0502040204020203" pitchFamily="34" charset="0"/>
                          <a:ea typeface="Calibri" panose="020F0502020204030204" pitchFamily="34" charset="0"/>
                          <a:cs typeface="Times New Roman" panose="02020603050405020304" pitchFamily="18" charset="0"/>
                        </a:rPr>
                        <a:t>Expand the 911 system so that calls for mental health and substance abuse issues are directed to trained mental health professionals instead of the police*</a:t>
                      </a: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43%</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4"/>
                  </a:ext>
                </a:extLst>
              </a:tr>
              <a:tr h="279571">
                <a:tc>
                  <a:txBody>
                    <a:bodyPr/>
                    <a:lstStyle/>
                    <a:p>
                      <a:pPr marL="0" marR="0">
                        <a:lnSpc>
                          <a:spcPct val="107000"/>
                        </a:lnSpc>
                        <a:spcBef>
                          <a:spcPts val="0"/>
                        </a:spcBef>
                        <a:spcAft>
                          <a:spcPts val="0"/>
                        </a:spcAft>
                      </a:pPr>
                      <a:r>
                        <a:rPr lang="en-US" sz="1100" dirty="0">
                          <a:effectLst/>
                          <a:latin typeface="Bahnschrift" panose="020B0502040204020203" pitchFamily="34" charset="0"/>
                          <a:ea typeface="Calibri" panose="020F0502020204030204" pitchFamily="34" charset="0"/>
                          <a:cs typeface="Times New Roman" panose="02020603050405020304" pitchFamily="18" charset="0"/>
                        </a:rPr>
                        <a:t>Expand access to affordable health care, including robust mental health services, which is needed to support individuals experiencing trauma</a:t>
                      </a: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43%</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340669847"/>
                  </a:ext>
                </a:extLst>
              </a:tr>
              <a:tr h="425909">
                <a:tc>
                  <a:txBody>
                    <a:bodyPr/>
                    <a:lstStyle/>
                    <a:p>
                      <a:pPr marL="0" marR="0">
                        <a:lnSpc>
                          <a:spcPct val="107000"/>
                        </a:lnSpc>
                        <a:spcBef>
                          <a:spcPts val="0"/>
                        </a:spcBef>
                        <a:spcAft>
                          <a:spcPts val="0"/>
                        </a:spcAft>
                      </a:pPr>
                      <a:r>
                        <a:rPr lang="en-US" sz="1100" dirty="0">
                          <a:effectLst/>
                          <a:latin typeface="Bahnschrift" panose="020B0502040204020203" pitchFamily="34" charset="0"/>
                          <a:ea typeface="Calibri" panose="020F0502020204030204" pitchFamily="34" charset="0"/>
                          <a:cs typeface="Times New Roman" panose="02020603050405020304" pitchFamily="18" charset="0"/>
                        </a:rPr>
                        <a:t>Implement proven, commonsense gun laws, like allowing families and law enforcement to ask a court to temporarily remove guns from those considered at high risk to themselves or others and prohibiting individuals in crisis from purchasing or accessing*</a:t>
                      </a: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43%</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5"/>
                  </a:ext>
                </a:extLst>
              </a:tr>
              <a:tr h="279571">
                <a:tc>
                  <a:txBody>
                    <a:bodyPr/>
                    <a:lstStyle/>
                    <a:p>
                      <a:pPr marL="0" marR="0" algn="l" defTabSz="914400" rtl="0" eaLnBrk="1" latinLnBrk="0" hangingPunct="1">
                        <a:lnSpc>
                          <a:spcPct val="107000"/>
                        </a:lnSpc>
                        <a:spcBef>
                          <a:spcPts val="0"/>
                        </a:spcBef>
                        <a:spcAft>
                          <a:spcPts val="0"/>
                        </a:spcAft>
                      </a:pPr>
                      <a:r>
                        <a:rPr lang="en-US" sz="1100" kern="1200" dirty="0">
                          <a:solidFill>
                            <a:schemeClr val="tx1"/>
                          </a:solidFill>
                          <a:effectLst/>
                          <a:latin typeface="Bahnschrift" panose="020B0502040204020203" pitchFamily="34" charset="0"/>
                          <a:ea typeface="Times New Roman" panose="02020603050405020304" pitchFamily="18" charset="0"/>
                          <a:cs typeface="Times New Roman" panose="02020603050405020304" pitchFamily="18" charset="0"/>
                        </a:rPr>
                        <a:t>Address the root causes of violence, by investing in good schools, affordable housing, mental healthcare, good-paying jobs, and job training in communities all across the country*</a:t>
                      </a:r>
                      <a:endParaRPr lang="en-US" sz="1100" kern="12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42%</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566405943"/>
                  </a:ext>
                </a:extLst>
              </a:tr>
              <a:tr h="279571">
                <a:tc>
                  <a:txBody>
                    <a:bodyPr/>
                    <a:lstStyle/>
                    <a:p>
                      <a:pPr marL="0" marR="0" algn="l" defTabSz="914400" rtl="0" eaLnBrk="1" latinLnBrk="0" hangingPunct="1">
                        <a:lnSpc>
                          <a:spcPct val="107000"/>
                        </a:lnSpc>
                        <a:spcBef>
                          <a:spcPts val="0"/>
                        </a:spcBef>
                        <a:spcAft>
                          <a:spcPts val="0"/>
                        </a:spcAft>
                      </a:pPr>
                      <a:r>
                        <a:rPr lang="en-US" sz="1100" kern="1200" dirty="0">
                          <a:solidFill>
                            <a:schemeClr val="tx1"/>
                          </a:solidFill>
                          <a:effectLst/>
                          <a:latin typeface="Bahnschrift" panose="020B0502040204020203" pitchFamily="34" charset="0"/>
                          <a:ea typeface="Times New Roman" panose="02020603050405020304" pitchFamily="18" charset="0"/>
                          <a:cs typeface="Times New Roman" panose="02020603050405020304" pitchFamily="18" charset="0"/>
                        </a:rPr>
                        <a:t>Increase funding for recreation and community centers, after school programs, and other safe places for young people to interact, which help build stronger, safer communities*</a:t>
                      </a:r>
                      <a:endParaRPr lang="en-US" sz="1100" kern="12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40%</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50%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2919889182"/>
                  </a:ext>
                </a:extLst>
              </a:tr>
              <a:tr h="279571">
                <a:tc>
                  <a:txBody>
                    <a:bodyPr/>
                    <a:lstStyle/>
                    <a:p>
                      <a:pPr marL="0" marR="0" algn="l" defTabSz="914400" rtl="0" eaLnBrk="1" latinLnBrk="0" hangingPunct="1">
                        <a:lnSpc>
                          <a:spcPct val="107000"/>
                        </a:lnSpc>
                        <a:spcBef>
                          <a:spcPts val="0"/>
                        </a:spcBef>
                        <a:spcAft>
                          <a:spcPts val="0"/>
                        </a:spcAft>
                      </a:pPr>
                      <a:r>
                        <a:rPr lang="en-US" sz="1100" kern="1200" dirty="0">
                          <a:solidFill>
                            <a:schemeClr val="tx1"/>
                          </a:solidFill>
                          <a:effectLst/>
                          <a:latin typeface="Bahnschrift" panose="020B0502040204020203" pitchFamily="34" charset="0"/>
                          <a:ea typeface="Times New Roman" panose="02020603050405020304" pitchFamily="18" charset="0"/>
                          <a:cs typeface="Times New Roman" panose="02020603050405020304" pitchFamily="18" charset="0"/>
                        </a:rPr>
                        <a:t>Increase the number of community-based violence prevention specialists to help prevent young people from getting involved in crime</a:t>
                      </a:r>
                      <a:endParaRPr lang="en-US" sz="1100" kern="12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39%</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128749459"/>
                  </a:ext>
                </a:extLst>
              </a:tr>
              <a:tr h="425909">
                <a:tc>
                  <a:txBody>
                    <a:bodyPr/>
                    <a:lstStyle/>
                    <a:p>
                      <a:pPr marL="0" marR="0" algn="l" defTabSz="914400" rtl="0" eaLnBrk="1" latinLnBrk="0" hangingPunct="1">
                        <a:lnSpc>
                          <a:spcPct val="107000"/>
                        </a:lnSpc>
                        <a:spcBef>
                          <a:spcPts val="0"/>
                        </a:spcBef>
                        <a:spcAft>
                          <a:spcPts val="0"/>
                        </a:spcAft>
                      </a:pPr>
                      <a:r>
                        <a:rPr lang="en-US" sz="1100" kern="1200" dirty="0">
                          <a:solidFill>
                            <a:schemeClr val="tx1"/>
                          </a:solidFill>
                          <a:effectLst/>
                          <a:latin typeface="Bahnschrift" panose="020B0502040204020203" pitchFamily="34" charset="0"/>
                          <a:ea typeface="Times New Roman" panose="02020603050405020304" pitchFamily="18" charset="0"/>
                          <a:cs typeface="Times New Roman" panose="02020603050405020304" pitchFamily="18" charset="0"/>
                        </a:rPr>
                        <a:t>Invest in proven, community-based violence intervention strategies, such as focused deterrence, outreach with high-risk individuals, conflict mediation, behavioral interventions, and mental health services</a:t>
                      </a:r>
                      <a:endParaRPr lang="en-US" sz="1100" kern="12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38%</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363976090"/>
                  </a:ext>
                </a:extLst>
              </a:tr>
              <a:tr h="279571">
                <a:tc>
                  <a:txBody>
                    <a:bodyPr/>
                    <a:lstStyle/>
                    <a:p>
                      <a:pPr marL="0" marR="0" algn="l" defTabSz="914400" rtl="0" eaLnBrk="1" latinLnBrk="0" hangingPunct="1">
                        <a:lnSpc>
                          <a:spcPct val="107000"/>
                        </a:lnSpc>
                        <a:spcBef>
                          <a:spcPts val="0"/>
                        </a:spcBef>
                        <a:spcAft>
                          <a:spcPts val="0"/>
                        </a:spcAft>
                      </a:pPr>
                      <a:r>
                        <a:rPr lang="en-US" sz="1100" kern="1200" dirty="0">
                          <a:solidFill>
                            <a:schemeClr val="tx1"/>
                          </a:solidFill>
                          <a:effectLst/>
                          <a:latin typeface="Bahnschrift" panose="020B0502040204020203" pitchFamily="34" charset="0"/>
                          <a:ea typeface="Times New Roman" panose="02020603050405020304" pitchFamily="18" charset="0"/>
                          <a:cs typeface="Times New Roman" panose="02020603050405020304" pitchFamily="18" charset="0"/>
                        </a:rPr>
                        <a:t>Invest in proven, community-based violence prevention strategies, such as focused deterrence, outreach with high-risk individuals, conflict mediation, behavioral interventions, and mental health services</a:t>
                      </a:r>
                      <a:endParaRPr lang="en-US" sz="1100" kern="12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37%</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3111054820"/>
                  </a:ext>
                </a:extLst>
              </a:tr>
            </a:tbl>
          </a:graphicData>
        </a:graphic>
      </p:graphicFrame>
      <p:sp>
        <p:nvSpPr>
          <p:cNvPr id="9" name="Title 1">
            <a:extLst>
              <a:ext uri="{FF2B5EF4-FFF2-40B4-BE49-F238E27FC236}">
                <a16:creationId xmlns:a16="http://schemas.microsoft.com/office/drawing/2014/main" id="{2B032948-F72C-4222-AEA2-8266047C14DC}"/>
              </a:ext>
            </a:extLst>
          </p:cNvPr>
          <p:cNvSpPr>
            <a:spLocks noGrp="1"/>
          </p:cNvSpPr>
          <p:nvPr>
            <p:ph type="title"/>
          </p:nvPr>
        </p:nvSpPr>
        <p:spPr>
          <a:xfrm>
            <a:off x="356588" y="312329"/>
            <a:ext cx="11500595" cy="609108"/>
          </a:xfrm>
        </p:spPr>
        <p:txBody>
          <a:bodyPr vert="horz" lIns="91440" tIns="45720" rIns="91440" bIns="45720" rtlCol="0" anchor="ctr">
            <a:noAutofit/>
          </a:bodyPr>
          <a:lstStyle/>
          <a:p>
            <a:pPr algn="just"/>
            <a:r>
              <a:rPr lang="en-US" sz="1500" b="0" dirty="0">
                <a:solidFill>
                  <a:schemeClr val="tx1"/>
                </a:solidFill>
                <a:latin typeface="Bahnschrift"/>
              </a:rPr>
              <a:t>The preference of policies among white voters largely matches the country at large, while African American voters want to expand access to affordable healthcare, including robust mental health services and expand the 911 system so mental health and substance abuse issues do not go to the police. They also want to invest in community-based violence prevention strategies. Voters in the West disproportionately want to invest in community centers, after school communities and other safe spaces for young people. </a:t>
            </a:r>
            <a:endParaRPr lang="en-US" sz="1500" b="0" dirty="0">
              <a:solidFill>
                <a:schemeClr val="tx1"/>
              </a:solidFill>
              <a:latin typeface="Bahnschrift" panose="020B0502040204020203" pitchFamily="34" charset="0"/>
            </a:endParaRPr>
          </a:p>
        </p:txBody>
      </p:sp>
      <p:sp>
        <p:nvSpPr>
          <p:cNvPr id="5" name="Text Box 6">
            <a:extLst>
              <a:ext uri="{FF2B5EF4-FFF2-40B4-BE49-F238E27FC236}">
                <a16:creationId xmlns:a16="http://schemas.microsoft.com/office/drawing/2014/main" id="{19793433-4AEC-4A97-86E3-56ABA4219171}"/>
              </a:ext>
            </a:extLst>
          </p:cNvPr>
          <p:cNvSpPr txBox="1">
            <a:spLocks noChangeArrowheads="1"/>
          </p:cNvSpPr>
          <p:nvPr/>
        </p:nvSpPr>
        <p:spPr bwMode="auto">
          <a:xfrm>
            <a:off x="239832" y="6399246"/>
            <a:ext cx="10268734" cy="46166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Bahnschrift" panose="020B0502040204020203" pitchFamily="34" charset="0"/>
                <a:ea typeface="+mn-ea"/>
                <a:cs typeface="Times New Roman" pitchFamily="18" charset="0"/>
              </a:rPr>
              <a:t>*=Split sampled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Bahnschrift" panose="020B0502040204020203" pitchFamily="34" charset="0"/>
                <a:ea typeface="+mn-ea"/>
                <a:cs typeface="Times New Roman" pitchFamily="18" charset="0"/>
              </a:rPr>
              <a:t>58. Next, you are going to read some possible violence prevention reforms. Please indicate whether you support or oppose each of the following.</a:t>
            </a:r>
          </a:p>
        </p:txBody>
      </p:sp>
    </p:spTree>
    <p:extLst>
      <p:ext uri="{BB962C8B-B14F-4D97-AF65-F5344CB8AC3E}">
        <p14:creationId xmlns:p14="http://schemas.microsoft.com/office/powerpoint/2010/main" val="626345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6020" name="Group 164"/>
          <p:cNvGraphicFramePr>
            <a:graphicFrameLocks noGrp="1"/>
          </p:cNvGraphicFramePr>
          <p:nvPr>
            <p:extLst>
              <p:ext uri="{D42A27DB-BD31-4B8C-83A1-F6EECF244321}">
                <p14:modId xmlns:p14="http://schemas.microsoft.com/office/powerpoint/2010/main" val="526006895"/>
              </p:ext>
            </p:extLst>
          </p:nvPr>
        </p:nvGraphicFramePr>
        <p:xfrm>
          <a:off x="239832" y="1242866"/>
          <a:ext cx="11617348" cy="4933271"/>
        </p:xfrm>
        <a:graphic>
          <a:graphicData uri="http://schemas.openxmlformats.org/drawingml/2006/table">
            <a:tbl>
              <a:tblPr/>
              <a:tblGrid>
                <a:gridCol w="7072348">
                  <a:extLst>
                    <a:ext uri="{9D8B030D-6E8A-4147-A177-3AD203B41FA5}">
                      <a16:colId xmlns:a16="http://schemas.microsoft.com/office/drawing/2014/main" val="20000"/>
                    </a:ext>
                  </a:extLst>
                </a:gridCol>
                <a:gridCol w="505000">
                  <a:extLst>
                    <a:ext uri="{9D8B030D-6E8A-4147-A177-3AD203B41FA5}">
                      <a16:colId xmlns:a16="http://schemas.microsoft.com/office/drawing/2014/main" val="20001"/>
                    </a:ext>
                  </a:extLst>
                </a:gridCol>
                <a:gridCol w="505000">
                  <a:extLst>
                    <a:ext uri="{9D8B030D-6E8A-4147-A177-3AD203B41FA5}">
                      <a16:colId xmlns:a16="http://schemas.microsoft.com/office/drawing/2014/main" val="20002"/>
                    </a:ext>
                  </a:extLst>
                </a:gridCol>
                <a:gridCol w="505000">
                  <a:extLst>
                    <a:ext uri="{9D8B030D-6E8A-4147-A177-3AD203B41FA5}">
                      <a16:colId xmlns:a16="http://schemas.microsoft.com/office/drawing/2014/main" val="3569915262"/>
                    </a:ext>
                  </a:extLst>
                </a:gridCol>
                <a:gridCol w="505000">
                  <a:extLst>
                    <a:ext uri="{9D8B030D-6E8A-4147-A177-3AD203B41FA5}">
                      <a16:colId xmlns:a16="http://schemas.microsoft.com/office/drawing/2014/main" val="20004"/>
                    </a:ext>
                  </a:extLst>
                </a:gridCol>
                <a:gridCol w="505000">
                  <a:extLst>
                    <a:ext uri="{9D8B030D-6E8A-4147-A177-3AD203B41FA5}">
                      <a16:colId xmlns:a16="http://schemas.microsoft.com/office/drawing/2014/main" val="368727057"/>
                    </a:ext>
                  </a:extLst>
                </a:gridCol>
                <a:gridCol w="505000">
                  <a:extLst>
                    <a:ext uri="{9D8B030D-6E8A-4147-A177-3AD203B41FA5}">
                      <a16:colId xmlns:a16="http://schemas.microsoft.com/office/drawing/2014/main" val="2351044569"/>
                    </a:ext>
                  </a:extLst>
                </a:gridCol>
                <a:gridCol w="505000">
                  <a:extLst>
                    <a:ext uri="{9D8B030D-6E8A-4147-A177-3AD203B41FA5}">
                      <a16:colId xmlns:a16="http://schemas.microsoft.com/office/drawing/2014/main" val="20005"/>
                    </a:ext>
                  </a:extLst>
                </a:gridCol>
                <a:gridCol w="505000">
                  <a:extLst>
                    <a:ext uri="{9D8B030D-6E8A-4147-A177-3AD203B41FA5}">
                      <a16:colId xmlns:a16="http://schemas.microsoft.com/office/drawing/2014/main" val="3602256746"/>
                    </a:ext>
                  </a:extLst>
                </a:gridCol>
                <a:gridCol w="505000">
                  <a:extLst>
                    <a:ext uri="{9D8B030D-6E8A-4147-A177-3AD203B41FA5}">
                      <a16:colId xmlns:a16="http://schemas.microsoft.com/office/drawing/2014/main" val="1963012998"/>
                    </a:ext>
                  </a:extLst>
                </a:gridCol>
              </a:tblGrid>
              <a:tr h="248645">
                <a:tc>
                  <a:txBody>
                    <a:bodyPr/>
                    <a:lstStyle/>
                    <a:p>
                      <a:pPr marL="0" marR="0" lvl="0" indent="0" algn="l" defTabSz="914400" rtl="0" eaLnBrk="1" fontAlgn="base" latinLnBrk="0" hangingPunct="1">
                        <a:lnSpc>
                          <a:spcPct val="100000"/>
                        </a:lnSpc>
                        <a:spcBef>
                          <a:spcPts val="0"/>
                        </a:spcBef>
                        <a:spcAft>
                          <a:spcPct val="0"/>
                        </a:spcAft>
                        <a:buClr>
                          <a:schemeClr val="tx2"/>
                        </a:buClr>
                        <a:buSzTx/>
                        <a:buFontTx/>
                        <a:buNone/>
                        <a:tabLst/>
                        <a:defRPr/>
                      </a:pPr>
                      <a:r>
                        <a:rPr kumimoji="0" lang="en-US" sz="1200" b="1" i="0" u="none" strike="noStrike" cap="none" normalizeH="0" baseline="0" dirty="0">
                          <a:ln>
                            <a:noFill/>
                          </a:ln>
                          <a:solidFill>
                            <a:schemeClr val="bg1"/>
                          </a:solidFill>
                          <a:effectLst/>
                          <a:latin typeface="Bahnschrift" panose="020B0502040204020203" pitchFamily="34" charset="0"/>
                        </a:rPr>
                        <a:t>Policies by “strongly support”</a:t>
                      </a:r>
                    </a:p>
                  </a:txBody>
                  <a:tcPr marL="0" marR="0" marT="0" marB="0" anchor="ctr" horzOverflow="overflow">
                    <a:lnL>
                      <a:noFill/>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pPr>
                      <a:r>
                        <a:rPr kumimoji="0" lang="en-US" sz="1000" b="1" i="0" u="none" strike="noStrike" cap="none" normalizeH="0" baseline="0" dirty="0">
                          <a:ln>
                            <a:noFill/>
                          </a:ln>
                          <a:solidFill>
                            <a:schemeClr val="bg1"/>
                          </a:solidFill>
                          <a:effectLst/>
                          <a:latin typeface="Bahnschrift" panose="020B0502040204020203" pitchFamily="34" charset="0"/>
                        </a:rPr>
                        <a:t>Total</a:t>
                      </a:r>
                    </a:p>
                  </a:txBody>
                  <a:tcPr marL="0" marR="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Dem</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err="1">
                          <a:ln>
                            <a:noFill/>
                          </a:ln>
                          <a:solidFill>
                            <a:schemeClr val="bg1"/>
                          </a:solidFill>
                          <a:effectLst/>
                          <a:latin typeface="Bahnschrift" panose="020B0502040204020203" pitchFamily="34" charset="0"/>
                          <a:ea typeface="+mn-ea"/>
                          <a:cs typeface="+mn-cs"/>
                        </a:rPr>
                        <a:t>Indep</a:t>
                      </a: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 DK</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GOP</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Gun HH</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No gun HH</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NRA </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Not NRA</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BG States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159574">
                <a:tc>
                  <a:txBody>
                    <a:bodyPr/>
                    <a:lstStyle/>
                    <a:p>
                      <a:pPr marL="0" marR="0">
                        <a:lnSpc>
                          <a:spcPct val="107000"/>
                        </a:lnSpc>
                        <a:spcBef>
                          <a:spcPts val="0"/>
                        </a:spcBef>
                        <a:spcAft>
                          <a:spcPts val="0"/>
                        </a:spcAft>
                      </a:pPr>
                      <a:r>
                        <a:rPr lang="en-US" sz="1100" dirty="0">
                          <a:effectLst/>
                          <a:latin typeface="Bahnschrift" panose="020B0502040204020203" pitchFamily="34" charset="0"/>
                          <a:ea typeface="Calibri" panose="020F0502020204030204" pitchFamily="34" charset="0"/>
                          <a:cs typeface="Times New Roman" panose="02020603050405020304" pitchFamily="18" charset="0"/>
                        </a:rPr>
                        <a:t>Expand emotional support and recovery services for children who have been exposed to violence</a:t>
                      </a: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47%</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39%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1"/>
                  </a:ext>
                </a:extLst>
              </a:tr>
              <a:tr h="279571">
                <a:tc>
                  <a:txBody>
                    <a:bodyPr/>
                    <a:lstStyle/>
                    <a:p>
                      <a:pPr marL="0" marR="0">
                        <a:lnSpc>
                          <a:spcPct val="107000"/>
                        </a:lnSpc>
                        <a:spcBef>
                          <a:spcPts val="0"/>
                        </a:spcBef>
                        <a:spcAft>
                          <a:spcPts val="0"/>
                        </a:spcAft>
                      </a:pPr>
                      <a:r>
                        <a:rPr lang="en-US" sz="1100" dirty="0">
                          <a:effectLst/>
                          <a:latin typeface="Bahnschrift" panose="020B0502040204020203" pitchFamily="34" charset="0"/>
                          <a:ea typeface="Calibri" panose="020F0502020204030204" pitchFamily="34" charset="0"/>
                          <a:cs typeface="Times New Roman" panose="02020603050405020304" pitchFamily="18" charset="0"/>
                        </a:rPr>
                        <a:t>Address the root causes of violence, by investing in good schools, affordable housing, mental healthcare, and job training in communities all across the country*</a:t>
                      </a: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45%</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35%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35%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36%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380975834"/>
                  </a:ext>
                </a:extLst>
              </a:tr>
              <a:tr h="279571">
                <a:tc>
                  <a:txBody>
                    <a:bodyPr/>
                    <a:lstStyle/>
                    <a:p>
                      <a:pPr marL="0" marR="0">
                        <a:lnSpc>
                          <a:spcPct val="107000"/>
                        </a:lnSpc>
                        <a:spcBef>
                          <a:spcPts val="0"/>
                        </a:spcBef>
                        <a:spcAft>
                          <a:spcPts val="0"/>
                        </a:spcAft>
                      </a:pPr>
                      <a:r>
                        <a:rPr lang="en-US" sz="1100" dirty="0">
                          <a:effectLst/>
                          <a:latin typeface="Bahnschrift" panose="020B0502040204020203" pitchFamily="34" charset="0"/>
                          <a:ea typeface="Calibri" panose="020F0502020204030204" pitchFamily="34" charset="0"/>
                          <a:cs typeface="Times New Roman" panose="02020603050405020304" pitchFamily="18" charset="0"/>
                        </a:rPr>
                        <a:t>Expand mental health crisis response so that emergency calls about psychiatric crises are handled by mental health experts working with police*</a:t>
                      </a: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44%</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35%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35%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37%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32342128"/>
                  </a:ext>
                </a:extLst>
              </a:tr>
              <a:tr h="279571">
                <a:tc>
                  <a:txBody>
                    <a:bodyPr/>
                    <a:lstStyle/>
                    <a:p>
                      <a:pPr marL="0" marR="0">
                        <a:lnSpc>
                          <a:spcPct val="107000"/>
                        </a:lnSpc>
                        <a:spcBef>
                          <a:spcPts val="0"/>
                        </a:spcBef>
                        <a:spcAft>
                          <a:spcPts val="0"/>
                        </a:spcAft>
                      </a:pPr>
                      <a:r>
                        <a:rPr lang="en-US" sz="1100">
                          <a:effectLst/>
                          <a:latin typeface="Bahnschrift" panose="020B0502040204020203" pitchFamily="34" charset="0"/>
                          <a:ea typeface="Calibri" panose="020F0502020204030204" pitchFamily="34" charset="0"/>
                          <a:cs typeface="Times New Roman" panose="02020603050405020304" pitchFamily="18" charset="0"/>
                        </a:rPr>
                        <a:t>Implement proven, commonsense gun laws, like universal background checks for guns, closing what is sometimes called the private sale exemption*</a:t>
                      </a: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44%</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36%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33%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28%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2"/>
                  </a:ext>
                </a:extLst>
              </a:tr>
              <a:tr h="279571">
                <a:tc>
                  <a:txBody>
                    <a:bodyPr/>
                    <a:lstStyle/>
                    <a:p>
                      <a:pPr marL="0" marR="0">
                        <a:lnSpc>
                          <a:spcPct val="107000"/>
                        </a:lnSpc>
                        <a:spcBef>
                          <a:spcPts val="0"/>
                        </a:spcBef>
                        <a:spcAft>
                          <a:spcPts val="0"/>
                        </a:spcAft>
                      </a:pPr>
                      <a:r>
                        <a:rPr lang="en-US" sz="1100" dirty="0">
                          <a:effectLst/>
                          <a:latin typeface="Bahnschrift" panose="020B0502040204020203" pitchFamily="34" charset="0"/>
                          <a:ea typeface="Calibri" panose="020F0502020204030204" pitchFamily="34" charset="0"/>
                          <a:cs typeface="Times New Roman" panose="02020603050405020304" pitchFamily="18" charset="0"/>
                        </a:rPr>
                        <a:t>Increase funding for job training programs and youth employment opportunities, which help build stronger, safer communities*</a:t>
                      </a: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43%</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35%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3"/>
                  </a:ext>
                </a:extLst>
              </a:tr>
              <a:tr h="279571">
                <a:tc>
                  <a:txBody>
                    <a:bodyPr/>
                    <a:lstStyle/>
                    <a:p>
                      <a:pPr marL="0" marR="0">
                        <a:lnSpc>
                          <a:spcPct val="107000"/>
                        </a:lnSpc>
                        <a:spcBef>
                          <a:spcPts val="0"/>
                        </a:spcBef>
                        <a:spcAft>
                          <a:spcPts val="0"/>
                        </a:spcAft>
                      </a:pPr>
                      <a:r>
                        <a:rPr lang="en-US" sz="1100" dirty="0">
                          <a:effectLst/>
                          <a:latin typeface="Bahnschrift" panose="020B0502040204020203" pitchFamily="34" charset="0"/>
                          <a:ea typeface="Calibri" panose="020F0502020204030204" pitchFamily="34" charset="0"/>
                          <a:cs typeface="Times New Roman" panose="02020603050405020304" pitchFamily="18" charset="0"/>
                        </a:rPr>
                        <a:t>Expand the 911 system so that calls for mental health and substance abuse issues are directed to trained mental health professionals instead of the police*</a:t>
                      </a: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43%</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4"/>
                  </a:ext>
                </a:extLst>
              </a:tr>
              <a:tr h="279571">
                <a:tc>
                  <a:txBody>
                    <a:bodyPr/>
                    <a:lstStyle/>
                    <a:p>
                      <a:pPr marL="0" marR="0">
                        <a:lnSpc>
                          <a:spcPct val="107000"/>
                        </a:lnSpc>
                        <a:spcBef>
                          <a:spcPts val="0"/>
                        </a:spcBef>
                        <a:spcAft>
                          <a:spcPts val="0"/>
                        </a:spcAft>
                      </a:pPr>
                      <a:r>
                        <a:rPr lang="en-US" sz="1100" dirty="0">
                          <a:effectLst/>
                          <a:latin typeface="Bahnschrift" panose="020B0502040204020203" pitchFamily="34" charset="0"/>
                          <a:ea typeface="Calibri" panose="020F0502020204030204" pitchFamily="34" charset="0"/>
                          <a:cs typeface="Times New Roman" panose="02020603050405020304" pitchFamily="18" charset="0"/>
                        </a:rPr>
                        <a:t>Expand access to affordable health care, including robust mental health services, which is needed to support individuals experiencing trauma</a:t>
                      </a: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43%</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60%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35%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29%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340669847"/>
                  </a:ext>
                </a:extLst>
              </a:tr>
              <a:tr h="425909">
                <a:tc>
                  <a:txBody>
                    <a:bodyPr/>
                    <a:lstStyle/>
                    <a:p>
                      <a:pPr marL="0" marR="0">
                        <a:lnSpc>
                          <a:spcPct val="107000"/>
                        </a:lnSpc>
                        <a:spcBef>
                          <a:spcPts val="0"/>
                        </a:spcBef>
                        <a:spcAft>
                          <a:spcPts val="0"/>
                        </a:spcAft>
                      </a:pPr>
                      <a:r>
                        <a:rPr lang="en-US" sz="1100" dirty="0">
                          <a:effectLst/>
                          <a:latin typeface="Bahnschrift" panose="020B0502040204020203" pitchFamily="34" charset="0"/>
                          <a:ea typeface="Calibri" panose="020F0502020204030204" pitchFamily="34" charset="0"/>
                          <a:cs typeface="Times New Roman" panose="02020603050405020304" pitchFamily="18" charset="0"/>
                        </a:rPr>
                        <a:t>Implement proven, commonsense gun laws, like allowing families and law enforcement to ask a court to temporarily remove guns from those considered at high risk to themselves or others and prohibiting individuals in crisis from purchasing or accessing*</a:t>
                      </a: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43%</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58%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50%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5"/>
                  </a:ext>
                </a:extLst>
              </a:tr>
              <a:tr h="279571">
                <a:tc>
                  <a:txBody>
                    <a:bodyPr/>
                    <a:lstStyle/>
                    <a:p>
                      <a:pPr marL="0" marR="0" algn="l" defTabSz="914400" rtl="0" eaLnBrk="1" latinLnBrk="0" hangingPunct="1">
                        <a:lnSpc>
                          <a:spcPct val="107000"/>
                        </a:lnSpc>
                        <a:spcBef>
                          <a:spcPts val="0"/>
                        </a:spcBef>
                        <a:spcAft>
                          <a:spcPts val="0"/>
                        </a:spcAft>
                      </a:pPr>
                      <a:r>
                        <a:rPr lang="en-US" sz="1100" kern="1200" dirty="0">
                          <a:solidFill>
                            <a:schemeClr val="tx1"/>
                          </a:solidFill>
                          <a:effectLst/>
                          <a:latin typeface="Bahnschrift" panose="020B0502040204020203" pitchFamily="34" charset="0"/>
                          <a:ea typeface="Times New Roman" panose="02020603050405020304" pitchFamily="18" charset="0"/>
                          <a:cs typeface="Times New Roman" panose="02020603050405020304" pitchFamily="18" charset="0"/>
                        </a:rPr>
                        <a:t>Address the root causes of violence, by investing in good schools, affordable housing, mental healthcare, good-paying jobs, and job training in communities all across the country*</a:t>
                      </a:r>
                      <a:endParaRPr lang="en-US" sz="1100" kern="12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42%</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56%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566405943"/>
                  </a:ext>
                </a:extLst>
              </a:tr>
              <a:tr h="279571">
                <a:tc>
                  <a:txBody>
                    <a:bodyPr/>
                    <a:lstStyle/>
                    <a:p>
                      <a:pPr marL="0" marR="0" algn="l" defTabSz="914400" rtl="0" eaLnBrk="1" latinLnBrk="0" hangingPunct="1">
                        <a:lnSpc>
                          <a:spcPct val="107000"/>
                        </a:lnSpc>
                        <a:spcBef>
                          <a:spcPts val="0"/>
                        </a:spcBef>
                        <a:spcAft>
                          <a:spcPts val="0"/>
                        </a:spcAft>
                      </a:pPr>
                      <a:r>
                        <a:rPr lang="en-US" sz="1100" kern="1200" dirty="0">
                          <a:solidFill>
                            <a:schemeClr val="tx1"/>
                          </a:solidFill>
                          <a:effectLst/>
                          <a:latin typeface="Bahnschrift" panose="020B0502040204020203" pitchFamily="34" charset="0"/>
                          <a:ea typeface="Times New Roman" panose="02020603050405020304" pitchFamily="18" charset="0"/>
                          <a:cs typeface="Times New Roman" panose="02020603050405020304" pitchFamily="18" charset="0"/>
                        </a:rPr>
                        <a:t>Increase funding for recreation and community centers, after school programs, and other safe places for young people to interact, which help build stronger, safer communities*</a:t>
                      </a:r>
                      <a:endParaRPr lang="en-US" sz="1100" kern="12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40%</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53%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29%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29%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2919889182"/>
                  </a:ext>
                </a:extLst>
              </a:tr>
              <a:tr h="279571">
                <a:tc>
                  <a:txBody>
                    <a:bodyPr/>
                    <a:lstStyle/>
                    <a:p>
                      <a:pPr marL="0" marR="0" algn="l" defTabSz="914400" rtl="0" eaLnBrk="1" latinLnBrk="0" hangingPunct="1">
                        <a:lnSpc>
                          <a:spcPct val="107000"/>
                        </a:lnSpc>
                        <a:spcBef>
                          <a:spcPts val="0"/>
                        </a:spcBef>
                        <a:spcAft>
                          <a:spcPts val="0"/>
                        </a:spcAft>
                      </a:pPr>
                      <a:r>
                        <a:rPr lang="en-US" sz="1100" kern="1200" dirty="0">
                          <a:solidFill>
                            <a:schemeClr val="tx1"/>
                          </a:solidFill>
                          <a:effectLst/>
                          <a:latin typeface="Bahnschrift" panose="020B0502040204020203" pitchFamily="34" charset="0"/>
                          <a:ea typeface="Times New Roman" panose="02020603050405020304" pitchFamily="18" charset="0"/>
                          <a:cs typeface="Times New Roman" panose="02020603050405020304" pitchFamily="18" charset="0"/>
                        </a:rPr>
                        <a:t>Increase the number of community-based violence prevention specialists to help prevent young people from getting involved in crime</a:t>
                      </a:r>
                      <a:endParaRPr lang="en-US" sz="1100" kern="12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39%</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53%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25%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29%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128749459"/>
                  </a:ext>
                </a:extLst>
              </a:tr>
              <a:tr h="425909">
                <a:tc>
                  <a:txBody>
                    <a:bodyPr/>
                    <a:lstStyle/>
                    <a:p>
                      <a:pPr marL="0" marR="0" algn="l" defTabSz="914400" rtl="0" eaLnBrk="1" latinLnBrk="0" hangingPunct="1">
                        <a:lnSpc>
                          <a:spcPct val="107000"/>
                        </a:lnSpc>
                        <a:spcBef>
                          <a:spcPts val="0"/>
                        </a:spcBef>
                        <a:spcAft>
                          <a:spcPts val="0"/>
                        </a:spcAft>
                      </a:pPr>
                      <a:r>
                        <a:rPr lang="en-US" sz="1100" kern="1200" dirty="0">
                          <a:solidFill>
                            <a:schemeClr val="tx1"/>
                          </a:solidFill>
                          <a:effectLst/>
                          <a:latin typeface="Bahnschrift" panose="020B0502040204020203" pitchFamily="34" charset="0"/>
                          <a:ea typeface="Times New Roman" panose="02020603050405020304" pitchFamily="18" charset="0"/>
                          <a:cs typeface="Times New Roman" panose="02020603050405020304" pitchFamily="18" charset="0"/>
                        </a:rPr>
                        <a:t>Invest in proven, community-based violence intervention strategies, such as focused deterrence, outreach with high-risk individuals, conflict mediation, behavioral interventions, and mental health services</a:t>
                      </a:r>
                      <a:endParaRPr lang="en-US" sz="1100" kern="12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38%</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52%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27%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46%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363976090"/>
                  </a:ext>
                </a:extLst>
              </a:tr>
              <a:tr h="279571">
                <a:tc>
                  <a:txBody>
                    <a:bodyPr/>
                    <a:lstStyle/>
                    <a:p>
                      <a:pPr marL="0" marR="0" algn="l" defTabSz="914400" rtl="0" eaLnBrk="1" latinLnBrk="0" hangingPunct="1">
                        <a:lnSpc>
                          <a:spcPct val="107000"/>
                        </a:lnSpc>
                        <a:spcBef>
                          <a:spcPts val="0"/>
                        </a:spcBef>
                        <a:spcAft>
                          <a:spcPts val="0"/>
                        </a:spcAft>
                      </a:pPr>
                      <a:r>
                        <a:rPr lang="en-US" sz="1100" kern="1200" dirty="0">
                          <a:solidFill>
                            <a:schemeClr val="tx1"/>
                          </a:solidFill>
                          <a:effectLst/>
                          <a:latin typeface="Bahnschrift" panose="020B0502040204020203" pitchFamily="34" charset="0"/>
                          <a:ea typeface="Times New Roman" panose="02020603050405020304" pitchFamily="18" charset="0"/>
                          <a:cs typeface="Times New Roman" panose="02020603050405020304" pitchFamily="18" charset="0"/>
                        </a:rPr>
                        <a:t>Invest in proven, community-based violence prevention strategies, such as focused deterrence, outreach with high-risk individuals, conflict mediation, behavioral interventions, and mental health services</a:t>
                      </a:r>
                      <a:endParaRPr lang="en-US" sz="1100" kern="12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37%</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53%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22%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25%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41%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a:solidFill>
                            <a:srgbClr val="000000"/>
                          </a:solidFill>
                          <a:effectLst/>
                          <a:latin typeface="Bahnschrift" panose="020B0502040204020203" pitchFamily="34" charset="0"/>
                          <a:ea typeface="+mn-ea"/>
                          <a:cs typeface="+mn-cs"/>
                        </a:rPr>
                        <a:t>37%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b" latinLnBrk="0" hangingPunct="1"/>
                      <a:r>
                        <a:rPr lang="en-US" sz="1600" b="0" i="0" u="none" strike="noStrike" kern="1200" dirty="0">
                          <a:solidFill>
                            <a:srgbClr val="000000"/>
                          </a:solidFill>
                          <a:effectLst/>
                          <a:latin typeface="Bahnschrift" panose="020B0502040204020203" pitchFamily="34" charset="0"/>
                          <a:ea typeface="+mn-ea"/>
                          <a:cs typeface="+mn-cs"/>
                        </a:rPr>
                        <a:t>36%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3111054820"/>
                  </a:ext>
                </a:extLst>
              </a:tr>
            </a:tbl>
          </a:graphicData>
        </a:graphic>
      </p:graphicFrame>
      <p:sp>
        <p:nvSpPr>
          <p:cNvPr id="9" name="Title 1">
            <a:extLst>
              <a:ext uri="{FF2B5EF4-FFF2-40B4-BE49-F238E27FC236}">
                <a16:creationId xmlns:a16="http://schemas.microsoft.com/office/drawing/2014/main" id="{2B032948-F72C-4222-AEA2-8266047C14DC}"/>
              </a:ext>
            </a:extLst>
          </p:cNvPr>
          <p:cNvSpPr>
            <a:spLocks noGrp="1"/>
          </p:cNvSpPr>
          <p:nvPr>
            <p:ph type="title"/>
          </p:nvPr>
        </p:nvSpPr>
        <p:spPr>
          <a:xfrm>
            <a:off x="356588" y="312329"/>
            <a:ext cx="11500595" cy="609108"/>
          </a:xfrm>
        </p:spPr>
        <p:txBody>
          <a:bodyPr vert="horz" lIns="91440" tIns="45720" rIns="91440" bIns="45720" rtlCol="0" anchor="ctr">
            <a:noAutofit/>
          </a:bodyPr>
          <a:lstStyle/>
          <a:p>
            <a:pPr algn="just"/>
            <a:r>
              <a:rPr kumimoji="0" lang="en-US" sz="1500" b="0" i="0" u="none" strike="noStrike" kern="1200" cap="none" spc="0" normalizeH="0" baseline="0" noProof="0" dirty="0">
                <a:ln>
                  <a:noFill/>
                </a:ln>
                <a:solidFill>
                  <a:prstClr val="black"/>
                </a:solidFill>
                <a:effectLst/>
                <a:uLnTx/>
                <a:uFillTx/>
                <a:latin typeface="Bahnschrift"/>
                <a:ea typeface="+mj-ea"/>
                <a:cs typeface="+mj-cs"/>
              </a:rPr>
              <a:t>Democrats are generally the most supportive of all policies and their preferences largely line up with independents. Republicans’ top three are those of the electorate at large, as well. Gun owners disproportionately want to open a new alternative to the 911 line and invest in schools, affordable healthcare and mental health. Non-gun owning households disproportionately want to implement gun laws. The battleground states’ preferred policies largely line up with the electorate at large. </a:t>
            </a:r>
            <a:endParaRPr lang="en-US" sz="1500" b="0" dirty="0">
              <a:solidFill>
                <a:schemeClr val="tx1"/>
              </a:solidFill>
              <a:latin typeface="Bahnschrift" panose="020B0502040204020203" pitchFamily="34" charset="0"/>
            </a:endParaRPr>
          </a:p>
        </p:txBody>
      </p:sp>
      <p:sp>
        <p:nvSpPr>
          <p:cNvPr id="5" name="Text Box 6">
            <a:extLst>
              <a:ext uri="{FF2B5EF4-FFF2-40B4-BE49-F238E27FC236}">
                <a16:creationId xmlns:a16="http://schemas.microsoft.com/office/drawing/2014/main" id="{19793433-4AEC-4A97-86E3-56ABA4219171}"/>
              </a:ext>
            </a:extLst>
          </p:cNvPr>
          <p:cNvSpPr txBox="1">
            <a:spLocks noChangeArrowheads="1"/>
          </p:cNvSpPr>
          <p:nvPr/>
        </p:nvSpPr>
        <p:spPr bwMode="auto">
          <a:xfrm>
            <a:off x="239832" y="6399246"/>
            <a:ext cx="10268734" cy="46166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lvl1pPr eaLnBrk="0" hangingPunct="0">
              <a:defRPr sz="1200">
                <a:solidFill>
                  <a:schemeClr val="tx1"/>
                </a:solidFill>
                <a:latin typeface="Calibri" pitchFamily="34" charset="0"/>
                <a:cs typeface="Times New Roman" pitchFamily="18" charset="0"/>
              </a:defRPr>
            </a:lvl1pPr>
            <a:lvl2pPr marL="742950" indent="-285750" eaLnBrk="0" hangingPunct="0">
              <a:defRPr sz="1200">
                <a:solidFill>
                  <a:schemeClr val="tx1"/>
                </a:solidFill>
                <a:latin typeface="Calibri" pitchFamily="34" charset="0"/>
                <a:cs typeface="Times New Roman" pitchFamily="18" charset="0"/>
              </a:defRPr>
            </a:lvl2pPr>
            <a:lvl3pPr marL="1143000" indent="-228600" eaLnBrk="0" hangingPunct="0">
              <a:defRPr sz="1200">
                <a:solidFill>
                  <a:schemeClr val="tx1"/>
                </a:solidFill>
                <a:latin typeface="Calibri" pitchFamily="34" charset="0"/>
                <a:cs typeface="Times New Roman" pitchFamily="18" charset="0"/>
              </a:defRPr>
            </a:lvl3pPr>
            <a:lvl4pPr marL="1600200" indent="-228600" eaLnBrk="0" hangingPunct="0">
              <a:defRPr sz="1200">
                <a:solidFill>
                  <a:schemeClr val="tx1"/>
                </a:solidFill>
                <a:latin typeface="Calibri" pitchFamily="34" charset="0"/>
                <a:cs typeface="Times New Roman" pitchFamily="18" charset="0"/>
              </a:defRPr>
            </a:lvl4pPr>
            <a:lvl5pPr marL="2057400" indent="-228600" eaLnBrk="0" hangingPunct="0">
              <a:defRPr sz="1200">
                <a:solidFill>
                  <a:schemeClr val="tx1"/>
                </a:solidFill>
                <a:latin typeface="Calibri" pitchFamily="34" charset="0"/>
                <a:cs typeface="Times New Roman" pitchFamily="18" charset="0"/>
              </a:defRPr>
            </a:lvl5pPr>
            <a:lvl6pPr marL="25146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6pPr>
            <a:lvl7pPr marL="29718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7pPr>
            <a:lvl8pPr marL="34290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8pPr>
            <a:lvl9pPr marL="3886200" indent="-228600" algn="r" eaLnBrk="0" fontAlgn="base" hangingPunct="0">
              <a:spcBef>
                <a:spcPct val="0"/>
              </a:spcBef>
              <a:spcAft>
                <a:spcPct val="0"/>
              </a:spcAft>
              <a:defRPr sz="1200">
                <a:solidFill>
                  <a:schemeClr val="tx1"/>
                </a:solidFill>
                <a:latin typeface="Calibri" pitchFamily="34" charset="0"/>
                <a:cs typeface="Times New Roman" pitchFamily="18"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Bahnschrift" panose="020B0502040204020203" pitchFamily="34" charset="0"/>
                <a:ea typeface="+mn-ea"/>
                <a:cs typeface="Times New Roman" pitchFamily="18" charset="0"/>
              </a:rPr>
              <a:t>*=Split sampled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Bahnschrift" panose="020B0502040204020203" pitchFamily="34" charset="0"/>
                <a:ea typeface="+mn-ea"/>
                <a:cs typeface="Times New Roman" pitchFamily="18" charset="0"/>
              </a:rPr>
              <a:t>58. Next, you are going to read some possible violence prevention reforms. Please indicate whether you support or oppose each of the following.</a:t>
            </a:r>
          </a:p>
        </p:txBody>
      </p:sp>
    </p:spTree>
    <p:extLst>
      <p:ext uri="{BB962C8B-B14F-4D97-AF65-F5344CB8AC3E}">
        <p14:creationId xmlns:p14="http://schemas.microsoft.com/office/powerpoint/2010/main" val="2175094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25334865-AD31-46F0-82C6-102879EDF7A4}"/>
              </a:ext>
            </a:extLst>
          </p:cNvPr>
          <p:cNvSpPr txBox="1">
            <a:spLocks/>
          </p:cNvSpPr>
          <p:nvPr/>
        </p:nvSpPr>
        <p:spPr>
          <a:xfrm>
            <a:off x="335279" y="1384383"/>
            <a:ext cx="11521440" cy="365760"/>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black"/>
                </a:solidFill>
                <a:effectLst/>
                <a:uLnTx/>
                <a:uFillTx/>
                <a:latin typeface="Bahnschrift" panose="020B0502040204020203" pitchFamily="34" charset="0"/>
                <a:ea typeface="+mn-ea"/>
                <a:cs typeface="+mn-cs"/>
              </a:rPr>
              <a:t>How convincing is each statement?</a:t>
            </a:r>
          </a:p>
        </p:txBody>
      </p:sp>
      <p:graphicFrame>
        <p:nvGraphicFramePr>
          <p:cNvPr id="7" name="Content Placeholder 8">
            <a:extLst>
              <a:ext uri="{FF2B5EF4-FFF2-40B4-BE49-F238E27FC236}">
                <a16:creationId xmlns:a16="http://schemas.microsoft.com/office/drawing/2014/main" id="{DE2984CD-AF66-4D36-9CB8-59C30ED1EC2B}"/>
              </a:ext>
            </a:extLst>
          </p:cNvPr>
          <p:cNvGraphicFramePr>
            <a:graphicFrameLocks/>
          </p:cNvGraphicFramePr>
          <p:nvPr/>
        </p:nvGraphicFramePr>
        <p:xfrm>
          <a:off x="478970" y="1750143"/>
          <a:ext cx="11243130" cy="45055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a:extLst>
              <a:ext uri="{FF2B5EF4-FFF2-40B4-BE49-F238E27FC236}">
                <a16:creationId xmlns:a16="http://schemas.microsoft.com/office/drawing/2014/main" id="{DBD9F2D0-3030-4C06-855E-E098FA7F0DAB}"/>
              </a:ext>
            </a:extLst>
          </p:cNvPr>
          <p:cNvGraphicFramePr>
            <a:graphicFrameLocks noGrp="1"/>
          </p:cNvGraphicFramePr>
          <p:nvPr/>
        </p:nvGraphicFramePr>
        <p:xfrm>
          <a:off x="55537" y="6255685"/>
          <a:ext cx="1968724" cy="548640"/>
        </p:xfrm>
        <a:graphic>
          <a:graphicData uri="http://schemas.openxmlformats.org/drawingml/2006/table">
            <a:tbl>
              <a:tblPr firstRow="1" bandRow="1">
                <a:tableStyleId>{5C22544A-7EE6-4342-B048-85BDC9FD1C3A}</a:tableStyleId>
              </a:tblPr>
              <a:tblGrid>
                <a:gridCol w="274320">
                  <a:extLst>
                    <a:ext uri="{9D8B030D-6E8A-4147-A177-3AD203B41FA5}">
                      <a16:colId xmlns:a16="http://schemas.microsoft.com/office/drawing/2014/main" val="20000"/>
                    </a:ext>
                  </a:extLst>
                </a:gridCol>
                <a:gridCol w="1694404">
                  <a:extLst>
                    <a:ext uri="{9D8B030D-6E8A-4147-A177-3AD203B41FA5}">
                      <a16:colId xmlns:a16="http://schemas.microsoft.com/office/drawing/2014/main" val="20001"/>
                    </a:ext>
                  </a:extLst>
                </a:gridCol>
              </a:tblGrid>
              <a:tr h="177243">
                <a:tc>
                  <a:txBody>
                    <a:bodyPr/>
                    <a:lstStyle/>
                    <a:p>
                      <a:endParaRPr lang="en-US" sz="1200" b="1">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B7DF"/>
                    </a:solidFill>
                  </a:tcPr>
                </a:tc>
                <a:tc>
                  <a:txBody>
                    <a:bodyPr/>
                    <a:lstStyle/>
                    <a:p>
                      <a:r>
                        <a:rPr lang="en-US" sz="1000" b="1">
                          <a:solidFill>
                            <a:schemeClr val="tx1"/>
                          </a:solidFill>
                          <a:latin typeface="Bahnschrift" panose="020B0502040204020203" pitchFamily="34" charset="0"/>
                        </a:rPr>
                        <a:t>Somewhat Convincing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82880">
                <a:tc>
                  <a:txBody>
                    <a:bodyPr/>
                    <a:lstStyle/>
                    <a:p>
                      <a:endParaRPr lang="en-US" sz="1200" b="1">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000" b="1">
                          <a:solidFill>
                            <a:schemeClr val="tx1"/>
                          </a:solidFill>
                          <a:latin typeface="Bahnschrift" panose="020B0502040204020203" pitchFamily="34" charset="0"/>
                        </a:rPr>
                        <a:t>Very Convincing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3" name="Title 1">
            <a:extLst>
              <a:ext uri="{FF2B5EF4-FFF2-40B4-BE49-F238E27FC236}">
                <a16:creationId xmlns:a16="http://schemas.microsoft.com/office/drawing/2014/main" id="{6B37B062-1D8C-403F-9BD8-D65F8053FAB7}"/>
              </a:ext>
            </a:extLst>
          </p:cNvPr>
          <p:cNvSpPr txBox="1">
            <a:spLocks/>
          </p:cNvSpPr>
          <p:nvPr/>
        </p:nvSpPr>
        <p:spPr>
          <a:xfrm>
            <a:off x="335279" y="53675"/>
            <a:ext cx="1152143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70C0"/>
                </a:solidFill>
                <a:latin typeface="+mn-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1750" b="0" i="0" u="none" strike="noStrike" kern="1200" cap="none" spc="0" normalizeH="0" baseline="0" noProof="0" dirty="0">
                <a:ln>
                  <a:noFill/>
                </a:ln>
                <a:solidFill>
                  <a:prstClr val="black"/>
                </a:solidFill>
                <a:effectLst/>
                <a:uLnTx/>
                <a:uFillTx/>
                <a:latin typeface="Bahnschrift"/>
                <a:ea typeface="+mj-ea"/>
                <a:cs typeface="+mj-cs"/>
              </a:rPr>
              <a:t>Portraying interventions in a healthcare framework is the most convincing message to get people to support them. The next two convincing messages have to do with portraying interventions as a way to protect police and comparing the amount of gun violence in the United States to our recent wars. Portraying interventions as pro-2</a:t>
            </a:r>
            <a:r>
              <a:rPr kumimoji="0" lang="en-US" sz="1750" b="0" i="0" u="none" strike="noStrike" kern="1200" cap="none" spc="0" normalizeH="0" baseline="30000" noProof="0" dirty="0">
                <a:ln>
                  <a:noFill/>
                </a:ln>
                <a:solidFill>
                  <a:prstClr val="black"/>
                </a:solidFill>
                <a:effectLst/>
                <a:uLnTx/>
                <a:uFillTx/>
                <a:latin typeface="Bahnschrift"/>
                <a:ea typeface="+mj-ea"/>
                <a:cs typeface="+mj-cs"/>
              </a:rPr>
              <a:t>nd</a:t>
            </a:r>
            <a:r>
              <a:rPr kumimoji="0" lang="en-US" sz="1750" b="0" i="0" u="none" strike="noStrike" kern="1200" cap="none" spc="0" normalizeH="0" baseline="0" noProof="0" dirty="0">
                <a:ln>
                  <a:noFill/>
                </a:ln>
                <a:solidFill>
                  <a:prstClr val="black"/>
                </a:solidFill>
                <a:effectLst/>
                <a:uLnTx/>
                <a:uFillTx/>
                <a:latin typeface="Bahnschrift"/>
                <a:ea typeface="+mj-ea"/>
                <a:cs typeface="+mj-cs"/>
              </a:rPr>
              <a:t> Amendment or in activist terms, like talking about defunding the police, are less convincing overall. Still, there are a good number of variations between subgroups on many of these messages. </a:t>
            </a:r>
            <a:endParaRPr kumimoji="0" lang="en-US" sz="1750" b="0" i="0" u="none" strike="noStrike" kern="1200" cap="none" spc="0" normalizeH="0" baseline="0" noProof="0" dirty="0">
              <a:ln>
                <a:noFill/>
              </a:ln>
              <a:solidFill>
                <a:prstClr val="black"/>
              </a:solidFill>
              <a:effectLst/>
              <a:uLnTx/>
              <a:uFillTx/>
              <a:latin typeface="Bahnschrift" panose="020B0502040204020203" pitchFamily="34" charset="0"/>
              <a:ea typeface="+mj-ea"/>
              <a:cs typeface="+mj-cs"/>
            </a:endParaRPr>
          </a:p>
        </p:txBody>
      </p:sp>
      <p:sp>
        <p:nvSpPr>
          <p:cNvPr id="2" name="Rectangle 1">
            <a:extLst>
              <a:ext uri="{FF2B5EF4-FFF2-40B4-BE49-F238E27FC236}">
                <a16:creationId xmlns:a16="http://schemas.microsoft.com/office/drawing/2014/main" id="{BF168488-B205-41C3-A517-A40A9102F1A5}"/>
              </a:ext>
            </a:extLst>
          </p:cNvPr>
          <p:cNvSpPr/>
          <p:nvPr/>
        </p:nvSpPr>
        <p:spPr>
          <a:xfrm>
            <a:off x="1806132" y="6137535"/>
            <a:ext cx="8727179"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*=split sampled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71. Now you will read some statements people have made about federal funds going towards community-based intervention services aimed at reducing gun violence. Please select whether each statement, assuming it is true, is a VERY convincing, SOMEWHAT convincing, NOT TOO convincing, or NOT AT ALL convincing reason to support the federal government providing funds for these types of anti-violence intervention services. </a:t>
            </a:r>
          </a:p>
        </p:txBody>
      </p:sp>
    </p:spTree>
    <p:extLst>
      <p:ext uri="{BB962C8B-B14F-4D97-AF65-F5344CB8AC3E}">
        <p14:creationId xmlns:p14="http://schemas.microsoft.com/office/powerpoint/2010/main" val="2198936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DC85-CF9A-46B8-9D54-774922F7B9E9}"/>
              </a:ext>
            </a:extLst>
          </p:cNvPr>
          <p:cNvSpPr>
            <a:spLocks noGrp="1"/>
          </p:cNvSpPr>
          <p:nvPr>
            <p:ph type="ctrTitle" idx="4294967295"/>
          </p:nvPr>
        </p:nvSpPr>
        <p:spPr>
          <a:xfrm>
            <a:off x="669925" y="-3175"/>
            <a:ext cx="11522075" cy="730250"/>
          </a:xfrm>
        </p:spPr>
        <p:txBody>
          <a:bodyPr>
            <a:normAutofit/>
          </a:bodyPr>
          <a:lstStyle/>
          <a:p>
            <a:pPr algn="ctr"/>
            <a:r>
              <a:rPr lang="en-US" sz="3200" dirty="0">
                <a:latin typeface="Bahnschrift" panose="020B0502040204020203" pitchFamily="34" charset="0"/>
              </a:rPr>
              <a:t>Arguments for Intervention: Top Tier</a:t>
            </a:r>
          </a:p>
        </p:txBody>
      </p:sp>
      <p:sp>
        <p:nvSpPr>
          <p:cNvPr id="4" name="Rectangle 3">
            <a:extLst>
              <a:ext uri="{FF2B5EF4-FFF2-40B4-BE49-F238E27FC236}">
                <a16:creationId xmlns:a16="http://schemas.microsoft.com/office/drawing/2014/main" id="{2E2A27DA-06E2-4BF7-90CD-DA32AE878A76}"/>
              </a:ext>
            </a:extLst>
          </p:cNvPr>
          <p:cNvSpPr/>
          <p:nvPr/>
        </p:nvSpPr>
        <p:spPr>
          <a:xfrm>
            <a:off x="159867" y="6433178"/>
            <a:ext cx="641393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Sorted by % Very Convincing (Total convincing in parentheses)</a:t>
            </a:r>
          </a:p>
        </p:txBody>
      </p:sp>
      <p:graphicFrame>
        <p:nvGraphicFramePr>
          <p:cNvPr id="6" name="Table 5">
            <a:extLst>
              <a:ext uri="{FF2B5EF4-FFF2-40B4-BE49-F238E27FC236}">
                <a16:creationId xmlns:a16="http://schemas.microsoft.com/office/drawing/2014/main" id="{C629ED2F-ADEF-4B1F-B859-0A9B25B1ADFC}"/>
              </a:ext>
            </a:extLst>
          </p:cNvPr>
          <p:cNvGraphicFramePr>
            <a:graphicFrameLocks noGrp="1"/>
          </p:cNvGraphicFramePr>
          <p:nvPr/>
        </p:nvGraphicFramePr>
        <p:xfrm>
          <a:off x="488240" y="677562"/>
          <a:ext cx="11215519" cy="5765947"/>
        </p:xfrm>
        <a:graphic>
          <a:graphicData uri="http://schemas.openxmlformats.org/drawingml/2006/table">
            <a:tbl>
              <a:tblPr firstRow="1" firstCol="1" bandRow="1">
                <a:tableStyleId>{69CF1AB2-1976-4502-BF36-3FF5EA218861}</a:tableStyleId>
              </a:tblPr>
              <a:tblGrid>
                <a:gridCol w="10160647">
                  <a:extLst>
                    <a:ext uri="{9D8B030D-6E8A-4147-A177-3AD203B41FA5}">
                      <a16:colId xmlns:a16="http://schemas.microsoft.com/office/drawing/2014/main" val="3463917232"/>
                    </a:ext>
                  </a:extLst>
                </a:gridCol>
                <a:gridCol w="1054872">
                  <a:extLst>
                    <a:ext uri="{9D8B030D-6E8A-4147-A177-3AD203B41FA5}">
                      <a16:colId xmlns:a16="http://schemas.microsoft.com/office/drawing/2014/main" val="1345781191"/>
                    </a:ext>
                  </a:extLst>
                </a:gridCol>
              </a:tblGrid>
              <a:tr h="440721">
                <a:tc>
                  <a:txBody>
                    <a:bodyPr/>
                    <a:lstStyle/>
                    <a:p>
                      <a:pPr marL="57150" marR="0" algn="ctr">
                        <a:spcBef>
                          <a:spcPts val="0"/>
                        </a:spcBef>
                        <a:spcAft>
                          <a:spcPts val="600"/>
                        </a:spcAft>
                      </a:pPr>
                      <a:r>
                        <a:rPr lang="en-US" sz="1600" b="1" dirty="0">
                          <a:solidFill>
                            <a:schemeClr val="bg1"/>
                          </a:solidFill>
                          <a:effectLst/>
                          <a:latin typeface="Bahnschrift" panose="020B0502040204020203" pitchFamily="34" charset="0"/>
                          <a:ea typeface="DejaVu Sans"/>
                          <a:cs typeface="DejaVu Sans"/>
                        </a:rPr>
                        <a:t>STATEMENT- Full text</a:t>
                      </a:r>
                    </a:p>
                  </a:txBody>
                  <a:tcPr marL="182880" marR="182880" marT="0" marB="0" anchor="ctr">
                    <a:solidFill>
                      <a:schemeClr val="bg1">
                        <a:lumMod val="50000"/>
                      </a:schemeClr>
                    </a:solidFill>
                  </a:tcPr>
                </a:tc>
                <a:tc>
                  <a:txBody>
                    <a:bodyPr/>
                    <a:lstStyle/>
                    <a:p>
                      <a:pPr marL="57150" marR="0" algn="ctr">
                        <a:spcBef>
                          <a:spcPts val="0"/>
                        </a:spcBef>
                        <a:spcAft>
                          <a:spcPts val="600"/>
                        </a:spcAft>
                      </a:pPr>
                      <a:r>
                        <a:rPr lang="en-US" sz="1600" b="1" kern="1200" dirty="0">
                          <a:solidFill>
                            <a:schemeClr val="bg1"/>
                          </a:solidFill>
                          <a:effectLst/>
                          <a:latin typeface="Bahnschrift" panose="020B0502040204020203" pitchFamily="34" charset="0"/>
                          <a:ea typeface="DejaVu Sans"/>
                          <a:cs typeface="DejaVu Sans"/>
                        </a:rPr>
                        <a:t>% very convincing</a:t>
                      </a:r>
                    </a:p>
                  </a:txBody>
                  <a:tcPr marL="0" marR="0" marT="0" marB="0" anchor="ctr">
                    <a:solidFill>
                      <a:schemeClr val="bg1">
                        <a:lumMod val="50000"/>
                      </a:schemeClr>
                    </a:solidFill>
                  </a:tcPr>
                </a:tc>
                <a:extLst>
                  <a:ext uri="{0D108BD9-81ED-4DB2-BD59-A6C34878D82A}">
                    <a16:rowId xmlns:a16="http://schemas.microsoft.com/office/drawing/2014/main" val="1198599966"/>
                  </a:ext>
                </a:extLst>
              </a:tr>
              <a:tr h="559509">
                <a:tc>
                  <a:txBody>
                    <a:bodyPr/>
                    <a:lstStyle/>
                    <a:p>
                      <a:pPr algn="l" fontAlgn="b"/>
                      <a:r>
                        <a:rPr lang="en-US" sz="1000" b="1" dirty="0">
                          <a:effectLst/>
                          <a:latin typeface="Bahnschrift" panose="020B0502040204020203" pitchFamily="34" charset="0"/>
                          <a:ea typeface="Nimbus Roman No9 L"/>
                        </a:rPr>
                        <a:t>[HEALTHCARE] </a:t>
                      </a:r>
                      <a:r>
                        <a:rPr lang="en-US" sz="1000" b="0" dirty="0">
                          <a:effectLst/>
                          <a:latin typeface="Bahnschrift" panose="020B0502040204020203" pitchFamily="34" charset="0"/>
                          <a:ea typeface="Nimbus Roman No9 L"/>
                        </a:rPr>
                        <a:t>Every American deserves quality, affordable healthcare. Part of that is having good local hospitals, doctors and Emergency Rooms. Part of that is also having safe communities to live in. Preventing people from being injured, sick or killed is one of the greatest investments in healthcare we as Americans can make. We also need to keep our healthcare costs down for everyone, and a way to do that is root out violence before it happens. Funding community-based intervention to reduce violence is a necessary healthcare investment. </a:t>
                      </a:r>
                      <a:endParaRPr lang="en-US" sz="1000" b="0" i="0" u="none" strike="noStrike" dirty="0">
                        <a:solidFill>
                          <a:srgbClr val="000000"/>
                        </a:solidFill>
                        <a:effectLst/>
                        <a:latin typeface="Bahnschrift" panose="020B0502040204020203" pitchFamily="34" charset="0"/>
                      </a:endParaRPr>
                    </a:p>
                  </a:txBody>
                  <a:tcPr marL="9525" marR="9525" marT="9525" marB="0" anchor="b"/>
                </a:tc>
                <a:tc>
                  <a:txBody>
                    <a:bodyPr/>
                    <a:lstStyle/>
                    <a:p>
                      <a:pPr algn="ctr" fontAlgn="ctr"/>
                      <a:r>
                        <a:rPr lang="en-US" sz="1800" b="0" i="0" u="none" strike="noStrike" dirty="0">
                          <a:solidFill>
                            <a:srgbClr val="000000"/>
                          </a:solidFill>
                          <a:effectLst/>
                          <a:latin typeface="Bahnschrift" panose="020B0502040204020203" pitchFamily="34" charset="0"/>
                        </a:rPr>
                        <a:t>35% (65%) </a:t>
                      </a:r>
                    </a:p>
                  </a:txBody>
                  <a:tcPr marL="9525" marR="9525" marT="9525" marB="0" anchor="ctr"/>
                </a:tc>
                <a:extLst>
                  <a:ext uri="{0D108BD9-81ED-4DB2-BD59-A6C34878D82A}">
                    <a16:rowId xmlns:a16="http://schemas.microsoft.com/office/drawing/2014/main" val="3403156665"/>
                  </a:ext>
                </a:extLst>
              </a:tr>
              <a:tr h="472196">
                <a:tc>
                  <a:txBody>
                    <a:bodyPr/>
                    <a:lstStyle/>
                    <a:p>
                      <a:pPr algn="l" fontAlgn="b"/>
                      <a:r>
                        <a:rPr lang="en-US" sz="1000" b="1" dirty="0">
                          <a:effectLst/>
                          <a:latin typeface="Bahnschrift" panose="020B0502040204020203" pitchFamily="34" charset="0"/>
                          <a:ea typeface="Nimbus Roman No9 L"/>
                        </a:rPr>
                        <a:t>[POLICE SUPPORT] </a:t>
                      </a:r>
                      <a:r>
                        <a:rPr lang="en-US" sz="1000" b="0" dirty="0">
                          <a:effectLst/>
                          <a:latin typeface="Bahnschrift" panose="020B0502040204020203" pitchFamily="34" charset="0"/>
                          <a:ea typeface="Nimbus Roman No9 L"/>
                        </a:rPr>
                        <a:t>Most police officers want to do the right thing, but we put them in unwinnable situations where they have to make split-second decisions. This isn't an ideal situation for anyone. We ask them to handle mental health distress calls, violent communities and other situations where mental health experts and social workers are trained—and proven—to help de-escalate. All Americans should join the many police chiefs and officers who support anti-violence interventions because it makes our communities and their jobs safer. </a:t>
                      </a:r>
                      <a:endParaRPr lang="en-US" sz="1000" b="0" i="0" u="none" strike="noStrike" dirty="0">
                        <a:solidFill>
                          <a:srgbClr val="000000"/>
                        </a:solidFill>
                        <a:effectLst/>
                        <a:latin typeface="Bahnschrift" panose="020B0502040204020203" pitchFamily="34" charset="0"/>
                      </a:endParaRPr>
                    </a:p>
                  </a:txBody>
                  <a:tcPr marL="9525" marR="9525" marT="9525" marB="0" anchor="b"/>
                </a:tc>
                <a:tc>
                  <a:txBody>
                    <a:bodyPr/>
                    <a:lstStyle/>
                    <a:p>
                      <a:pPr algn="ctr" fontAlgn="ctr"/>
                      <a:r>
                        <a:rPr lang="en-US" sz="1800" b="0" i="0" u="none" strike="noStrike" dirty="0">
                          <a:solidFill>
                            <a:srgbClr val="000000"/>
                          </a:solidFill>
                          <a:effectLst/>
                          <a:latin typeface="Bahnschrift" panose="020B0502040204020203" pitchFamily="34" charset="0"/>
                        </a:rPr>
                        <a:t>33% (64%) </a:t>
                      </a:r>
                    </a:p>
                  </a:txBody>
                  <a:tcPr marL="9525" marR="9525" marT="9525" marB="0" anchor="ctr"/>
                </a:tc>
                <a:extLst>
                  <a:ext uri="{0D108BD9-81ED-4DB2-BD59-A6C34878D82A}">
                    <a16:rowId xmlns:a16="http://schemas.microsoft.com/office/drawing/2014/main" val="593681722"/>
                  </a:ext>
                </a:extLst>
              </a:tr>
              <a:tr h="559509">
                <a:tc>
                  <a:txBody>
                    <a:bodyPr/>
                    <a:lstStyle/>
                    <a:p>
                      <a:pPr algn="l" fontAlgn="b"/>
                      <a:r>
                        <a:rPr lang="en-US" sz="1000" b="1" dirty="0">
                          <a:effectLst/>
                          <a:latin typeface="Bahnschrift" panose="020B0502040204020203" pitchFamily="34" charset="0"/>
                          <a:ea typeface="Nimbus Roman No9 L"/>
                        </a:rPr>
                        <a:t>[WAR AT HOME] </a:t>
                      </a:r>
                      <a:r>
                        <a:rPr lang="en-US" sz="1000" b="0" dirty="0">
                          <a:effectLst/>
                          <a:latin typeface="Bahnschrift" panose="020B0502040204020203" pitchFamily="34" charset="0"/>
                          <a:ea typeface="Nimbus Roman No9 L"/>
                        </a:rPr>
                        <a:t>America's longest war is right here at home. More than twice as many Americans have already died from gun violence in 2021 than servicemembers died in Afghanistan in nearly twenty years. Last year, despite social distancing and lockdowns, we saw the biggest 1-year increase in homicides ever recorded. If it were another nation killing tens of thousands of Americans every year, our government would have responded decisively. We can’t wait any longer. We need to invest in community-based intervention and root out the causes of violence. </a:t>
                      </a:r>
                      <a:endParaRPr lang="en-US" sz="1000" b="0" i="0" u="none" strike="noStrike" dirty="0">
                        <a:solidFill>
                          <a:srgbClr val="000000"/>
                        </a:solidFill>
                        <a:effectLst/>
                        <a:latin typeface="Bahnschrift" panose="020B0502040204020203" pitchFamily="34" charset="0"/>
                      </a:endParaRPr>
                    </a:p>
                  </a:txBody>
                  <a:tcPr marL="9525" marR="9525" marT="9525" marB="0" anchor="b"/>
                </a:tc>
                <a:tc>
                  <a:txBody>
                    <a:bodyPr/>
                    <a:lstStyle/>
                    <a:p>
                      <a:pPr algn="ctr" fontAlgn="ctr"/>
                      <a:r>
                        <a:rPr lang="en-US" sz="1800" b="0" i="0" u="none" strike="noStrike" dirty="0">
                          <a:solidFill>
                            <a:srgbClr val="000000"/>
                          </a:solidFill>
                          <a:effectLst/>
                          <a:latin typeface="Bahnschrift" panose="020B0502040204020203" pitchFamily="34" charset="0"/>
                        </a:rPr>
                        <a:t>33% (63%) </a:t>
                      </a:r>
                    </a:p>
                  </a:txBody>
                  <a:tcPr marL="9525" marR="9525" marT="9525" marB="0" anchor="ctr"/>
                </a:tc>
                <a:extLst>
                  <a:ext uri="{0D108BD9-81ED-4DB2-BD59-A6C34878D82A}">
                    <a16:rowId xmlns:a16="http://schemas.microsoft.com/office/drawing/2014/main" val="1650663979"/>
                  </a:ext>
                </a:extLst>
              </a:tr>
              <a:tr h="472196">
                <a:tc>
                  <a:txBody>
                    <a:bodyPr/>
                    <a:lstStyle/>
                    <a:p>
                      <a:pPr algn="l" fontAlgn="b"/>
                      <a:r>
                        <a:rPr lang="en-US" sz="1000" b="1" dirty="0">
                          <a:effectLst/>
                          <a:latin typeface="Bahnschrift" panose="020B0502040204020203" pitchFamily="34" charset="0"/>
                          <a:ea typeface="Nimbus Roman No9 L"/>
                        </a:rPr>
                        <a:t>[CYCLE OF VIOLENCE/ MAHQUILL] </a:t>
                      </a:r>
                      <a:r>
                        <a:rPr lang="en-US" sz="1000" b="0" dirty="0" err="1">
                          <a:effectLst/>
                          <a:latin typeface="Bahnschrift" panose="020B0502040204020203" pitchFamily="34" charset="0"/>
                          <a:ea typeface="Nimbus Roman No9 L"/>
                        </a:rPr>
                        <a:t>Mahquill</a:t>
                      </a:r>
                      <a:r>
                        <a:rPr lang="en-US" sz="1000" b="0" dirty="0">
                          <a:effectLst/>
                          <a:latin typeface="Bahnschrift" panose="020B0502040204020203" pitchFamily="34" charset="0"/>
                          <a:ea typeface="Nimbus Roman No9 L"/>
                        </a:rPr>
                        <a:t> is a 30-year older from Philadelphia who lost a brother to gun violence. A year ago, while breaking up a fight, </a:t>
                      </a:r>
                      <a:r>
                        <a:rPr lang="en-US" sz="1000" b="0" dirty="0" err="1">
                          <a:effectLst/>
                          <a:latin typeface="Bahnschrift" panose="020B0502040204020203" pitchFamily="34" charset="0"/>
                          <a:ea typeface="Nimbus Roman No9 L"/>
                        </a:rPr>
                        <a:t>Mahquill</a:t>
                      </a:r>
                      <a:r>
                        <a:rPr lang="en-US" sz="1000" b="0" dirty="0">
                          <a:effectLst/>
                          <a:latin typeface="Bahnschrift" panose="020B0502040204020203" pitchFamily="34" charset="0"/>
                          <a:ea typeface="Nimbus Roman No9 L"/>
                        </a:rPr>
                        <a:t> was shot by a 15-year-old. When </a:t>
                      </a:r>
                      <a:r>
                        <a:rPr lang="en-US" sz="1000" b="0" dirty="0" err="1">
                          <a:effectLst/>
                          <a:latin typeface="Bahnschrift" panose="020B0502040204020203" pitchFamily="34" charset="0"/>
                          <a:ea typeface="Nimbus Roman No9 L"/>
                        </a:rPr>
                        <a:t>Mahquill</a:t>
                      </a:r>
                      <a:r>
                        <a:rPr lang="en-US" sz="1000" b="0" dirty="0">
                          <a:effectLst/>
                          <a:latin typeface="Bahnschrift" panose="020B0502040204020203" pitchFamily="34" charset="0"/>
                          <a:ea typeface="Nimbus Roman No9 L"/>
                        </a:rPr>
                        <a:t> started experiencing PTSD and became fixated on getting revenge, a social worker in the hospital talked with him and helped </a:t>
                      </a:r>
                      <a:r>
                        <a:rPr lang="en-US" sz="1000" b="0" dirty="0" err="1">
                          <a:effectLst/>
                          <a:latin typeface="Bahnschrift" panose="020B0502040204020203" pitchFamily="34" charset="0"/>
                          <a:ea typeface="Nimbus Roman No9 L"/>
                        </a:rPr>
                        <a:t>Mahquill</a:t>
                      </a:r>
                      <a:r>
                        <a:rPr lang="en-US" sz="1000" b="0" dirty="0">
                          <a:effectLst/>
                          <a:latin typeface="Bahnschrift" panose="020B0502040204020203" pitchFamily="34" charset="0"/>
                          <a:ea typeface="Nimbus Roman No9 L"/>
                        </a:rPr>
                        <a:t> understand that “getting even” would just continue the cycle. We need to invest in proven intervention services, like focused deterrence, cognitive behavioral therapy, mental health services, hospital-based intervention, and youth outreach to reduce the cycle of gun violence. </a:t>
                      </a:r>
                      <a:endParaRPr lang="en-US" sz="1000" b="0" i="0" u="none" strike="noStrike" dirty="0">
                        <a:solidFill>
                          <a:srgbClr val="000000"/>
                        </a:solidFill>
                        <a:effectLst/>
                        <a:latin typeface="Bahnschrift" panose="020B0502040204020203" pitchFamily="34" charset="0"/>
                      </a:endParaRPr>
                    </a:p>
                  </a:txBody>
                  <a:tcPr marL="9525" marR="9525" marT="9525" marB="0" anchor="b"/>
                </a:tc>
                <a:tc>
                  <a:txBody>
                    <a:bodyPr/>
                    <a:lstStyle/>
                    <a:p>
                      <a:pPr algn="ctr" fontAlgn="ctr"/>
                      <a:r>
                        <a:rPr lang="en-US" sz="1800" b="0" i="0" u="none" strike="noStrike" dirty="0">
                          <a:solidFill>
                            <a:srgbClr val="000000"/>
                          </a:solidFill>
                          <a:effectLst/>
                          <a:latin typeface="Bahnschrift" panose="020B0502040204020203" pitchFamily="34" charset="0"/>
                        </a:rPr>
                        <a:t>32% (67%) </a:t>
                      </a:r>
                    </a:p>
                  </a:txBody>
                  <a:tcPr marL="9525" marR="9525" marT="9525" marB="0" anchor="ctr"/>
                </a:tc>
                <a:extLst>
                  <a:ext uri="{0D108BD9-81ED-4DB2-BD59-A6C34878D82A}">
                    <a16:rowId xmlns:a16="http://schemas.microsoft.com/office/drawing/2014/main" val="3869621428"/>
                  </a:ext>
                </a:extLst>
              </a:tr>
              <a:tr h="472196">
                <a:tc>
                  <a:txBody>
                    <a:bodyPr/>
                    <a:lstStyle/>
                    <a:p>
                      <a:pPr algn="l" fontAlgn="b"/>
                      <a:r>
                        <a:rPr lang="en-US" sz="1000" b="1" dirty="0">
                          <a:effectLst/>
                          <a:latin typeface="Bahnschrift" panose="020B0502040204020203" pitchFamily="34" charset="0"/>
                          <a:ea typeface="Nimbus Roman No9 L"/>
                        </a:rPr>
                        <a:t>[CHILDREN- CHILDREN’S FUTURE] </a:t>
                      </a:r>
                      <a:r>
                        <a:rPr lang="en-US" sz="1000" b="0" dirty="0">
                          <a:effectLst/>
                          <a:latin typeface="Bahnschrift" panose="020B0502040204020203" pitchFamily="34" charset="0"/>
                          <a:ea typeface="Nimbus Roman No9 L"/>
                        </a:rPr>
                        <a:t>With gun violence against children and young people at record heights, investing in non-violence intervention would make a huge difference. The murders of parents, friends and siblings also take a huge emotional toll on America’s youth. This is a change we can make for the future of our children. We need commonsense policies like increased services for victims of gun violence, focused deterrence, cognitive behavioral therapy, hospital-based intervention, and street outreach, to reduce the cycle of violence for America’s children. </a:t>
                      </a:r>
                      <a:endParaRPr lang="en-US" sz="1000" b="0" i="0" u="none" strike="noStrike" dirty="0">
                        <a:solidFill>
                          <a:srgbClr val="000000"/>
                        </a:solidFill>
                        <a:effectLst/>
                        <a:latin typeface="Bahnschrift" panose="020B0502040204020203" pitchFamily="34" charset="0"/>
                      </a:endParaRPr>
                    </a:p>
                  </a:txBody>
                  <a:tcPr marL="9525" marR="9525" marT="9525" marB="0" anchor="b"/>
                </a:tc>
                <a:tc>
                  <a:txBody>
                    <a:bodyPr/>
                    <a:lstStyle/>
                    <a:p>
                      <a:pPr algn="ctr" fontAlgn="ctr"/>
                      <a:r>
                        <a:rPr lang="en-US" sz="1800" b="0" i="0" u="none" strike="noStrike" dirty="0">
                          <a:solidFill>
                            <a:srgbClr val="000000"/>
                          </a:solidFill>
                          <a:effectLst/>
                          <a:latin typeface="Bahnschrift" panose="020B0502040204020203" pitchFamily="34" charset="0"/>
                        </a:rPr>
                        <a:t>31% (68%) </a:t>
                      </a:r>
                    </a:p>
                  </a:txBody>
                  <a:tcPr marL="9525" marR="9525" marT="9525" marB="0" anchor="ctr"/>
                </a:tc>
                <a:extLst>
                  <a:ext uri="{0D108BD9-81ED-4DB2-BD59-A6C34878D82A}">
                    <a16:rowId xmlns:a16="http://schemas.microsoft.com/office/drawing/2014/main" val="3538853372"/>
                  </a:ext>
                </a:extLst>
              </a:tr>
              <a:tr h="472196">
                <a:tc>
                  <a:txBody>
                    <a:bodyPr/>
                    <a:lstStyle/>
                    <a:p>
                      <a:pPr algn="l" fontAlgn="b"/>
                      <a:r>
                        <a:rPr lang="en-US" sz="1000" b="1" dirty="0">
                          <a:effectLst/>
                          <a:latin typeface="Bahnschrift" panose="020B0502040204020203" pitchFamily="34" charset="0"/>
                          <a:ea typeface="Nimbus Roman No9 L"/>
                        </a:rPr>
                        <a:t>[SOCIAL SERVICES] </a:t>
                      </a:r>
                      <a:r>
                        <a:rPr lang="en-US" sz="1000" b="0" dirty="0">
                          <a:effectLst/>
                          <a:latin typeface="Bahnschrift" panose="020B0502040204020203" pitchFamily="34" charset="0"/>
                          <a:ea typeface="Nimbus Roman No9 L"/>
                        </a:rPr>
                        <a:t>We all want families and neighbors that are healthy, both physically and mentally. But social services have long been underfunded and disinvested in at the federal and local levels. With rates of depression, substance abuse, gun violence, and suicide at extremely high levels over the last year because of the pandemic, America will need to make significant investments. Community-based intervention services, including trained social workers, are an investment that will help reduce violence and save countless American lives. </a:t>
                      </a:r>
                      <a:endParaRPr lang="en-US" sz="1000" b="0" i="0" u="none" strike="noStrike" dirty="0">
                        <a:solidFill>
                          <a:srgbClr val="000000"/>
                        </a:solidFill>
                        <a:effectLst/>
                        <a:latin typeface="Bahnschrift" panose="020B0502040204020203" pitchFamily="34" charset="0"/>
                      </a:endParaRPr>
                    </a:p>
                  </a:txBody>
                  <a:tcPr marL="9525" marR="9525" marT="9525" marB="0" anchor="b"/>
                </a:tc>
                <a:tc>
                  <a:txBody>
                    <a:bodyPr/>
                    <a:lstStyle/>
                    <a:p>
                      <a:pPr algn="ctr" fontAlgn="ctr"/>
                      <a:r>
                        <a:rPr lang="en-US" sz="1800" b="0" i="0" u="none" strike="noStrike" dirty="0">
                          <a:solidFill>
                            <a:srgbClr val="000000"/>
                          </a:solidFill>
                          <a:effectLst/>
                          <a:latin typeface="Bahnschrift" panose="020B0502040204020203" pitchFamily="34" charset="0"/>
                        </a:rPr>
                        <a:t>31% (65%) </a:t>
                      </a:r>
                    </a:p>
                  </a:txBody>
                  <a:tcPr marL="9525" marR="9525" marT="9525" marB="0" anchor="ctr"/>
                </a:tc>
                <a:extLst>
                  <a:ext uri="{0D108BD9-81ED-4DB2-BD59-A6C34878D82A}">
                    <a16:rowId xmlns:a16="http://schemas.microsoft.com/office/drawing/2014/main" val="1411949210"/>
                  </a:ext>
                </a:extLst>
              </a:tr>
              <a:tr h="472196">
                <a:tc>
                  <a:txBody>
                    <a:bodyPr/>
                    <a:lstStyle/>
                    <a:p>
                      <a:pPr algn="l" fontAlgn="b"/>
                      <a:r>
                        <a:rPr lang="en-US" sz="1000" b="1" dirty="0">
                          <a:effectLst/>
                          <a:latin typeface="Bahnschrift" panose="020B0502040204020203" pitchFamily="34" charset="0"/>
                          <a:ea typeface="Nimbus Roman No9 L"/>
                        </a:rPr>
                        <a:t>[MENTAL HEALTH] </a:t>
                      </a:r>
                      <a:r>
                        <a:rPr lang="en-US" sz="1000" b="0" dirty="0">
                          <a:effectLst/>
                          <a:latin typeface="Bahnschrift" panose="020B0502040204020203" pitchFamily="34" charset="0"/>
                          <a:ea typeface="Nimbus Roman No9 L"/>
                        </a:rPr>
                        <a:t>We all want families and neighbors that are healthy, both physically and mentally. But mental health services have long been underfunded and disinvested in at the federal and local levels. With rates of depression, substance abuse, gun violence, and suicide at extremely high levels over the last year because of the pandemic, America will need to make significant investments in mental health. Community-based intervention services, including trained social workers and mental health professionals, are an investment that will help reduce violence and save countless American lives.</a:t>
                      </a:r>
                      <a:endParaRPr lang="en-US" sz="1000" b="0" i="0" u="none" strike="noStrike" dirty="0">
                        <a:solidFill>
                          <a:srgbClr val="000000"/>
                        </a:solidFill>
                        <a:effectLst/>
                        <a:latin typeface="Bahnschrift" panose="020B0502040204020203" pitchFamily="34" charset="0"/>
                      </a:endParaRPr>
                    </a:p>
                  </a:txBody>
                  <a:tcPr marL="9525" marR="9525" marT="9525" marB="0" anchor="b"/>
                </a:tc>
                <a:tc>
                  <a:txBody>
                    <a:bodyPr/>
                    <a:lstStyle/>
                    <a:p>
                      <a:pPr algn="ctr" fontAlgn="ctr"/>
                      <a:r>
                        <a:rPr lang="en-US" sz="1800" b="0" i="0" u="none" strike="noStrike" dirty="0">
                          <a:solidFill>
                            <a:srgbClr val="000000"/>
                          </a:solidFill>
                          <a:effectLst/>
                          <a:latin typeface="Bahnschrift" panose="020B0502040204020203" pitchFamily="34" charset="0"/>
                        </a:rPr>
                        <a:t>31% (64%) </a:t>
                      </a:r>
                    </a:p>
                  </a:txBody>
                  <a:tcPr marL="9525" marR="9525" marT="9525" marB="0" anchor="ctr"/>
                </a:tc>
                <a:extLst>
                  <a:ext uri="{0D108BD9-81ED-4DB2-BD59-A6C34878D82A}">
                    <a16:rowId xmlns:a16="http://schemas.microsoft.com/office/drawing/2014/main" val="1894032813"/>
                  </a:ext>
                </a:extLst>
              </a:tr>
              <a:tr h="472196">
                <a:tc>
                  <a:txBody>
                    <a:bodyPr/>
                    <a:lstStyle/>
                    <a:p>
                      <a:pPr algn="l" fontAlgn="b"/>
                      <a:r>
                        <a:rPr lang="en-US" sz="1000" b="1" dirty="0">
                          <a:effectLst/>
                          <a:latin typeface="Bahnschrift" panose="020B0502040204020203" pitchFamily="34" charset="0"/>
                          <a:ea typeface="Nimbus Roman No9 L"/>
                        </a:rPr>
                        <a:t>[CHILDREN- VIOLENCE] </a:t>
                      </a:r>
                      <a:r>
                        <a:rPr lang="en-US" sz="1000" b="0" dirty="0">
                          <a:effectLst/>
                          <a:latin typeface="Bahnschrift" panose="020B0502040204020203" pitchFamily="34" charset="0"/>
                          <a:ea typeface="Nimbus Roman No9 L"/>
                        </a:rPr>
                        <a:t>From stray bullets to school shootings to shooting in homes, gun violence against children and young people at record heights. The murders of parents, friends and siblings are also taking a huge emotional toll on America’s youth. We cannot continue to sacrifice young Americans’ lives to violence. We need commonsense policies like increased services for victims of gun violence, focused deterrence, cognitive behavioral therapy, hospital-based intervention, and street outreach, to reduce the cycle of violence for America’s children. </a:t>
                      </a:r>
                      <a:endParaRPr lang="en-US" sz="1000" b="0" i="0" u="none" strike="noStrike" dirty="0">
                        <a:solidFill>
                          <a:srgbClr val="000000"/>
                        </a:solidFill>
                        <a:effectLst/>
                        <a:latin typeface="Bahnschrift" panose="020B0502040204020203" pitchFamily="34" charset="0"/>
                      </a:endParaRPr>
                    </a:p>
                  </a:txBody>
                  <a:tcPr marL="9525" marR="9525" marT="9525" marB="0" anchor="b"/>
                </a:tc>
                <a:tc>
                  <a:txBody>
                    <a:bodyPr/>
                    <a:lstStyle/>
                    <a:p>
                      <a:pPr algn="ctr" fontAlgn="ctr"/>
                      <a:r>
                        <a:rPr lang="en-US" sz="1800" b="0" i="0" u="none" strike="noStrike" dirty="0">
                          <a:solidFill>
                            <a:srgbClr val="000000"/>
                          </a:solidFill>
                          <a:effectLst/>
                          <a:latin typeface="Bahnschrift" panose="020B0502040204020203" pitchFamily="34" charset="0"/>
                        </a:rPr>
                        <a:t>31% (63%) </a:t>
                      </a:r>
                    </a:p>
                  </a:txBody>
                  <a:tcPr marL="9525" marR="9525" marT="9525" marB="0" anchor="ctr"/>
                </a:tc>
                <a:extLst>
                  <a:ext uri="{0D108BD9-81ED-4DB2-BD59-A6C34878D82A}">
                    <a16:rowId xmlns:a16="http://schemas.microsoft.com/office/drawing/2014/main" val="2054376293"/>
                  </a:ext>
                </a:extLst>
              </a:tr>
              <a:tr h="472196">
                <a:tc>
                  <a:txBody>
                    <a:bodyPr/>
                    <a:lstStyle/>
                    <a:p>
                      <a:pPr algn="l" fontAlgn="b"/>
                      <a:r>
                        <a:rPr lang="en-US" sz="1000" b="1" dirty="0">
                          <a:effectLst/>
                          <a:latin typeface="Bahnschrift" panose="020B0502040204020203" pitchFamily="34" charset="0"/>
                          <a:ea typeface="Nimbus Roman No9 L"/>
                        </a:rPr>
                        <a:t>[JOBS- W/ RECESSION] </a:t>
                      </a:r>
                      <a:r>
                        <a:rPr lang="en-US" sz="1000" b="0" dirty="0">
                          <a:effectLst/>
                          <a:latin typeface="Bahnschrift" panose="020B0502040204020203" pitchFamily="34" charset="0"/>
                          <a:ea typeface="Nimbus Roman No9 L"/>
                        </a:rPr>
                        <a:t>The COVID pandemic has ravaged America’s economy. Investments in community-based intervention to reduce violence is an opportunity to create thousands of good-paying jobs in communities across America. Because these jobs will employ local people, they will help the most disadvantaged communities where new jobs are needed the most, as well as reduce violence in these communities. And many businesspeople and chambers of commerce support these investments as well, because the decrease in violence will create an increase in economic investment in the community, supporting stronger, thriving communities. </a:t>
                      </a:r>
                      <a:endParaRPr lang="en-US" sz="1000" b="0" i="0" u="none" strike="noStrike" dirty="0">
                        <a:solidFill>
                          <a:srgbClr val="000000"/>
                        </a:solidFill>
                        <a:effectLst/>
                        <a:latin typeface="Bahnschrift" panose="020B0502040204020203" pitchFamily="34" charset="0"/>
                      </a:endParaRPr>
                    </a:p>
                  </a:txBody>
                  <a:tcPr marL="9525" marR="9525" marT="9525" marB="0" anchor="b"/>
                </a:tc>
                <a:tc>
                  <a:txBody>
                    <a:bodyPr/>
                    <a:lstStyle/>
                    <a:p>
                      <a:pPr algn="ctr" fontAlgn="ctr"/>
                      <a:r>
                        <a:rPr lang="en-US" sz="1800" b="0" i="0" u="none" strike="noStrike" dirty="0">
                          <a:solidFill>
                            <a:srgbClr val="000000"/>
                          </a:solidFill>
                          <a:effectLst/>
                          <a:latin typeface="Bahnschrift" panose="020B0502040204020203" pitchFamily="34" charset="0"/>
                        </a:rPr>
                        <a:t>31% (62%)</a:t>
                      </a:r>
                    </a:p>
                  </a:txBody>
                  <a:tcPr marL="9525" marR="9525" marT="9525" marB="0" anchor="ctr"/>
                </a:tc>
                <a:extLst>
                  <a:ext uri="{0D108BD9-81ED-4DB2-BD59-A6C34878D82A}">
                    <a16:rowId xmlns:a16="http://schemas.microsoft.com/office/drawing/2014/main" val="2904531786"/>
                  </a:ext>
                </a:extLst>
              </a:tr>
            </a:tbl>
          </a:graphicData>
        </a:graphic>
      </p:graphicFrame>
    </p:spTree>
    <p:extLst>
      <p:ext uri="{BB962C8B-B14F-4D97-AF65-F5344CB8AC3E}">
        <p14:creationId xmlns:p14="http://schemas.microsoft.com/office/powerpoint/2010/main" val="1593235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DC85-CF9A-46B8-9D54-774922F7B9E9}"/>
              </a:ext>
            </a:extLst>
          </p:cNvPr>
          <p:cNvSpPr>
            <a:spLocks noGrp="1"/>
          </p:cNvSpPr>
          <p:nvPr>
            <p:ph type="ctrTitle" idx="4294967295"/>
          </p:nvPr>
        </p:nvSpPr>
        <p:spPr>
          <a:xfrm>
            <a:off x="669925" y="-3175"/>
            <a:ext cx="11522075" cy="730250"/>
          </a:xfrm>
        </p:spPr>
        <p:txBody>
          <a:bodyPr>
            <a:normAutofit/>
          </a:bodyPr>
          <a:lstStyle/>
          <a:p>
            <a:pPr algn="ctr"/>
            <a:r>
              <a:rPr lang="en-US" sz="3200" dirty="0">
                <a:latin typeface="Bahnschrift" panose="020B0502040204020203" pitchFamily="34" charset="0"/>
              </a:rPr>
              <a:t>Arguments for Intervention: 2</a:t>
            </a:r>
            <a:r>
              <a:rPr lang="en-US" sz="3200" baseline="30000" dirty="0">
                <a:latin typeface="Bahnschrift" panose="020B0502040204020203" pitchFamily="34" charset="0"/>
              </a:rPr>
              <a:t>nd</a:t>
            </a:r>
            <a:r>
              <a:rPr lang="en-US" sz="3200" dirty="0">
                <a:latin typeface="Bahnschrift" panose="020B0502040204020203" pitchFamily="34" charset="0"/>
              </a:rPr>
              <a:t> Tier</a:t>
            </a:r>
          </a:p>
        </p:txBody>
      </p:sp>
      <p:graphicFrame>
        <p:nvGraphicFramePr>
          <p:cNvPr id="6" name="Table 5">
            <a:extLst>
              <a:ext uri="{FF2B5EF4-FFF2-40B4-BE49-F238E27FC236}">
                <a16:creationId xmlns:a16="http://schemas.microsoft.com/office/drawing/2014/main" id="{C629ED2F-ADEF-4B1F-B859-0A9B25B1ADFC}"/>
              </a:ext>
            </a:extLst>
          </p:cNvPr>
          <p:cNvGraphicFramePr>
            <a:graphicFrameLocks noGrp="1"/>
          </p:cNvGraphicFramePr>
          <p:nvPr/>
        </p:nvGraphicFramePr>
        <p:xfrm>
          <a:off x="488241" y="727075"/>
          <a:ext cx="11219688" cy="5718320"/>
        </p:xfrm>
        <a:graphic>
          <a:graphicData uri="http://schemas.openxmlformats.org/drawingml/2006/table">
            <a:tbl>
              <a:tblPr firstRow="1" firstCol="1" bandRow="1">
                <a:tableStyleId>{69CF1AB2-1976-4502-BF36-3FF5EA218861}</a:tableStyleId>
              </a:tblPr>
              <a:tblGrid>
                <a:gridCol w="10164425">
                  <a:extLst>
                    <a:ext uri="{9D8B030D-6E8A-4147-A177-3AD203B41FA5}">
                      <a16:colId xmlns:a16="http://schemas.microsoft.com/office/drawing/2014/main" val="3463917232"/>
                    </a:ext>
                  </a:extLst>
                </a:gridCol>
                <a:gridCol w="1055263">
                  <a:extLst>
                    <a:ext uri="{9D8B030D-6E8A-4147-A177-3AD203B41FA5}">
                      <a16:colId xmlns:a16="http://schemas.microsoft.com/office/drawing/2014/main" val="1345781191"/>
                    </a:ext>
                  </a:extLst>
                </a:gridCol>
              </a:tblGrid>
              <a:tr h="575063">
                <a:tc>
                  <a:txBody>
                    <a:bodyPr/>
                    <a:lstStyle/>
                    <a:p>
                      <a:pPr marL="57150" marR="0" algn="ctr">
                        <a:spcBef>
                          <a:spcPts val="0"/>
                        </a:spcBef>
                        <a:spcAft>
                          <a:spcPts val="600"/>
                        </a:spcAft>
                      </a:pPr>
                      <a:r>
                        <a:rPr lang="en-US" sz="1600" b="1" dirty="0">
                          <a:solidFill>
                            <a:schemeClr val="bg1"/>
                          </a:solidFill>
                          <a:effectLst/>
                          <a:latin typeface="Bahnschrift" panose="020B0502040204020203" pitchFamily="34" charset="0"/>
                          <a:ea typeface="DejaVu Sans"/>
                          <a:cs typeface="DejaVu Sans"/>
                        </a:rPr>
                        <a:t>STATEMENT- Full text</a:t>
                      </a:r>
                    </a:p>
                  </a:txBody>
                  <a:tcPr marL="182880" marR="182880" marT="0" marB="0" anchor="ctr">
                    <a:solidFill>
                      <a:schemeClr val="bg1">
                        <a:lumMod val="50000"/>
                      </a:schemeClr>
                    </a:solidFill>
                  </a:tcPr>
                </a:tc>
                <a:tc>
                  <a:txBody>
                    <a:bodyPr/>
                    <a:lstStyle/>
                    <a:p>
                      <a:pPr marL="57150" marR="0" algn="ctr">
                        <a:spcBef>
                          <a:spcPts val="0"/>
                        </a:spcBef>
                        <a:spcAft>
                          <a:spcPts val="600"/>
                        </a:spcAft>
                      </a:pPr>
                      <a:r>
                        <a:rPr lang="en-US" sz="1600" b="1" kern="1200" dirty="0">
                          <a:solidFill>
                            <a:schemeClr val="bg1"/>
                          </a:solidFill>
                          <a:effectLst/>
                          <a:latin typeface="Bahnschrift" panose="020B0502040204020203" pitchFamily="34" charset="0"/>
                          <a:ea typeface="DejaVu Sans"/>
                          <a:cs typeface="DejaVu Sans"/>
                        </a:rPr>
                        <a:t>% very convincing</a:t>
                      </a:r>
                    </a:p>
                  </a:txBody>
                  <a:tcPr marL="0" marR="0" marT="0" marB="0" anchor="ctr">
                    <a:solidFill>
                      <a:schemeClr val="bg1">
                        <a:lumMod val="50000"/>
                      </a:schemeClr>
                    </a:solidFill>
                  </a:tcPr>
                </a:tc>
                <a:extLst>
                  <a:ext uri="{0D108BD9-81ED-4DB2-BD59-A6C34878D82A}">
                    <a16:rowId xmlns:a16="http://schemas.microsoft.com/office/drawing/2014/main" val="1198599966"/>
                  </a:ext>
                </a:extLst>
              </a:tr>
              <a:tr h="801944">
                <a:tc>
                  <a:txBody>
                    <a:bodyPr/>
                    <a:lstStyle/>
                    <a:p>
                      <a:pPr algn="l" fontAlgn="b"/>
                      <a:r>
                        <a:rPr lang="en-US" sz="1100" b="1" dirty="0">
                          <a:effectLst/>
                          <a:latin typeface="Bahnschrift" panose="020B0502040204020203" pitchFamily="34" charset="0"/>
                          <a:ea typeface="Nimbus Roman No9 L"/>
                        </a:rPr>
                        <a:t>[POLICE SUPPORT/ PRISONS #1 PROVIDER] </a:t>
                      </a:r>
                      <a:r>
                        <a:rPr lang="en-US" sz="1100" b="0" dirty="0">
                          <a:effectLst/>
                          <a:latin typeface="Bahnschrift" panose="020B0502040204020203" pitchFamily="34" charset="0"/>
                          <a:ea typeface="Nimbus Roman No9 L"/>
                        </a:rPr>
                        <a:t>For many Americans experiencing a mental health crisis, the first professional they encounter is a police officer. And prisons are, in fact, the number one providers of mental health services for Black men. Police handle mental health distress calls and other situations where mental health experts and social workers are trained—and proven—to help de-escalate. All Americans should join the many police chiefs and officers who support anti-violence interventions because it makes our communities and their jobs safer. </a:t>
                      </a:r>
                      <a:endParaRPr lang="en-US" sz="1100" b="0" i="0" u="none" strike="noStrike" dirty="0">
                        <a:solidFill>
                          <a:srgbClr val="000000"/>
                        </a:solidFill>
                        <a:effectLst/>
                        <a:latin typeface="Bahnschrift" panose="020B0502040204020203" pitchFamily="34" charset="0"/>
                      </a:endParaRPr>
                    </a:p>
                  </a:txBody>
                  <a:tcPr marL="9525" marR="9525" marT="9525" marB="0" anchor="ctr"/>
                </a:tc>
                <a:tc>
                  <a:txBody>
                    <a:bodyPr/>
                    <a:lstStyle/>
                    <a:p>
                      <a:pPr marL="0" algn="ctr" defTabSz="914400" rtl="0" eaLnBrk="1" fontAlgn="ctr" latinLnBrk="0" hangingPunct="1"/>
                      <a:r>
                        <a:rPr lang="en-US" sz="1800" b="0" i="0" u="none" strike="noStrike" kern="1200" dirty="0">
                          <a:solidFill>
                            <a:srgbClr val="000000"/>
                          </a:solidFill>
                          <a:effectLst/>
                          <a:latin typeface="Bahnschrift" panose="020B0502040204020203" pitchFamily="34" charset="0"/>
                          <a:ea typeface="+mn-ea"/>
                          <a:cs typeface="+mn-cs"/>
                        </a:rPr>
                        <a:t>30% (65%)</a:t>
                      </a:r>
                    </a:p>
                  </a:txBody>
                  <a:tcPr marL="9525" marR="9525" marT="9525" marB="0" anchor="ctr"/>
                </a:tc>
                <a:extLst>
                  <a:ext uri="{0D108BD9-81ED-4DB2-BD59-A6C34878D82A}">
                    <a16:rowId xmlns:a16="http://schemas.microsoft.com/office/drawing/2014/main" val="3403156665"/>
                  </a:ext>
                </a:extLst>
              </a:tr>
              <a:tr h="730061">
                <a:tc>
                  <a:txBody>
                    <a:bodyPr/>
                    <a:lstStyle/>
                    <a:p>
                      <a:pPr algn="l" fontAlgn="b"/>
                      <a:r>
                        <a:rPr lang="en-US" sz="1000" b="1" dirty="0">
                          <a:solidFill>
                            <a:srgbClr val="FF0000"/>
                          </a:solidFill>
                          <a:effectLst/>
                          <a:latin typeface="Bahnschrift" panose="020B0502040204020203" pitchFamily="34" charset="0"/>
                          <a:ea typeface="Nimbus Roman No9 L"/>
                        </a:rPr>
                        <a:t> </a:t>
                      </a:r>
                      <a:r>
                        <a:rPr lang="en-US" sz="1000" b="1" dirty="0">
                          <a:effectLst/>
                          <a:latin typeface="Bahnschrift" panose="020B0502040204020203" pitchFamily="34" charset="0"/>
                          <a:ea typeface="Nimbus Roman No9 L"/>
                        </a:rPr>
                        <a:t>[BIPOC IMPACT] </a:t>
                      </a:r>
                      <a:r>
                        <a:rPr lang="en-US" sz="1000" b="0" dirty="0">
                          <a:effectLst/>
                          <a:latin typeface="Bahnschrift" panose="020B0502040204020203" pitchFamily="34" charset="0"/>
                          <a:ea typeface="Nimbus Roman No9 L"/>
                        </a:rPr>
                        <a:t>Gun violence impacts people of all backgrounds, in communities across America—from office parks to grocery stores, churches to schools.  But Black, Brown, and Indigenous communities are suffering a disproportionate impact from gun violence. The consequences of this ripple outward, impacting neighborhoods, exacerbating inequalities, and undermining prosperity. The good news is that there are proven intervention strategies that work to reduce gun violence. We just need the will to pass and implement life-saving interventions and center the needs of Black and Brown communities. </a:t>
                      </a:r>
                      <a:endParaRPr lang="en-US" sz="1000" b="0" i="0" u="none" strike="noStrike" dirty="0">
                        <a:solidFill>
                          <a:srgbClr val="000000"/>
                        </a:solidFill>
                        <a:effectLst/>
                        <a:latin typeface="Bahnschrift" panose="020B0502040204020203" pitchFamily="34" charset="0"/>
                      </a:endParaRPr>
                    </a:p>
                  </a:txBody>
                  <a:tcPr marL="9525" marR="9525" marT="9525" marB="0" anchor="ctr"/>
                </a:tc>
                <a:tc>
                  <a:txBody>
                    <a:bodyPr/>
                    <a:lstStyle/>
                    <a:p>
                      <a:pPr marL="0" algn="ctr" defTabSz="914400" rtl="0" eaLnBrk="1" fontAlgn="ctr" latinLnBrk="0" hangingPunct="1"/>
                      <a:r>
                        <a:rPr lang="en-US" sz="1800" b="0" i="0" u="none" strike="noStrike" kern="1200" dirty="0">
                          <a:solidFill>
                            <a:srgbClr val="000000"/>
                          </a:solidFill>
                          <a:effectLst/>
                          <a:latin typeface="Bahnschrift" panose="020B0502040204020203" pitchFamily="34" charset="0"/>
                          <a:ea typeface="+mn-ea"/>
                          <a:cs typeface="+mn-cs"/>
                        </a:rPr>
                        <a:t>30% (61%)</a:t>
                      </a:r>
                    </a:p>
                  </a:txBody>
                  <a:tcPr marL="9525" marR="9525" marT="9525" marB="0" anchor="ctr"/>
                </a:tc>
                <a:extLst>
                  <a:ext uri="{0D108BD9-81ED-4DB2-BD59-A6C34878D82A}">
                    <a16:rowId xmlns:a16="http://schemas.microsoft.com/office/drawing/2014/main" val="593681722"/>
                  </a:ext>
                </a:extLst>
              </a:tr>
              <a:tr h="730061">
                <a:tc>
                  <a:txBody>
                    <a:bodyPr/>
                    <a:lstStyle/>
                    <a:p>
                      <a:pPr algn="l" fontAlgn="b"/>
                      <a:r>
                        <a:rPr lang="en-US" sz="1000" b="1" dirty="0">
                          <a:effectLst/>
                          <a:latin typeface="Bahnschrift" panose="020B0502040204020203" pitchFamily="34" charset="0"/>
                          <a:ea typeface="Nimbus Roman No9 L"/>
                        </a:rPr>
                        <a:t>[BLACK LIVES MATTER] </a:t>
                      </a:r>
                      <a:r>
                        <a:rPr lang="en-US" sz="1000" b="0" dirty="0">
                          <a:effectLst/>
                          <a:latin typeface="Bahnschrift" panose="020B0502040204020203" pitchFamily="34" charset="0"/>
                          <a:ea typeface="Nimbus Roman No9 L"/>
                        </a:rPr>
                        <a:t>Black lives matter as much as anyone else’s. Yet African Americans are disproportionately likely to suffer from violence and crime, and to die at the hands of police. Black communities have long been subjected to historic disinvestment, mass incarceration, and systemic racism. Ensuring that Black Lives Matter is more than a slogan means finally taking a different approach, investing in things like anti-violence interventions, mental health services, healthcare and jobs—addressing the roots causes of violence and making all communities safe and thriving. </a:t>
                      </a:r>
                      <a:endParaRPr lang="en-US" sz="1000" b="0" i="0" u="none" strike="noStrike" dirty="0">
                        <a:solidFill>
                          <a:srgbClr val="000000"/>
                        </a:solidFill>
                        <a:effectLst/>
                        <a:latin typeface="Bahnschrift" panose="020B0502040204020203" pitchFamily="34" charset="0"/>
                      </a:endParaRPr>
                    </a:p>
                  </a:txBody>
                  <a:tcPr marL="9525" marR="9525" marT="9525" marB="0" anchor="ctr"/>
                </a:tc>
                <a:tc>
                  <a:txBody>
                    <a:bodyPr/>
                    <a:lstStyle/>
                    <a:p>
                      <a:pPr marL="0" algn="ctr" defTabSz="914400" rtl="0" eaLnBrk="1" fontAlgn="ctr" latinLnBrk="0" hangingPunct="1"/>
                      <a:r>
                        <a:rPr lang="en-US" sz="1800" b="0" i="0" u="none" strike="noStrike" kern="1200" dirty="0">
                          <a:solidFill>
                            <a:srgbClr val="000000"/>
                          </a:solidFill>
                          <a:effectLst/>
                          <a:latin typeface="Bahnschrift" panose="020B0502040204020203" pitchFamily="34" charset="0"/>
                          <a:ea typeface="+mn-ea"/>
                          <a:cs typeface="+mn-cs"/>
                        </a:rPr>
                        <a:t>30% (57%)</a:t>
                      </a:r>
                    </a:p>
                  </a:txBody>
                  <a:tcPr marL="9525" marR="9525" marT="9525" marB="0" anchor="ctr"/>
                </a:tc>
                <a:extLst>
                  <a:ext uri="{0D108BD9-81ED-4DB2-BD59-A6C34878D82A}">
                    <a16:rowId xmlns:a16="http://schemas.microsoft.com/office/drawing/2014/main" val="1650663979"/>
                  </a:ext>
                </a:extLst>
              </a:tr>
              <a:tr h="730061">
                <a:tc>
                  <a:txBody>
                    <a:bodyPr/>
                    <a:lstStyle/>
                    <a:p>
                      <a:pPr algn="l" fontAlgn="b"/>
                      <a:r>
                        <a:rPr lang="en-US" sz="1000" b="1" dirty="0">
                          <a:effectLst/>
                          <a:latin typeface="Bahnschrift" panose="020B0502040204020203" pitchFamily="34" charset="0"/>
                          <a:ea typeface="Nimbus Roman No9 L"/>
                        </a:rPr>
                        <a:t>[MOVING RESPONSIBILITIES] </a:t>
                      </a:r>
                      <a:r>
                        <a:rPr lang="en-US" sz="1000" b="0" dirty="0">
                          <a:effectLst/>
                          <a:latin typeface="Bahnschrift" panose="020B0502040204020203" pitchFamily="34" charset="0"/>
                          <a:ea typeface="Nimbus Roman No9 L"/>
                        </a:rPr>
                        <a:t>Reducing violence and improving public safety means moving responsibilities from police officers that they are not equipped to do. Police officers aren’t trained to solve mental health crises, deescalate certain distress calls, and they shouldn’t be the ones solving complex social issues. This is especially true for communities that have suffered from systemic racism and long-term disinvestment. It’s time to shift some responsibilities and resources from police departments and into community-based interventions that are proven to reduce violence and make neighborhoods safer. </a:t>
                      </a:r>
                      <a:endParaRPr lang="en-US" sz="1000" b="0" i="0" u="none" strike="noStrike" dirty="0">
                        <a:solidFill>
                          <a:srgbClr val="000000"/>
                        </a:solidFill>
                        <a:effectLst/>
                        <a:latin typeface="Bahnschrift" panose="020B0502040204020203" pitchFamily="34" charset="0"/>
                      </a:endParaRPr>
                    </a:p>
                  </a:txBody>
                  <a:tcPr marL="9525" marR="9525" marT="9525" marB="0" anchor="ctr"/>
                </a:tc>
                <a:tc>
                  <a:txBody>
                    <a:bodyPr/>
                    <a:lstStyle/>
                    <a:p>
                      <a:pPr marL="0" algn="ctr" defTabSz="914400" rtl="0" eaLnBrk="1" fontAlgn="ctr" latinLnBrk="0" hangingPunct="1"/>
                      <a:r>
                        <a:rPr lang="en-US" sz="1800" b="0" i="0" u="none" strike="noStrike" kern="1200" dirty="0">
                          <a:solidFill>
                            <a:srgbClr val="000000"/>
                          </a:solidFill>
                          <a:effectLst/>
                          <a:latin typeface="Bahnschrift" panose="020B0502040204020203" pitchFamily="34" charset="0"/>
                          <a:ea typeface="+mn-ea"/>
                          <a:cs typeface="+mn-cs"/>
                        </a:rPr>
                        <a:t>29% (63%)</a:t>
                      </a:r>
                    </a:p>
                  </a:txBody>
                  <a:tcPr marL="9525" marR="9525" marT="9525" marB="0" anchor="ctr"/>
                </a:tc>
                <a:extLst>
                  <a:ext uri="{0D108BD9-81ED-4DB2-BD59-A6C34878D82A}">
                    <a16:rowId xmlns:a16="http://schemas.microsoft.com/office/drawing/2014/main" val="3869621428"/>
                  </a:ext>
                </a:extLst>
              </a:tr>
              <a:tr h="606907">
                <a:tc>
                  <a:txBody>
                    <a:bodyPr/>
                    <a:lstStyle/>
                    <a:p>
                      <a:pPr algn="l" fontAlgn="b"/>
                      <a:r>
                        <a:rPr lang="en-US" sz="1000" b="1" dirty="0">
                          <a:effectLst/>
                          <a:latin typeface="Bahnschrift" panose="020B0502040204020203" pitchFamily="34" charset="0"/>
                          <a:ea typeface="Nimbus Roman No9 L"/>
                        </a:rPr>
                        <a:t>[INVEST FROM THE BEGINNING] </a:t>
                      </a:r>
                      <a:r>
                        <a:rPr lang="en-US" sz="1000" b="0" dirty="0">
                          <a:effectLst/>
                          <a:latin typeface="Bahnschrift" panose="020B0502040204020203" pitchFamily="34" charset="0"/>
                          <a:ea typeface="Nimbus Roman No9 L"/>
                        </a:rPr>
                        <a:t>From the cost of policing to court costs to prison expenses, community violence costs America billions in tax dollars every year, as well as thousands of lives. We can cut the bill for hard-working American taxpayers if we invest in violence prevention measures from the beginning. This would pay for itself when the reduction in violence is accounted for. We need to invest in anti-violence measures and prevention from the beginning, not just in response to violence, for the sake of our communities and our taxpayers. </a:t>
                      </a:r>
                      <a:endParaRPr lang="en-US" sz="1000" b="0" i="0" u="none" strike="noStrike" dirty="0">
                        <a:solidFill>
                          <a:srgbClr val="000000"/>
                        </a:solidFill>
                        <a:effectLst/>
                        <a:latin typeface="Bahnschrift" panose="020B0502040204020203" pitchFamily="34" charset="0"/>
                      </a:endParaRPr>
                    </a:p>
                  </a:txBody>
                  <a:tcPr marL="9525" marR="9525" marT="9525" marB="0" anchor="ctr"/>
                </a:tc>
                <a:tc>
                  <a:txBody>
                    <a:bodyPr/>
                    <a:lstStyle/>
                    <a:p>
                      <a:pPr marL="0" algn="ctr" defTabSz="914400" rtl="0" eaLnBrk="1" fontAlgn="ctr" latinLnBrk="0" hangingPunct="1"/>
                      <a:r>
                        <a:rPr lang="en-US" sz="1800" b="0" i="0" u="none" strike="noStrike" kern="1200" dirty="0">
                          <a:solidFill>
                            <a:srgbClr val="000000"/>
                          </a:solidFill>
                          <a:effectLst/>
                          <a:latin typeface="Bahnschrift" panose="020B0502040204020203" pitchFamily="34" charset="0"/>
                          <a:ea typeface="+mn-ea"/>
                          <a:cs typeface="+mn-cs"/>
                        </a:rPr>
                        <a:t>29% (63%)</a:t>
                      </a:r>
                    </a:p>
                  </a:txBody>
                  <a:tcPr marL="9525" marR="9525" marT="9525" marB="0" anchor="ctr"/>
                </a:tc>
                <a:extLst>
                  <a:ext uri="{0D108BD9-81ED-4DB2-BD59-A6C34878D82A}">
                    <a16:rowId xmlns:a16="http://schemas.microsoft.com/office/drawing/2014/main" val="3538853372"/>
                  </a:ext>
                </a:extLst>
              </a:tr>
              <a:tr h="730061">
                <a:tc>
                  <a:txBody>
                    <a:bodyPr/>
                    <a:lstStyle/>
                    <a:p>
                      <a:pPr algn="l" fontAlgn="b"/>
                      <a:r>
                        <a:rPr lang="en-US" sz="1000" b="1" dirty="0">
                          <a:effectLst/>
                          <a:latin typeface="Bahnschrift" panose="020B0502040204020203" pitchFamily="34" charset="0"/>
                          <a:ea typeface="Nimbus Roman No9 L"/>
                        </a:rPr>
                        <a:t>[COVID] </a:t>
                      </a:r>
                      <a:r>
                        <a:rPr lang="en-US" sz="1000" b="0" dirty="0">
                          <a:effectLst/>
                          <a:latin typeface="Bahnschrift" panose="020B0502040204020203" pitchFamily="34" charset="0"/>
                          <a:ea typeface="Nimbus Roman No9 L"/>
                        </a:rPr>
                        <a:t>Over the past year during the pandemic, we have seen an especially hard toll taken on American cities. While overall crime rates have gone down, rates of gun violence have held firm or worsened. And it’s especially bad in communities where there has been historic and ongoing underfunding and disinvestment—despite lip service paid to anti-violence intervention specialists and them being categorized as “essential workers” during COVID. We know that, when properly resourced, community-based anti-violence interventions and street outreach result in dramatic decreases in gun violence. It’s time we invest in these services and truly treat them as a priority. </a:t>
                      </a:r>
                      <a:endParaRPr lang="en-US" sz="1000" b="0" i="0" u="none" strike="noStrike" dirty="0">
                        <a:solidFill>
                          <a:srgbClr val="000000"/>
                        </a:solidFill>
                        <a:effectLst/>
                        <a:latin typeface="Bahnschrift" panose="020B0502040204020203" pitchFamily="34" charset="0"/>
                      </a:endParaRPr>
                    </a:p>
                  </a:txBody>
                  <a:tcPr marL="9525" marR="9525" marT="9525" marB="0" anchor="ctr"/>
                </a:tc>
                <a:tc>
                  <a:txBody>
                    <a:bodyPr/>
                    <a:lstStyle/>
                    <a:p>
                      <a:pPr marL="0" algn="ctr" defTabSz="914400" rtl="0" eaLnBrk="1" fontAlgn="ctr" latinLnBrk="0" hangingPunct="1"/>
                      <a:r>
                        <a:rPr lang="en-US" sz="1800" b="0" i="0" u="none" strike="noStrike" kern="1200" dirty="0">
                          <a:solidFill>
                            <a:srgbClr val="000000"/>
                          </a:solidFill>
                          <a:effectLst/>
                          <a:latin typeface="Bahnschrift" panose="020B0502040204020203" pitchFamily="34" charset="0"/>
                          <a:ea typeface="+mn-ea"/>
                          <a:cs typeface="+mn-cs"/>
                        </a:rPr>
                        <a:t>29% (61%)</a:t>
                      </a:r>
                    </a:p>
                  </a:txBody>
                  <a:tcPr marL="9525" marR="9525" marT="9525" marB="0" anchor="ctr"/>
                </a:tc>
                <a:extLst>
                  <a:ext uri="{0D108BD9-81ED-4DB2-BD59-A6C34878D82A}">
                    <a16:rowId xmlns:a16="http://schemas.microsoft.com/office/drawing/2014/main" val="1411949210"/>
                  </a:ext>
                </a:extLst>
              </a:tr>
              <a:tr h="801944">
                <a:tc>
                  <a:txBody>
                    <a:bodyPr/>
                    <a:lstStyle/>
                    <a:p>
                      <a:pPr algn="l" fontAlgn="b"/>
                      <a:r>
                        <a:rPr lang="en-US" sz="1100" b="1" dirty="0">
                          <a:effectLst/>
                          <a:latin typeface="Bahnschrift" panose="020B0502040204020203" pitchFamily="34" charset="0"/>
                          <a:ea typeface="Nimbus Roman No9 L"/>
                        </a:rPr>
                        <a:t>[NOT INFRINGING ON RIGHTS, W/ OUT 2A] </a:t>
                      </a:r>
                      <a:r>
                        <a:rPr lang="en-US" sz="1100" b="0" dirty="0">
                          <a:effectLst/>
                          <a:latin typeface="Bahnschrift" panose="020B0502040204020203" pitchFamily="34" charset="0"/>
                          <a:ea typeface="Nimbus Roman No9 L"/>
                        </a:rPr>
                        <a:t>Every American wants to live in a safe community. But many of us live in neighborhoods with cycles of violence, which are made more deadly with guns. At the same time, some voters see protecting their Second Amendment rights as essential. Addressing violence at its root causes with anti-violence interventions reduces gun violence. All Americans should come together to support federal funding for anti-violence interventions as a way to reduce violence in American communities. </a:t>
                      </a:r>
                      <a:endParaRPr lang="en-US" sz="1100" b="0" i="0" u="none" strike="noStrike" dirty="0">
                        <a:solidFill>
                          <a:srgbClr val="000000"/>
                        </a:solidFill>
                        <a:effectLst/>
                        <a:latin typeface="Bahnschrift" panose="020B0502040204020203" pitchFamily="34" charset="0"/>
                      </a:endParaRPr>
                    </a:p>
                  </a:txBody>
                  <a:tcPr marL="9525" marR="9525" marT="9525" marB="0" anchor="ctr"/>
                </a:tc>
                <a:tc>
                  <a:txBody>
                    <a:bodyPr/>
                    <a:lstStyle/>
                    <a:p>
                      <a:pPr marL="0" algn="ctr" defTabSz="914400" rtl="0" eaLnBrk="1" fontAlgn="ctr" latinLnBrk="0" hangingPunct="1"/>
                      <a:r>
                        <a:rPr lang="en-US" sz="1800" b="0" i="0" u="none" strike="noStrike" kern="1200" dirty="0">
                          <a:solidFill>
                            <a:srgbClr val="000000"/>
                          </a:solidFill>
                          <a:effectLst/>
                          <a:latin typeface="Bahnschrift" panose="020B0502040204020203" pitchFamily="34" charset="0"/>
                          <a:ea typeface="+mn-ea"/>
                          <a:cs typeface="+mn-cs"/>
                        </a:rPr>
                        <a:t>29% (61%)</a:t>
                      </a:r>
                    </a:p>
                  </a:txBody>
                  <a:tcPr marL="9525" marR="9525" marT="9525" marB="0" anchor="ctr"/>
                </a:tc>
                <a:extLst>
                  <a:ext uri="{0D108BD9-81ED-4DB2-BD59-A6C34878D82A}">
                    <a16:rowId xmlns:a16="http://schemas.microsoft.com/office/drawing/2014/main" val="1894032813"/>
                  </a:ext>
                </a:extLst>
              </a:tr>
            </a:tbl>
          </a:graphicData>
        </a:graphic>
      </p:graphicFrame>
      <p:sp>
        <p:nvSpPr>
          <p:cNvPr id="5" name="Rectangle 4">
            <a:extLst>
              <a:ext uri="{FF2B5EF4-FFF2-40B4-BE49-F238E27FC236}">
                <a16:creationId xmlns:a16="http://schemas.microsoft.com/office/drawing/2014/main" id="{813A2D48-B453-42E4-BB67-4832E0FFE2BC}"/>
              </a:ext>
            </a:extLst>
          </p:cNvPr>
          <p:cNvSpPr/>
          <p:nvPr/>
        </p:nvSpPr>
        <p:spPr>
          <a:xfrm>
            <a:off x="159867" y="6433178"/>
            <a:ext cx="641393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Sorted by % Very Convincing (Total convincing in parentheses)</a:t>
            </a:r>
          </a:p>
        </p:txBody>
      </p:sp>
    </p:spTree>
    <p:extLst>
      <p:ext uri="{BB962C8B-B14F-4D97-AF65-F5344CB8AC3E}">
        <p14:creationId xmlns:p14="http://schemas.microsoft.com/office/powerpoint/2010/main" val="1167549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DC85-CF9A-46B8-9D54-774922F7B9E9}"/>
              </a:ext>
            </a:extLst>
          </p:cNvPr>
          <p:cNvSpPr>
            <a:spLocks noGrp="1"/>
          </p:cNvSpPr>
          <p:nvPr>
            <p:ph type="ctrTitle" idx="4294967295"/>
          </p:nvPr>
        </p:nvSpPr>
        <p:spPr>
          <a:xfrm>
            <a:off x="669925" y="-3175"/>
            <a:ext cx="11522075" cy="730250"/>
          </a:xfrm>
        </p:spPr>
        <p:txBody>
          <a:bodyPr>
            <a:normAutofit/>
          </a:bodyPr>
          <a:lstStyle/>
          <a:p>
            <a:pPr algn="ctr"/>
            <a:r>
              <a:rPr lang="en-US" sz="3200" dirty="0">
                <a:latin typeface="Bahnschrift" panose="020B0502040204020203" pitchFamily="34" charset="0"/>
              </a:rPr>
              <a:t>Arguments for Intervention: 3</a:t>
            </a:r>
            <a:r>
              <a:rPr lang="en-US" sz="3200" baseline="30000" dirty="0">
                <a:latin typeface="Bahnschrift" panose="020B0502040204020203" pitchFamily="34" charset="0"/>
              </a:rPr>
              <a:t>rd</a:t>
            </a:r>
            <a:r>
              <a:rPr lang="en-US" sz="3200" dirty="0">
                <a:latin typeface="Bahnschrift" panose="020B0502040204020203" pitchFamily="34" charset="0"/>
              </a:rPr>
              <a:t> Tier</a:t>
            </a:r>
          </a:p>
        </p:txBody>
      </p:sp>
      <p:graphicFrame>
        <p:nvGraphicFramePr>
          <p:cNvPr id="6" name="Table 5">
            <a:extLst>
              <a:ext uri="{FF2B5EF4-FFF2-40B4-BE49-F238E27FC236}">
                <a16:creationId xmlns:a16="http://schemas.microsoft.com/office/drawing/2014/main" id="{C629ED2F-ADEF-4B1F-B859-0A9B25B1ADFC}"/>
              </a:ext>
            </a:extLst>
          </p:cNvPr>
          <p:cNvGraphicFramePr>
            <a:graphicFrameLocks noGrp="1"/>
          </p:cNvGraphicFramePr>
          <p:nvPr/>
        </p:nvGraphicFramePr>
        <p:xfrm>
          <a:off x="488241" y="727076"/>
          <a:ext cx="11219688" cy="5479164"/>
        </p:xfrm>
        <a:graphic>
          <a:graphicData uri="http://schemas.openxmlformats.org/drawingml/2006/table">
            <a:tbl>
              <a:tblPr firstRow="1" firstCol="1" bandRow="1">
                <a:tableStyleId>{69CF1AB2-1976-4502-BF36-3FF5EA218861}</a:tableStyleId>
              </a:tblPr>
              <a:tblGrid>
                <a:gridCol w="10164425">
                  <a:extLst>
                    <a:ext uri="{9D8B030D-6E8A-4147-A177-3AD203B41FA5}">
                      <a16:colId xmlns:a16="http://schemas.microsoft.com/office/drawing/2014/main" val="3463917232"/>
                    </a:ext>
                  </a:extLst>
                </a:gridCol>
                <a:gridCol w="1055263">
                  <a:extLst>
                    <a:ext uri="{9D8B030D-6E8A-4147-A177-3AD203B41FA5}">
                      <a16:colId xmlns:a16="http://schemas.microsoft.com/office/drawing/2014/main" val="1345781191"/>
                    </a:ext>
                  </a:extLst>
                </a:gridCol>
              </a:tblGrid>
              <a:tr h="516361">
                <a:tc>
                  <a:txBody>
                    <a:bodyPr/>
                    <a:lstStyle/>
                    <a:p>
                      <a:pPr marL="57150" marR="0" algn="ctr">
                        <a:spcBef>
                          <a:spcPts val="0"/>
                        </a:spcBef>
                        <a:spcAft>
                          <a:spcPts val="600"/>
                        </a:spcAft>
                      </a:pPr>
                      <a:r>
                        <a:rPr lang="en-US" sz="1600" b="1" dirty="0">
                          <a:solidFill>
                            <a:schemeClr val="bg1"/>
                          </a:solidFill>
                          <a:effectLst/>
                          <a:latin typeface="Bahnschrift" panose="020B0502040204020203" pitchFamily="34" charset="0"/>
                          <a:ea typeface="DejaVu Sans"/>
                          <a:cs typeface="DejaVu Sans"/>
                        </a:rPr>
                        <a:t>STATEMENT- Full text</a:t>
                      </a:r>
                    </a:p>
                  </a:txBody>
                  <a:tcPr marL="182880" marR="182880" marT="0" marB="0" anchor="ctr">
                    <a:solidFill>
                      <a:schemeClr val="bg1">
                        <a:lumMod val="50000"/>
                      </a:schemeClr>
                    </a:solidFill>
                  </a:tcPr>
                </a:tc>
                <a:tc>
                  <a:txBody>
                    <a:bodyPr/>
                    <a:lstStyle/>
                    <a:p>
                      <a:pPr marL="57150" marR="0" algn="ctr">
                        <a:spcBef>
                          <a:spcPts val="0"/>
                        </a:spcBef>
                        <a:spcAft>
                          <a:spcPts val="600"/>
                        </a:spcAft>
                      </a:pPr>
                      <a:r>
                        <a:rPr lang="en-US" sz="1600" b="1" kern="1200" dirty="0">
                          <a:solidFill>
                            <a:schemeClr val="bg1"/>
                          </a:solidFill>
                          <a:effectLst/>
                          <a:latin typeface="Bahnschrift" panose="020B0502040204020203" pitchFamily="34" charset="0"/>
                          <a:ea typeface="DejaVu Sans"/>
                          <a:cs typeface="DejaVu Sans"/>
                        </a:rPr>
                        <a:t>% very convincing</a:t>
                      </a:r>
                    </a:p>
                  </a:txBody>
                  <a:tcPr marL="0" marR="0" marT="0" marB="0" anchor="ctr">
                    <a:solidFill>
                      <a:schemeClr val="bg1">
                        <a:lumMod val="50000"/>
                      </a:schemeClr>
                    </a:solidFill>
                  </a:tcPr>
                </a:tc>
                <a:extLst>
                  <a:ext uri="{0D108BD9-81ED-4DB2-BD59-A6C34878D82A}">
                    <a16:rowId xmlns:a16="http://schemas.microsoft.com/office/drawing/2014/main" val="1198599966"/>
                  </a:ext>
                </a:extLst>
              </a:tr>
              <a:tr h="720083">
                <a:tc>
                  <a:txBody>
                    <a:bodyPr/>
                    <a:lstStyle/>
                    <a:p>
                      <a:pPr algn="l" fontAlgn="b"/>
                      <a:r>
                        <a:rPr lang="en-US" sz="1100" b="1" dirty="0">
                          <a:effectLst/>
                          <a:latin typeface="Bahnschrift" panose="020B0502040204020203" pitchFamily="34" charset="0"/>
                          <a:ea typeface="Nimbus Roman No9 L"/>
                        </a:rPr>
                        <a:t>[CAN’T AFFORD TO CONTINUE] </a:t>
                      </a:r>
                      <a:r>
                        <a:rPr lang="en-US" sz="1100" b="0" dirty="0">
                          <a:effectLst/>
                          <a:latin typeface="Bahnschrift" panose="020B0502040204020203" pitchFamily="34" charset="0"/>
                          <a:ea typeface="Nimbus Roman No9 L"/>
                        </a:rPr>
                        <a:t>America literally cannot continue to afford the cost of gun violence. On average, gun violence costs the United States $280 billion every year. Every day, American taxpayers pay nearly $35 million for medical care and first responders, $140 million in losses from missed work from injury or death, $1 million to train replacement workers and hundreds of millions more from the suffering of gun violence victims and their families. Investing in community-based intervention to reduce gun violence is not just a matter of saving lives, it saves money. </a:t>
                      </a:r>
                      <a:endParaRPr lang="en-US" sz="1100" b="0" i="0" u="none" strike="noStrike" dirty="0">
                        <a:solidFill>
                          <a:srgbClr val="000000"/>
                        </a:solidFill>
                        <a:effectLst/>
                        <a:latin typeface="Bahnschrift" panose="020B0502040204020203" pitchFamily="34" charset="0"/>
                      </a:endParaRPr>
                    </a:p>
                  </a:txBody>
                  <a:tcPr marL="9525" marR="9525" marT="9525" marB="0" anchor="ctr"/>
                </a:tc>
                <a:tc>
                  <a:txBody>
                    <a:bodyPr/>
                    <a:lstStyle/>
                    <a:p>
                      <a:pPr marL="0" algn="ctr" defTabSz="914400" rtl="0" eaLnBrk="1" fontAlgn="ctr" latinLnBrk="0" hangingPunct="1"/>
                      <a:r>
                        <a:rPr lang="en-US" sz="1800" b="0" i="0" u="none" strike="noStrike" kern="1200" dirty="0">
                          <a:solidFill>
                            <a:srgbClr val="000000"/>
                          </a:solidFill>
                          <a:effectLst/>
                          <a:latin typeface="Bahnschrift" panose="020B0502040204020203" pitchFamily="34" charset="0"/>
                          <a:ea typeface="+mn-ea"/>
                          <a:cs typeface="+mn-cs"/>
                        </a:rPr>
                        <a:t>29% (60%)</a:t>
                      </a:r>
                    </a:p>
                  </a:txBody>
                  <a:tcPr marL="9525" marR="9525" marT="9525" marB="0" anchor="ctr"/>
                </a:tc>
                <a:extLst>
                  <a:ext uri="{0D108BD9-81ED-4DB2-BD59-A6C34878D82A}">
                    <a16:rowId xmlns:a16="http://schemas.microsoft.com/office/drawing/2014/main" val="3403156665"/>
                  </a:ext>
                </a:extLst>
              </a:tr>
              <a:tr h="655537">
                <a:tc>
                  <a:txBody>
                    <a:bodyPr/>
                    <a:lstStyle/>
                    <a:p>
                      <a:pPr algn="l" fontAlgn="b"/>
                      <a:r>
                        <a:rPr lang="en-US" sz="1100" b="1" dirty="0">
                          <a:effectLst/>
                          <a:latin typeface="Bahnschrift" panose="020B0502040204020203" pitchFamily="34" charset="0"/>
                          <a:ea typeface="Nimbus Roman No9 L"/>
                        </a:rPr>
                        <a:t>[NOT INFRINGING ON RIGHTS, W/ 2A] </a:t>
                      </a:r>
                      <a:r>
                        <a:rPr lang="en-US" sz="1100" b="0" dirty="0">
                          <a:effectLst/>
                          <a:latin typeface="Bahnschrift" panose="020B0502040204020203" pitchFamily="34" charset="0"/>
                          <a:ea typeface="Nimbus Roman No9 L"/>
                        </a:rPr>
                        <a:t>Every American wants to live in a safe community. But many of us live in neighborhoods with cycles of violence, which are made more deadly with guns. At the same time, some voters see protecting their Second Amendment rights as essential. Addressing violence at its root causes with anti-violence interventions reduces gun violence, while not infringing on anyone’s Second Amendment rights. All Americans should come together to support federal funding for anti-violence interventions as a way to reduce violence in American communities. </a:t>
                      </a:r>
                      <a:endParaRPr lang="en-US" sz="1100" b="0" i="0" u="none" strike="noStrike" dirty="0">
                        <a:solidFill>
                          <a:srgbClr val="000000"/>
                        </a:solidFill>
                        <a:effectLst/>
                        <a:latin typeface="Bahnschrift" panose="020B0502040204020203" pitchFamily="34" charset="0"/>
                      </a:endParaRPr>
                    </a:p>
                  </a:txBody>
                  <a:tcPr marL="9525" marR="9525" marT="9525" marB="0" anchor="ctr"/>
                </a:tc>
                <a:tc>
                  <a:txBody>
                    <a:bodyPr/>
                    <a:lstStyle/>
                    <a:p>
                      <a:pPr marL="0" algn="ctr" defTabSz="914400" rtl="0" eaLnBrk="1" fontAlgn="ctr" latinLnBrk="0" hangingPunct="1"/>
                      <a:r>
                        <a:rPr lang="en-US" sz="1800" b="0" i="0" u="none" strike="noStrike" kern="1200" dirty="0">
                          <a:solidFill>
                            <a:srgbClr val="000000"/>
                          </a:solidFill>
                          <a:effectLst/>
                          <a:latin typeface="Bahnschrift" panose="020B0502040204020203" pitchFamily="34" charset="0"/>
                          <a:ea typeface="+mn-ea"/>
                          <a:cs typeface="+mn-cs"/>
                        </a:rPr>
                        <a:t>29% (59%)</a:t>
                      </a:r>
                    </a:p>
                  </a:txBody>
                  <a:tcPr marL="9525" marR="9525" marT="9525" marB="0" anchor="ctr"/>
                </a:tc>
                <a:extLst>
                  <a:ext uri="{0D108BD9-81ED-4DB2-BD59-A6C34878D82A}">
                    <a16:rowId xmlns:a16="http://schemas.microsoft.com/office/drawing/2014/main" val="593681722"/>
                  </a:ext>
                </a:extLst>
              </a:tr>
              <a:tr h="655537">
                <a:tc>
                  <a:txBody>
                    <a:bodyPr/>
                    <a:lstStyle/>
                    <a:p>
                      <a:pPr algn="l" fontAlgn="b"/>
                      <a:r>
                        <a:rPr lang="en-US" sz="1100" b="1" dirty="0">
                          <a:effectLst/>
                          <a:latin typeface="Bahnschrift" panose="020B0502040204020203" pitchFamily="34" charset="0"/>
                          <a:ea typeface="Nimbus Roman No9 L"/>
                        </a:rPr>
                        <a:t>[CYCLE OF VIOLENCE] </a:t>
                      </a:r>
                      <a:r>
                        <a:rPr lang="en-US" sz="1100" b="0" dirty="0">
                          <a:effectLst/>
                          <a:latin typeface="Bahnschrift" panose="020B0502040204020203" pitchFamily="34" charset="0"/>
                          <a:ea typeface="Nimbus Roman No9 L"/>
                        </a:rPr>
                        <a:t>When someone is victimized by gun violence, it increases the likelihood that they will be victimized again or become a perpetrator of gun violence themselves, starting a cycle of violence and throwing them in the criminal justice system. That’s one reason we need to invest in proven intervention services, like focused deterrence, cognitive behavioral therapy, mental health services, hospital-based intervention, and youth outreach – all proven to minimize justice system involvement for young people and reduce the cycle of gun violence. </a:t>
                      </a:r>
                      <a:endParaRPr lang="en-US" sz="1100" b="0" i="0" u="none" strike="noStrike" dirty="0">
                        <a:solidFill>
                          <a:srgbClr val="000000"/>
                        </a:solidFill>
                        <a:effectLst/>
                        <a:latin typeface="Bahnschrift" panose="020B0502040204020203" pitchFamily="34" charset="0"/>
                      </a:endParaRPr>
                    </a:p>
                  </a:txBody>
                  <a:tcPr marL="9525" marR="9525" marT="9525" marB="0" anchor="ctr"/>
                </a:tc>
                <a:tc>
                  <a:txBody>
                    <a:bodyPr/>
                    <a:lstStyle/>
                    <a:p>
                      <a:pPr marL="0" algn="ctr" defTabSz="914400" rtl="0" eaLnBrk="1" fontAlgn="ctr" latinLnBrk="0" hangingPunct="1"/>
                      <a:r>
                        <a:rPr lang="en-US" sz="1800" b="0" i="0" u="none" strike="noStrike" kern="1200" dirty="0">
                          <a:solidFill>
                            <a:srgbClr val="000000"/>
                          </a:solidFill>
                          <a:effectLst/>
                          <a:latin typeface="Bahnschrift" panose="020B0502040204020203" pitchFamily="34" charset="0"/>
                          <a:ea typeface="+mn-ea"/>
                          <a:cs typeface="+mn-cs"/>
                        </a:rPr>
                        <a:t>28% (59%)</a:t>
                      </a:r>
                    </a:p>
                  </a:txBody>
                  <a:tcPr marL="9525" marR="9525" marT="9525" marB="0" anchor="ctr"/>
                </a:tc>
                <a:extLst>
                  <a:ext uri="{0D108BD9-81ED-4DB2-BD59-A6C34878D82A}">
                    <a16:rowId xmlns:a16="http://schemas.microsoft.com/office/drawing/2014/main" val="1650663979"/>
                  </a:ext>
                </a:extLst>
              </a:tr>
              <a:tr h="562580">
                <a:tc>
                  <a:txBody>
                    <a:bodyPr/>
                    <a:lstStyle/>
                    <a:p>
                      <a:pPr algn="l" fontAlgn="b"/>
                      <a:r>
                        <a:rPr lang="en-US" sz="1100" b="1" dirty="0">
                          <a:effectLst/>
                          <a:latin typeface="Bahnschrift" panose="020B0502040204020203" pitchFamily="34" charset="0"/>
                          <a:ea typeface="Nimbus Roman No9 L"/>
                        </a:rPr>
                        <a:t>[DEFUND THE POLICE] </a:t>
                      </a:r>
                      <a:r>
                        <a:rPr lang="en-US" sz="1100" b="0" dirty="0">
                          <a:effectLst/>
                          <a:latin typeface="Bahnschrift" panose="020B0502040204020203" pitchFamily="34" charset="0"/>
                          <a:ea typeface="Nimbus Roman No9 L"/>
                        </a:rPr>
                        <a:t>Defunding the police means moving responsibilities from police departments that they are not equipped to do. Police officers aren’t trained to solve mental health crises, deescalate certain distress calls, and they shouldn’t be the ones solving complex social issues. This is especially true for communities that have suffered from systemic racism and long-term disinvestment. It’s time to shift some responsibilities and resources from police departments and into community-based interventions that are proven to reduce violence and make neighborhoods safer. </a:t>
                      </a:r>
                      <a:endParaRPr lang="en-US" sz="1100" b="0" i="0" u="none" strike="noStrike" dirty="0">
                        <a:solidFill>
                          <a:srgbClr val="000000"/>
                        </a:solidFill>
                        <a:effectLst/>
                        <a:latin typeface="Bahnschrift" panose="020B0502040204020203" pitchFamily="34" charset="0"/>
                      </a:endParaRPr>
                    </a:p>
                  </a:txBody>
                  <a:tcPr marL="9525" marR="9525" marT="9525" marB="0" anchor="ctr"/>
                </a:tc>
                <a:tc>
                  <a:txBody>
                    <a:bodyPr/>
                    <a:lstStyle/>
                    <a:p>
                      <a:pPr marL="0" algn="ctr" defTabSz="914400" rtl="0" eaLnBrk="1" fontAlgn="ctr" latinLnBrk="0" hangingPunct="1"/>
                      <a:r>
                        <a:rPr lang="en-US" sz="1800" b="0" i="0" u="none" strike="noStrike" kern="1200" dirty="0">
                          <a:solidFill>
                            <a:srgbClr val="000000"/>
                          </a:solidFill>
                          <a:effectLst/>
                          <a:latin typeface="Bahnschrift" panose="020B0502040204020203" pitchFamily="34" charset="0"/>
                          <a:ea typeface="+mn-ea"/>
                          <a:cs typeface="+mn-cs"/>
                        </a:rPr>
                        <a:t>28% (51%)</a:t>
                      </a:r>
                    </a:p>
                  </a:txBody>
                  <a:tcPr marL="9525" marR="9525" marT="9525" marB="0" anchor="ctr"/>
                </a:tc>
                <a:extLst>
                  <a:ext uri="{0D108BD9-81ED-4DB2-BD59-A6C34878D82A}">
                    <a16:rowId xmlns:a16="http://schemas.microsoft.com/office/drawing/2014/main" val="3869621428"/>
                  </a:ext>
                </a:extLst>
              </a:tr>
              <a:tr h="610663">
                <a:tc>
                  <a:txBody>
                    <a:bodyPr/>
                    <a:lstStyle/>
                    <a:p>
                      <a:pPr algn="l" fontAlgn="b"/>
                      <a:r>
                        <a:rPr lang="en-US" sz="1100" b="1" dirty="0">
                          <a:effectLst/>
                          <a:latin typeface="Bahnschrift" panose="020B0502040204020203" pitchFamily="34" charset="0"/>
                          <a:ea typeface="Nimbus Roman No9 L"/>
                        </a:rPr>
                        <a:t>[JOBS- W/OUT RECESSION]</a:t>
                      </a:r>
                      <a:r>
                        <a:rPr lang="en-US" sz="1100" dirty="0">
                          <a:effectLst/>
                          <a:latin typeface="Bahnschrift" panose="020B0502040204020203" pitchFamily="34" charset="0"/>
                          <a:ea typeface="Nimbus Roman No9 L"/>
                        </a:rPr>
                        <a:t> </a:t>
                      </a:r>
                      <a:r>
                        <a:rPr lang="en-US" sz="1100" b="0" dirty="0">
                          <a:effectLst/>
                          <a:latin typeface="Bahnschrift" panose="020B0502040204020203" pitchFamily="34" charset="0"/>
                          <a:ea typeface="Nimbus Roman No9 L"/>
                        </a:rPr>
                        <a:t>Investments in community-based intervention to reduce violence is an opportunity to create thousands of good-paying jobs in communities across America. Because these jobs will employ local people, they will help the most disadvantaged communities where new jobs are needed the most, as well as reduce violence in these communities. And many businesspeople and chambers of commerce support these investments as well, because the decrease in violence will create an increase in economic investment in the community, supporting stronger, thriving communities. </a:t>
                      </a:r>
                      <a:endParaRPr lang="en-US" sz="1100" b="0" i="0" u="none" strike="noStrike" dirty="0">
                        <a:solidFill>
                          <a:srgbClr val="000000"/>
                        </a:solidFill>
                        <a:effectLst/>
                        <a:latin typeface="Bahnschrift" panose="020B0502040204020203" pitchFamily="34" charset="0"/>
                      </a:endParaRPr>
                    </a:p>
                  </a:txBody>
                  <a:tcPr marL="9525" marR="9525" marT="9525" marB="0" anchor="ctr"/>
                </a:tc>
                <a:tc>
                  <a:txBody>
                    <a:bodyPr/>
                    <a:lstStyle/>
                    <a:p>
                      <a:pPr marL="0" algn="ctr" defTabSz="914400" rtl="0" eaLnBrk="1" fontAlgn="ctr" latinLnBrk="0" hangingPunct="1"/>
                      <a:r>
                        <a:rPr lang="en-US" sz="1800" b="0" i="0" u="none" strike="noStrike" kern="1200" dirty="0">
                          <a:solidFill>
                            <a:srgbClr val="000000"/>
                          </a:solidFill>
                          <a:effectLst/>
                          <a:latin typeface="Bahnschrift" panose="020B0502040204020203" pitchFamily="34" charset="0"/>
                          <a:ea typeface="+mn-ea"/>
                          <a:cs typeface="+mn-cs"/>
                        </a:rPr>
                        <a:t>27% (61%)</a:t>
                      </a:r>
                    </a:p>
                  </a:txBody>
                  <a:tcPr marL="9525" marR="9525" marT="9525" marB="0" anchor="ctr"/>
                </a:tc>
                <a:extLst>
                  <a:ext uri="{0D108BD9-81ED-4DB2-BD59-A6C34878D82A}">
                    <a16:rowId xmlns:a16="http://schemas.microsoft.com/office/drawing/2014/main" val="3538853372"/>
                  </a:ext>
                </a:extLst>
              </a:tr>
              <a:tr h="761190">
                <a:tc>
                  <a:txBody>
                    <a:bodyPr/>
                    <a:lstStyle/>
                    <a:p>
                      <a:pPr algn="l" fontAlgn="b"/>
                      <a:r>
                        <a:rPr lang="en-US" sz="1100" b="1" dirty="0">
                          <a:effectLst/>
                          <a:latin typeface="Bahnschrift" panose="020B0502040204020203" pitchFamily="34" charset="0"/>
                          <a:ea typeface="Nimbus Roman No9 L"/>
                        </a:rPr>
                        <a:t>[INVEST IN INFRASTRUCTURE] </a:t>
                      </a:r>
                      <a:r>
                        <a:rPr lang="en-US" sz="1100" b="0" dirty="0">
                          <a:effectLst/>
                          <a:latin typeface="Bahnschrift" panose="020B0502040204020203" pitchFamily="34" charset="0"/>
                          <a:ea typeface="Nimbus Roman No9 L"/>
                        </a:rPr>
                        <a:t>Interrupting the cycle of community violence requires seeing violence as an infrastructure problem, because a community’s wellbeing is part of its infrastructure. Infrastructure isn’t just a community’s roads, bridges, buildings and broadband. Infrastructure is everything that holds a community together—like medical services, city services and mental health services. Preventing violence will also improve the economic outlook of communities with high rate of violence. Systemic proven, proactive, community-led policy interventions that prevent violence are also an investment in a community’s infrastructure. </a:t>
                      </a:r>
                      <a:endParaRPr lang="en-US" sz="1100" b="0" i="0" u="none" strike="noStrike" dirty="0">
                        <a:solidFill>
                          <a:srgbClr val="000000"/>
                        </a:solidFill>
                        <a:effectLst/>
                        <a:latin typeface="Bahnschrift" panose="020B0502040204020203" pitchFamily="34" charset="0"/>
                      </a:endParaRPr>
                    </a:p>
                  </a:txBody>
                  <a:tcPr marL="9525" marR="9525" marT="9525" marB="0" anchor="ctr"/>
                </a:tc>
                <a:tc>
                  <a:txBody>
                    <a:bodyPr/>
                    <a:lstStyle/>
                    <a:p>
                      <a:pPr marL="0" algn="ctr" defTabSz="914400" rtl="0" eaLnBrk="1" fontAlgn="ctr" latinLnBrk="0" hangingPunct="1"/>
                      <a:r>
                        <a:rPr lang="en-US" sz="1800" b="0" i="0" u="none" strike="noStrike" kern="1200" dirty="0">
                          <a:solidFill>
                            <a:srgbClr val="000000"/>
                          </a:solidFill>
                          <a:effectLst/>
                          <a:latin typeface="Bahnschrift" panose="020B0502040204020203" pitchFamily="34" charset="0"/>
                          <a:ea typeface="+mn-ea"/>
                          <a:cs typeface="+mn-cs"/>
                        </a:rPr>
                        <a:t>27% (58%)</a:t>
                      </a:r>
                    </a:p>
                  </a:txBody>
                  <a:tcPr marL="9525" marR="9525" marT="9525" marB="0" anchor="ctr"/>
                </a:tc>
                <a:extLst>
                  <a:ext uri="{0D108BD9-81ED-4DB2-BD59-A6C34878D82A}">
                    <a16:rowId xmlns:a16="http://schemas.microsoft.com/office/drawing/2014/main" val="1411949210"/>
                  </a:ext>
                </a:extLst>
              </a:tr>
              <a:tr h="761190">
                <a:tc>
                  <a:txBody>
                    <a:bodyPr/>
                    <a:lstStyle/>
                    <a:p>
                      <a:pPr algn="l" fontAlgn="b"/>
                      <a:r>
                        <a:rPr lang="en-US" sz="1100" b="1" dirty="0">
                          <a:effectLst/>
                          <a:latin typeface="Bahnschrift" panose="020B0502040204020203" pitchFamily="34" charset="0"/>
                          <a:ea typeface="Nimbus Roman No9 L"/>
                        </a:rPr>
                        <a:t>[LEGACY OF RACISM/ ROLE OF FAITH] </a:t>
                      </a:r>
                      <a:r>
                        <a:rPr lang="en-US" sz="1100" b="0" dirty="0">
                          <a:effectLst/>
                          <a:latin typeface="Bahnschrift" panose="020B0502040204020203" pitchFamily="34" charset="0"/>
                          <a:ea typeface="Nimbus Roman No9 L"/>
                        </a:rPr>
                        <a:t>Our country’s legacy of racism, violence, and economic exploitation runs counter to what is prescribed in the Bible. We need social justice in our faith institutions to transform our nation’s hearts and minds, and ultimately, the policies and practices that perpetuate these evils. We need to end the cycles of gun violence and mass incarceration that are tearing generation-long holes through our cities and counties. Our local leaders need to invest in community violence intervention, because our local officials need to be held accountable as allies, and not obstacles, to criminal justice reform. </a:t>
                      </a:r>
                      <a:endParaRPr lang="en-US" sz="1100" b="0" i="0" u="none" strike="noStrike" dirty="0">
                        <a:solidFill>
                          <a:srgbClr val="000000"/>
                        </a:solidFill>
                        <a:effectLst/>
                        <a:latin typeface="Bahnschrift" panose="020B0502040204020203" pitchFamily="34" charset="0"/>
                      </a:endParaRPr>
                    </a:p>
                  </a:txBody>
                  <a:tcPr marL="9525" marR="9525" marT="9525" marB="0" anchor="ctr"/>
                </a:tc>
                <a:tc>
                  <a:txBody>
                    <a:bodyPr/>
                    <a:lstStyle/>
                    <a:p>
                      <a:pPr marL="0" algn="ctr" defTabSz="914400" rtl="0" eaLnBrk="1" fontAlgn="ctr" latinLnBrk="0" hangingPunct="1"/>
                      <a:r>
                        <a:rPr lang="en-US" sz="1800" b="0" i="0" u="none" strike="noStrike" kern="1200" dirty="0">
                          <a:solidFill>
                            <a:srgbClr val="000000"/>
                          </a:solidFill>
                          <a:effectLst/>
                          <a:latin typeface="Bahnschrift" panose="020B0502040204020203" pitchFamily="34" charset="0"/>
                          <a:ea typeface="+mn-ea"/>
                          <a:cs typeface="+mn-cs"/>
                        </a:rPr>
                        <a:t>27% (55%)</a:t>
                      </a:r>
                    </a:p>
                  </a:txBody>
                  <a:tcPr marL="9525" marR="9525" marT="9525" marB="0" anchor="ctr"/>
                </a:tc>
                <a:extLst>
                  <a:ext uri="{0D108BD9-81ED-4DB2-BD59-A6C34878D82A}">
                    <a16:rowId xmlns:a16="http://schemas.microsoft.com/office/drawing/2014/main" val="1894032813"/>
                  </a:ext>
                </a:extLst>
              </a:tr>
            </a:tbl>
          </a:graphicData>
        </a:graphic>
      </p:graphicFrame>
      <p:sp>
        <p:nvSpPr>
          <p:cNvPr id="5" name="Rectangle 4">
            <a:extLst>
              <a:ext uri="{FF2B5EF4-FFF2-40B4-BE49-F238E27FC236}">
                <a16:creationId xmlns:a16="http://schemas.microsoft.com/office/drawing/2014/main" id="{DE8D14A6-FBF5-4D5C-A1F3-5ADA45ED53A0}"/>
              </a:ext>
            </a:extLst>
          </p:cNvPr>
          <p:cNvSpPr/>
          <p:nvPr/>
        </p:nvSpPr>
        <p:spPr>
          <a:xfrm>
            <a:off x="159867" y="6433178"/>
            <a:ext cx="641393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Sorted by % Very Convincing (Total convincing in parentheses)</a:t>
            </a:r>
          </a:p>
        </p:txBody>
      </p:sp>
    </p:spTree>
    <p:extLst>
      <p:ext uri="{BB962C8B-B14F-4D97-AF65-F5344CB8AC3E}">
        <p14:creationId xmlns:p14="http://schemas.microsoft.com/office/powerpoint/2010/main" val="375509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290B50C8-3579-4AC1-BE19-F56A0573030B}"/>
              </a:ext>
            </a:extLst>
          </p:cNvPr>
          <p:cNvGraphicFramePr>
            <a:graphicFrameLocks noGrp="1"/>
          </p:cNvGraphicFramePr>
          <p:nvPr>
            <p:extLst>
              <p:ext uri="{D42A27DB-BD31-4B8C-83A1-F6EECF244321}">
                <p14:modId xmlns:p14="http://schemas.microsoft.com/office/powerpoint/2010/main" val="1314361760"/>
              </p:ext>
            </p:extLst>
          </p:nvPr>
        </p:nvGraphicFramePr>
        <p:xfrm>
          <a:off x="294181" y="1832351"/>
          <a:ext cx="11521429" cy="3924736"/>
        </p:xfrm>
        <a:graphic>
          <a:graphicData uri="http://schemas.openxmlformats.org/drawingml/2006/table">
            <a:tbl>
              <a:tblPr>
                <a:tableStyleId>{5C22544A-7EE6-4342-B048-85BDC9FD1C3A}</a:tableStyleId>
              </a:tblPr>
              <a:tblGrid>
                <a:gridCol w="2444389">
                  <a:extLst>
                    <a:ext uri="{9D8B030D-6E8A-4147-A177-3AD203B41FA5}">
                      <a16:colId xmlns:a16="http://schemas.microsoft.com/office/drawing/2014/main" val="285450607"/>
                    </a:ext>
                  </a:extLst>
                </a:gridCol>
                <a:gridCol w="605136">
                  <a:extLst>
                    <a:ext uri="{9D8B030D-6E8A-4147-A177-3AD203B41FA5}">
                      <a16:colId xmlns:a16="http://schemas.microsoft.com/office/drawing/2014/main" val="2215904522"/>
                    </a:ext>
                  </a:extLst>
                </a:gridCol>
                <a:gridCol w="605136">
                  <a:extLst>
                    <a:ext uri="{9D8B030D-6E8A-4147-A177-3AD203B41FA5}">
                      <a16:colId xmlns:a16="http://schemas.microsoft.com/office/drawing/2014/main" val="2688014687"/>
                    </a:ext>
                  </a:extLst>
                </a:gridCol>
                <a:gridCol w="605136">
                  <a:extLst>
                    <a:ext uri="{9D8B030D-6E8A-4147-A177-3AD203B41FA5}">
                      <a16:colId xmlns:a16="http://schemas.microsoft.com/office/drawing/2014/main" val="1038927457"/>
                    </a:ext>
                  </a:extLst>
                </a:gridCol>
                <a:gridCol w="605136">
                  <a:extLst>
                    <a:ext uri="{9D8B030D-6E8A-4147-A177-3AD203B41FA5}">
                      <a16:colId xmlns:a16="http://schemas.microsoft.com/office/drawing/2014/main" val="3179509636"/>
                    </a:ext>
                  </a:extLst>
                </a:gridCol>
                <a:gridCol w="605136">
                  <a:extLst>
                    <a:ext uri="{9D8B030D-6E8A-4147-A177-3AD203B41FA5}">
                      <a16:colId xmlns:a16="http://schemas.microsoft.com/office/drawing/2014/main" val="4189812535"/>
                    </a:ext>
                  </a:extLst>
                </a:gridCol>
                <a:gridCol w="605136">
                  <a:extLst>
                    <a:ext uri="{9D8B030D-6E8A-4147-A177-3AD203B41FA5}">
                      <a16:colId xmlns:a16="http://schemas.microsoft.com/office/drawing/2014/main" val="2502334470"/>
                    </a:ext>
                  </a:extLst>
                </a:gridCol>
                <a:gridCol w="605136">
                  <a:extLst>
                    <a:ext uri="{9D8B030D-6E8A-4147-A177-3AD203B41FA5}">
                      <a16:colId xmlns:a16="http://schemas.microsoft.com/office/drawing/2014/main" val="4058371976"/>
                    </a:ext>
                  </a:extLst>
                </a:gridCol>
                <a:gridCol w="605136">
                  <a:extLst>
                    <a:ext uri="{9D8B030D-6E8A-4147-A177-3AD203B41FA5}">
                      <a16:colId xmlns:a16="http://schemas.microsoft.com/office/drawing/2014/main" val="1351641226"/>
                    </a:ext>
                  </a:extLst>
                </a:gridCol>
                <a:gridCol w="605136">
                  <a:extLst>
                    <a:ext uri="{9D8B030D-6E8A-4147-A177-3AD203B41FA5}">
                      <a16:colId xmlns:a16="http://schemas.microsoft.com/office/drawing/2014/main" val="3004008159"/>
                    </a:ext>
                  </a:extLst>
                </a:gridCol>
                <a:gridCol w="605136">
                  <a:extLst>
                    <a:ext uri="{9D8B030D-6E8A-4147-A177-3AD203B41FA5}">
                      <a16:colId xmlns:a16="http://schemas.microsoft.com/office/drawing/2014/main" val="3231039179"/>
                    </a:ext>
                  </a:extLst>
                </a:gridCol>
                <a:gridCol w="605136">
                  <a:extLst>
                    <a:ext uri="{9D8B030D-6E8A-4147-A177-3AD203B41FA5}">
                      <a16:colId xmlns:a16="http://schemas.microsoft.com/office/drawing/2014/main" val="1965314123"/>
                    </a:ext>
                  </a:extLst>
                </a:gridCol>
                <a:gridCol w="605136">
                  <a:extLst>
                    <a:ext uri="{9D8B030D-6E8A-4147-A177-3AD203B41FA5}">
                      <a16:colId xmlns:a16="http://schemas.microsoft.com/office/drawing/2014/main" val="487649571"/>
                    </a:ext>
                  </a:extLst>
                </a:gridCol>
                <a:gridCol w="605136">
                  <a:extLst>
                    <a:ext uri="{9D8B030D-6E8A-4147-A177-3AD203B41FA5}">
                      <a16:colId xmlns:a16="http://schemas.microsoft.com/office/drawing/2014/main" val="2145609313"/>
                    </a:ext>
                  </a:extLst>
                </a:gridCol>
                <a:gridCol w="605136">
                  <a:extLst>
                    <a:ext uri="{9D8B030D-6E8A-4147-A177-3AD203B41FA5}">
                      <a16:colId xmlns:a16="http://schemas.microsoft.com/office/drawing/2014/main" val="2310008530"/>
                    </a:ext>
                  </a:extLst>
                </a:gridCol>
                <a:gridCol w="605136">
                  <a:extLst>
                    <a:ext uri="{9D8B030D-6E8A-4147-A177-3AD203B41FA5}">
                      <a16:colId xmlns:a16="http://schemas.microsoft.com/office/drawing/2014/main" val="1996078868"/>
                    </a:ext>
                  </a:extLst>
                </a:gridCol>
              </a:tblGrid>
              <a:tr h="372395">
                <a:tc rowSpan="2">
                  <a:txBody>
                    <a:bodyPr/>
                    <a:lstStyle/>
                    <a:p>
                      <a:pPr algn="ctr" fontAlgn="b"/>
                      <a:r>
                        <a:rPr lang="en-US" sz="1600" b="1" i="0" u="none" strike="noStrike" dirty="0">
                          <a:solidFill>
                            <a:schemeClr val="bg1"/>
                          </a:solidFill>
                          <a:effectLst/>
                          <a:latin typeface="Bahnschrift" panose="020B0502040204020203" pitchFamily="34" charset="0"/>
                        </a:rPr>
                        <a:t>% very convincing</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50000"/>
                      </a:schemeClr>
                    </a:solidFill>
                  </a:tcPr>
                </a:tc>
                <a:tc rowSpan="2">
                  <a:txBody>
                    <a:bodyPr/>
                    <a:lstStyle/>
                    <a:p>
                      <a:pPr algn="ctr" fontAlgn="b"/>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Total</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4">
                  <a:txBody>
                    <a:bodyPr/>
                    <a:lstStyle/>
                    <a:p>
                      <a:pPr algn="ctr" fontAlgn="b"/>
                      <a:r>
                        <a:rPr kumimoji="0" lang="en-US" sz="1100" b="1" i="0" u="none" strike="noStrike" kern="1200" cap="none" normalizeH="0" baseline="0" dirty="0">
                          <a:ln>
                            <a:noFill/>
                          </a:ln>
                          <a:solidFill>
                            <a:schemeClr val="bg1"/>
                          </a:solidFill>
                          <a:effectLst/>
                          <a:latin typeface="Bahnschrift" panose="020B0502040204020203" pitchFamily="34" charset="0"/>
                          <a:ea typeface="+mn-ea"/>
                          <a:cs typeface="+mn-cs"/>
                        </a:rPr>
                        <a:t>Gender/Age</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800" b="1" i="0" u="none" strike="noStrike">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hMerge="1">
                  <a:txBody>
                    <a:bodyPr/>
                    <a:lstStyle/>
                    <a:p>
                      <a:pPr algn="ctr" fontAlgn="b"/>
                      <a:r>
                        <a:rPr kumimoji="0" lang="en-US" sz="1100" b="1" i="0" u="none" strike="noStrike" kern="1200" cap="none" normalizeH="0" baseline="0" dirty="0">
                          <a:ln>
                            <a:noFill/>
                          </a:ln>
                          <a:solidFill>
                            <a:schemeClr val="bg1"/>
                          </a:solidFill>
                          <a:effectLst/>
                          <a:latin typeface="Bahnschrift" panose="020B0502040204020203" pitchFamily="34" charset="0"/>
                          <a:ea typeface="+mn-ea"/>
                          <a:cs typeface="+mn-cs"/>
                        </a:rPr>
                        <a:t>Age</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800" b="1" i="0" u="none" strike="noStrike">
                        <a:solidFill>
                          <a:schemeClr val="bg1"/>
                        </a:solidFill>
                        <a:effectLst/>
                        <a:latin typeface="Bahnschrift" panose="020B0502040204020203" pitchFamily="34" charset="0"/>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4">
                  <a:txBody>
                    <a:bodyPr/>
                    <a:lstStyle/>
                    <a:p>
                      <a:pPr algn="ctr" fontAlgn="b"/>
                      <a:r>
                        <a:rPr kumimoji="0" lang="en-US" sz="1100" b="1" i="0" u="none" strike="noStrike" kern="1200" cap="none" normalizeH="0" baseline="0" dirty="0">
                          <a:ln>
                            <a:noFill/>
                          </a:ln>
                          <a:solidFill>
                            <a:schemeClr val="bg1"/>
                          </a:solidFill>
                          <a:effectLst/>
                          <a:latin typeface="Bahnschrift" panose="020B0502040204020203" pitchFamily="34" charset="0"/>
                          <a:ea typeface="+mn-ea"/>
                          <a:cs typeface="+mn-cs"/>
                        </a:rPr>
                        <a:t>Education/Gender</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r>
                        <a:rPr lang="en-US" sz="1400" b="1" i="0" u="none" strike="noStrike">
                          <a:solidFill>
                            <a:schemeClr val="bg1"/>
                          </a:solidFill>
                          <a:effectLst/>
                          <a:latin typeface="Bahnschrift" panose="020B0502040204020203" pitchFamily="34" charset="0"/>
                        </a:rPr>
                        <a:t>Race/</a:t>
                      </a:r>
                    </a:p>
                    <a:p>
                      <a:pPr algn="ctr" fontAlgn="b"/>
                      <a:r>
                        <a:rPr lang="en-US" sz="1400" b="1" i="0" u="none" strike="noStrike">
                          <a:solidFill>
                            <a:schemeClr val="bg1"/>
                          </a:solidFill>
                          <a:effectLst/>
                          <a:latin typeface="Bahnschrift" panose="020B0502040204020203" pitchFamily="34" charset="0"/>
                        </a:rPr>
                        <a:t>Ideology</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r>
                        <a:rPr kumimoji="0" lang="en-US" sz="1100" b="1" i="0" u="none" strike="noStrike" kern="1200" cap="none" normalizeH="0" baseline="0" dirty="0">
                          <a:ln>
                            <a:noFill/>
                          </a:ln>
                          <a:solidFill>
                            <a:schemeClr val="bg1"/>
                          </a:solidFill>
                          <a:effectLst/>
                          <a:latin typeface="Bahnschrift" panose="020B0502040204020203" pitchFamily="34" charset="0"/>
                          <a:ea typeface="+mn-ea"/>
                          <a:cs typeface="+mn-cs"/>
                        </a:rPr>
                        <a:t>Race</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lang="en-US" sz="1800" b="1" i="0" u="none" strike="noStrike">
                        <a:solidFill>
                          <a:schemeClr val="bg1"/>
                        </a:solidFill>
                        <a:effectLst/>
                        <a:latin typeface="Bahnschrift" panose="020B0502040204020203" pitchFamily="34" charset="0"/>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fontAlgn="b"/>
                      <a:r>
                        <a:rPr kumimoji="0" lang="en-US" sz="1100" b="1" i="0" u="none" strike="noStrike" kern="1200" cap="none" normalizeH="0" baseline="0" dirty="0">
                          <a:ln>
                            <a:noFill/>
                          </a:ln>
                          <a:solidFill>
                            <a:schemeClr val="bg1"/>
                          </a:solidFill>
                          <a:effectLst/>
                          <a:latin typeface="Bahnschrift" panose="020B0502040204020203" pitchFamily="34" charset="0"/>
                          <a:ea typeface="+mn-ea"/>
                          <a:cs typeface="+mn-cs"/>
                        </a:rPr>
                        <a:t>Race</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kumimoji="0" lang="en-US" sz="1100" b="1" i="0" u="none" strike="noStrike" kern="1200" cap="none" normalizeH="0" baseline="0" dirty="0">
                        <a:ln>
                          <a:noFill/>
                        </a:ln>
                        <a:solidFill>
                          <a:schemeClr val="bg1"/>
                        </a:solidFill>
                        <a:effectLst/>
                        <a:latin typeface="Bahnschrift" panose="020B0502040204020203" pitchFamily="34" charset="0"/>
                        <a:ea typeface="+mn-ea"/>
                        <a:cs typeface="+mn-cs"/>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4">
                  <a:txBody>
                    <a:bodyPr/>
                    <a:lstStyle/>
                    <a:p>
                      <a:pPr algn="ctr" fontAlgn="b"/>
                      <a:r>
                        <a:rPr kumimoji="0" lang="en-US" sz="1100" b="1" i="0" u="none" strike="noStrike" kern="1200" cap="none" normalizeH="0" baseline="0" dirty="0">
                          <a:ln>
                            <a:noFill/>
                          </a:ln>
                          <a:solidFill>
                            <a:schemeClr val="bg1"/>
                          </a:solidFill>
                          <a:effectLst/>
                          <a:latin typeface="Bahnschrift" panose="020B0502040204020203" pitchFamily="34" charset="0"/>
                          <a:ea typeface="+mn-ea"/>
                          <a:cs typeface="+mn-cs"/>
                        </a:rPr>
                        <a:t>Region</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kumimoji="0" lang="en-US" sz="1100" b="1" i="0" u="none" strike="noStrike" kern="1200" cap="none" normalizeH="0" baseline="0" dirty="0">
                        <a:ln>
                          <a:noFill/>
                        </a:ln>
                        <a:solidFill>
                          <a:schemeClr val="bg1"/>
                        </a:solidFill>
                        <a:effectLst/>
                        <a:latin typeface="Bahnschrift" panose="020B0502040204020203" pitchFamily="34" charset="0"/>
                        <a:ea typeface="+mn-ea"/>
                        <a:cs typeface="+mn-cs"/>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kumimoji="0" lang="en-US" sz="1100" b="1" i="0" u="none" strike="noStrike" kern="1200" cap="none" normalizeH="0" baseline="0" dirty="0">
                        <a:ln>
                          <a:noFill/>
                        </a:ln>
                        <a:solidFill>
                          <a:schemeClr val="bg1"/>
                        </a:solidFill>
                        <a:effectLst/>
                        <a:latin typeface="Bahnschrift" panose="020B0502040204020203" pitchFamily="34" charset="0"/>
                        <a:ea typeface="+mn-ea"/>
                        <a:cs typeface="+mn-cs"/>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kumimoji="0" lang="en-US" sz="1100" b="1" i="0" u="none" strike="noStrike" kern="1200" cap="none" normalizeH="0" baseline="0" dirty="0">
                        <a:ln>
                          <a:noFill/>
                        </a:ln>
                        <a:solidFill>
                          <a:schemeClr val="bg1"/>
                        </a:solidFill>
                        <a:effectLst/>
                        <a:latin typeface="Bahnschrift" panose="020B0502040204020203" pitchFamily="34" charset="0"/>
                        <a:ea typeface="+mn-ea"/>
                        <a:cs typeface="+mn-cs"/>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35736390"/>
                  </a:ext>
                </a:extLst>
              </a:tr>
              <a:tr h="338117">
                <a:tc vMerge="1">
                  <a:txBody>
                    <a:bodyPr/>
                    <a:lstStyle/>
                    <a:p>
                      <a:pPr algn="ctr" fontAlgn="b"/>
                      <a:endParaRPr lang="en-US" sz="1600" b="1" i="0" u="none" strike="noStrike">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schemeClr>
                    </a:solidFill>
                  </a:tcPr>
                </a:tc>
                <a:tc vMerge="1">
                  <a:txBody>
                    <a:bodyPr/>
                    <a:lstStyle/>
                    <a:p>
                      <a:pPr algn="ctr" fontAlgn="b"/>
                      <a:endParaRPr lang="en-US" sz="1200" b="1" i="0" u="none" strike="noStrike">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Men &lt;55</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Women &lt;55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Men 55+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Women 55+</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Non-</a:t>
                      </a:r>
                      <a:r>
                        <a:rPr kumimoji="0" lang="en-US" sz="1000" b="1" i="0" u="none" strike="noStrike" kern="1200" cap="none" normalizeH="0" baseline="0" dirty="0" err="1">
                          <a:ln>
                            <a:noFill/>
                          </a:ln>
                          <a:solidFill>
                            <a:schemeClr val="bg1"/>
                          </a:solidFill>
                          <a:effectLst/>
                          <a:latin typeface="Bahnschrift" panose="020B0502040204020203" pitchFamily="34" charset="0"/>
                          <a:ea typeface="+mn-ea"/>
                          <a:cs typeface="+mn-cs"/>
                        </a:rPr>
                        <a:t>coll</a:t>
                      </a: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 men</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Non-</a:t>
                      </a:r>
                      <a:r>
                        <a:rPr kumimoji="0" lang="en-US" sz="1000" b="1" i="0" u="none" strike="noStrike" kern="1200" cap="none" normalizeH="0" baseline="0" dirty="0" err="1">
                          <a:ln>
                            <a:noFill/>
                          </a:ln>
                          <a:solidFill>
                            <a:schemeClr val="bg1"/>
                          </a:solidFill>
                          <a:effectLst/>
                          <a:latin typeface="Bahnschrift" panose="020B0502040204020203" pitchFamily="34" charset="0"/>
                          <a:ea typeface="+mn-ea"/>
                          <a:cs typeface="+mn-cs"/>
                        </a:rPr>
                        <a:t>coll</a:t>
                      </a: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 women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Coll. men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Coll women</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White</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Black</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NE</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Midwest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South</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West</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35180297"/>
                  </a:ext>
                </a:extLst>
              </a:tr>
              <a:tr h="247248">
                <a:tc>
                  <a:txBody>
                    <a:bodyPr/>
                    <a:lstStyle/>
                    <a:p>
                      <a:pPr algn="l" fontAlgn="b"/>
                      <a:r>
                        <a:rPr lang="en-US" sz="1200" b="0" i="0" u="none" strike="noStrike" dirty="0">
                          <a:solidFill>
                            <a:srgbClr val="000000"/>
                          </a:solidFill>
                          <a:effectLst/>
                          <a:latin typeface="Bahnschrift" panose="020B0502040204020203" pitchFamily="34" charset="0"/>
                        </a:rPr>
                        <a:t>Healthcare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35%</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dirty="0">
                          <a:solidFill>
                            <a:srgbClr val="000000"/>
                          </a:solidFill>
                          <a:effectLst/>
                          <a:latin typeface="Bahnschrift" panose="020B0502040204020203" pitchFamily="34" charset="0"/>
                        </a:rPr>
                        <a:t>34%</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dirty="0">
                          <a:solidFill>
                            <a:srgbClr val="000000"/>
                          </a:solidFill>
                          <a:effectLst/>
                          <a:latin typeface="Bahnschrift" panose="020B0502040204020203" pitchFamily="34" charset="0"/>
                        </a:rPr>
                        <a:t>38%</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a:solidFill>
                            <a:srgbClr val="000000"/>
                          </a:solidFill>
                          <a:effectLst/>
                          <a:latin typeface="Bahnschrift" panose="020B0502040204020203" pitchFamily="34" charset="0"/>
                        </a:rPr>
                        <a:t>27%</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39%</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a:solidFill>
                            <a:srgbClr val="000000"/>
                          </a:solidFill>
                          <a:effectLst/>
                          <a:latin typeface="Bahnschrift" panose="020B0502040204020203" pitchFamily="34" charset="0"/>
                        </a:rPr>
                        <a:t>28%</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40%</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a:solidFill>
                            <a:srgbClr val="000000"/>
                          </a:solidFill>
                          <a:effectLst/>
                          <a:latin typeface="Bahnschrift" panose="020B0502040204020203" pitchFamily="34" charset="0"/>
                        </a:rPr>
                        <a:t>33%</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37%</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dirty="0">
                          <a:solidFill>
                            <a:srgbClr val="000000"/>
                          </a:solidFill>
                          <a:effectLst/>
                          <a:latin typeface="Bahnschrift" panose="020B0502040204020203" pitchFamily="34" charset="0"/>
                        </a:rPr>
                        <a:t>39%</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a:solidFill>
                            <a:srgbClr val="000000"/>
                          </a:solidFill>
                          <a:effectLst/>
                          <a:latin typeface="Bahnschrift" panose="020B0502040204020203" pitchFamily="34" charset="0"/>
                        </a:rPr>
                        <a:t>31%</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36%</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263235427"/>
                  </a:ext>
                </a:extLst>
              </a:tr>
              <a:tr h="247248">
                <a:tc>
                  <a:txBody>
                    <a:bodyPr/>
                    <a:lstStyle/>
                    <a:p>
                      <a:pPr algn="l" fontAlgn="b"/>
                      <a:r>
                        <a:rPr lang="en-US" sz="1200" b="0" i="0" u="none" strike="noStrike" dirty="0">
                          <a:solidFill>
                            <a:srgbClr val="000000"/>
                          </a:solidFill>
                          <a:effectLst/>
                          <a:latin typeface="Bahnschrift" panose="020B0502040204020203" pitchFamily="34" charset="0"/>
                        </a:rPr>
                        <a:t>Police support*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35%</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a:solidFill>
                            <a:srgbClr val="000000"/>
                          </a:solidFill>
                          <a:effectLst/>
                          <a:latin typeface="Bahnschrift" panose="020B0502040204020203" pitchFamily="34" charset="0"/>
                        </a:rPr>
                        <a:t>36%</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26%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34%</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dirty="0">
                          <a:solidFill>
                            <a:srgbClr val="000000"/>
                          </a:solidFill>
                          <a:effectLst/>
                          <a:latin typeface="Bahnschrift" panose="020B0502040204020203" pitchFamily="34" charset="0"/>
                        </a:rPr>
                        <a:t>40%</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dirty="0">
                          <a:solidFill>
                            <a:srgbClr val="000000"/>
                          </a:solidFill>
                          <a:effectLst/>
                          <a:latin typeface="Bahnschrift" panose="020B0502040204020203" pitchFamily="34" charset="0"/>
                        </a:rPr>
                        <a:t>37%</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a:solidFill>
                            <a:srgbClr val="000000"/>
                          </a:solidFill>
                          <a:effectLst/>
                          <a:latin typeface="Bahnschrift" panose="020B0502040204020203" pitchFamily="34" charset="0"/>
                        </a:rPr>
                        <a:t>24%</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41%</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a:solidFill>
                            <a:srgbClr val="000000"/>
                          </a:solidFill>
                          <a:effectLst/>
                          <a:latin typeface="Bahnschrift" panose="020B0502040204020203" pitchFamily="34" charset="0"/>
                        </a:rPr>
                        <a:t>32%</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35719729"/>
                  </a:ext>
                </a:extLst>
              </a:tr>
              <a:tr h="247248">
                <a:tc>
                  <a:txBody>
                    <a:bodyPr/>
                    <a:lstStyle/>
                    <a:p>
                      <a:pPr algn="l" fontAlgn="b"/>
                      <a:r>
                        <a:rPr lang="en-US" sz="1200" b="0" i="0" u="none" strike="noStrike">
                          <a:solidFill>
                            <a:srgbClr val="000000"/>
                          </a:solidFill>
                          <a:effectLst/>
                          <a:latin typeface="Bahnschrift" panose="020B0502040204020203" pitchFamily="34" charset="0"/>
                        </a:rPr>
                        <a:t>War at home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38%</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a:solidFill>
                            <a:srgbClr val="000000"/>
                          </a:solidFill>
                          <a:effectLst/>
                          <a:latin typeface="Bahnschrift" panose="020B0502040204020203" pitchFamily="34" charset="0"/>
                        </a:rPr>
                        <a:t>22%</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26%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37%</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a:solidFill>
                            <a:srgbClr val="000000"/>
                          </a:solidFill>
                          <a:effectLst/>
                          <a:latin typeface="Bahnschrift" panose="020B0502040204020203" pitchFamily="34" charset="0"/>
                        </a:rPr>
                        <a:t>32%</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42%</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a:solidFill>
                            <a:srgbClr val="000000"/>
                          </a:solidFill>
                          <a:effectLst/>
                          <a:latin typeface="Bahnschrift" panose="020B0502040204020203" pitchFamily="34" charset="0"/>
                        </a:rPr>
                        <a:t>33%</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99301011"/>
                  </a:ext>
                </a:extLst>
              </a:tr>
              <a:tr h="247248">
                <a:tc>
                  <a:txBody>
                    <a:bodyPr/>
                    <a:lstStyle/>
                    <a:p>
                      <a:pPr algn="l" fontAlgn="b"/>
                      <a:r>
                        <a:rPr lang="en-US" sz="1200" b="0" i="0" u="none" strike="noStrike" dirty="0">
                          <a:solidFill>
                            <a:srgbClr val="000000"/>
                          </a:solidFill>
                          <a:effectLst/>
                          <a:latin typeface="Bahnschrift" panose="020B0502040204020203" pitchFamily="34" charset="0"/>
                        </a:rPr>
                        <a:t>Cycle of violence/ </a:t>
                      </a:r>
                      <a:r>
                        <a:rPr lang="en-US" sz="1200" b="0" i="0" u="none" strike="noStrike" dirty="0" err="1">
                          <a:solidFill>
                            <a:srgbClr val="000000"/>
                          </a:solidFill>
                          <a:effectLst/>
                          <a:latin typeface="Bahnschrift" panose="020B0502040204020203" pitchFamily="34" charset="0"/>
                        </a:rPr>
                        <a:t>Mahquill</a:t>
                      </a:r>
                      <a:r>
                        <a:rPr lang="en-US" sz="1200" b="0" i="0" u="none" strike="noStrike" dirty="0">
                          <a:solidFill>
                            <a:srgbClr val="000000"/>
                          </a:solidFill>
                          <a:effectLst/>
                          <a:latin typeface="Bahnschrift" panose="020B0502040204020203" pitchFamily="34" charset="0"/>
                        </a:rPr>
                        <a: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47%</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a:solidFill>
                            <a:srgbClr val="000000"/>
                          </a:solidFill>
                          <a:effectLst/>
                          <a:latin typeface="Bahnschrift" panose="020B0502040204020203" pitchFamily="34" charset="0"/>
                        </a:rPr>
                        <a:t>30%</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36%</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323729516"/>
                  </a:ext>
                </a:extLst>
              </a:tr>
              <a:tr h="247248">
                <a:tc>
                  <a:txBody>
                    <a:bodyPr/>
                    <a:lstStyle/>
                    <a:p>
                      <a:pPr algn="l" fontAlgn="b"/>
                      <a:r>
                        <a:rPr lang="en-US" sz="1200" b="0" i="0" u="none" strike="noStrike" dirty="0">
                          <a:solidFill>
                            <a:srgbClr val="000000"/>
                          </a:solidFill>
                          <a:effectLst/>
                          <a:latin typeface="Bahnschrift" panose="020B0502040204020203" pitchFamily="34" charset="0"/>
                        </a:rPr>
                        <a:t>Children- children's future*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40%</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a:solidFill>
                            <a:srgbClr val="000000"/>
                          </a:solidFill>
                          <a:effectLst/>
                          <a:latin typeface="Bahnschrift" panose="020B0502040204020203" pitchFamily="34" charset="0"/>
                        </a:rPr>
                        <a:t>21%</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40%</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a:solidFill>
                            <a:srgbClr val="000000"/>
                          </a:solidFill>
                          <a:effectLst/>
                          <a:latin typeface="Bahnschrift" panose="020B0502040204020203" pitchFamily="34" charset="0"/>
                        </a:rPr>
                        <a:t>27%</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48%</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a:solidFill>
                            <a:srgbClr val="000000"/>
                          </a:solidFill>
                          <a:effectLst/>
                          <a:latin typeface="Bahnschrift" panose="020B0502040204020203" pitchFamily="34" charset="0"/>
                        </a:rPr>
                        <a:t>31%</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36%</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413076944"/>
                  </a:ext>
                </a:extLst>
              </a:tr>
              <a:tr h="247248">
                <a:tc>
                  <a:txBody>
                    <a:bodyPr/>
                    <a:lstStyle/>
                    <a:p>
                      <a:pPr algn="l" fontAlgn="b"/>
                      <a:r>
                        <a:rPr lang="en-US" sz="1200" b="0" i="0" u="none" strike="noStrike" dirty="0">
                          <a:solidFill>
                            <a:srgbClr val="000000"/>
                          </a:solidFill>
                          <a:effectLst/>
                          <a:latin typeface="Bahnschrift" panose="020B0502040204020203" pitchFamily="34" charset="0"/>
                        </a:rPr>
                        <a:t>Social services*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36%</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a:solidFill>
                            <a:srgbClr val="000000"/>
                          </a:solidFill>
                          <a:effectLst/>
                          <a:latin typeface="Bahnschrift" panose="020B0502040204020203" pitchFamily="34" charset="0"/>
                        </a:rPr>
                        <a:t>33%</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45%</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a:solidFill>
                            <a:srgbClr val="000000"/>
                          </a:solidFill>
                          <a:effectLst/>
                          <a:latin typeface="Bahnschrift" panose="020B0502040204020203" pitchFamily="34" charset="0"/>
                        </a:rPr>
                        <a:t>25%</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29319986"/>
                  </a:ext>
                </a:extLst>
              </a:tr>
              <a:tr h="247248">
                <a:tc>
                  <a:txBody>
                    <a:bodyPr/>
                    <a:lstStyle/>
                    <a:p>
                      <a:pPr algn="l" fontAlgn="b"/>
                      <a:r>
                        <a:rPr lang="en-US" sz="1200" b="0" i="0" u="none" strike="noStrike" dirty="0">
                          <a:solidFill>
                            <a:srgbClr val="000000"/>
                          </a:solidFill>
                          <a:effectLst/>
                          <a:latin typeface="Bahnschrift" panose="020B0502040204020203" pitchFamily="34" charset="0"/>
                        </a:rPr>
                        <a:t>Mental health*</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13%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39%</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a:solidFill>
                            <a:srgbClr val="000000"/>
                          </a:solidFill>
                          <a:effectLst/>
                          <a:latin typeface="Bahnschrift" panose="020B0502040204020203" pitchFamily="34" charset="0"/>
                        </a:rPr>
                        <a:t>20%</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40%</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a:solidFill>
                            <a:srgbClr val="000000"/>
                          </a:solidFill>
                          <a:effectLst/>
                          <a:latin typeface="Bahnschrift" panose="020B0502040204020203" pitchFamily="34" charset="0"/>
                        </a:rPr>
                        <a:t>26%</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35%</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a:solidFill>
                            <a:srgbClr val="000000"/>
                          </a:solidFill>
                          <a:effectLst/>
                          <a:latin typeface="Bahnschrift" panose="020B0502040204020203" pitchFamily="34" charset="0"/>
                        </a:rPr>
                        <a:t>29%</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7614185"/>
                  </a:ext>
                </a:extLst>
              </a:tr>
              <a:tr h="247248">
                <a:tc>
                  <a:txBody>
                    <a:bodyPr/>
                    <a:lstStyle/>
                    <a:p>
                      <a:pPr marL="0" algn="l" defTabSz="914400" rtl="0" eaLnBrk="1" fontAlgn="b" latinLnBrk="0" hangingPunct="1"/>
                      <a:r>
                        <a:rPr lang="en-US" sz="1200" b="0" i="0" u="none" strike="noStrike" kern="1200">
                          <a:solidFill>
                            <a:srgbClr val="000000"/>
                          </a:solidFill>
                          <a:effectLst/>
                          <a:latin typeface="Bahnschrift" panose="020B0502040204020203" pitchFamily="34" charset="0"/>
                          <a:ea typeface="+mn-ea"/>
                          <a:cs typeface="+mn-cs"/>
                        </a:rPr>
                        <a:t>Children- violence*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29%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38%</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a:solidFill>
                            <a:srgbClr val="000000"/>
                          </a:solidFill>
                          <a:effectLst/>
                          <a:latin typeface="Bahnschrift" panose="020B0502040204020203" pitchFamily="34" charset="0"/>
                        </a:rPr>
                        <a:t>23%</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41%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39%</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a:solidFill>
                            <a:srgbClr val="000000"/>
                          </a:solidFill>
                          <a:effectLst/>
                          <a:latin typeface="Bahnschrift" panose="020B0502040204020203" pitchFamily="34" charset="0"/>
                        </a:rPr>
                        <a:t>25%</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20627367"/>
                  </a:ext>
                </a:extLst>
              </a:tr>
              <a:tr h="247248">
                <a:tc>
                  <a:txBody>
                    <a:bodyPr/>
                    <a:lstStyle/>
                    <a:p>
                      <a:pPr marL="0" algn="l" defTabSz="914400" rtl="0" eaLnBrk="1" fontAlgn="b" latinLnBrk="0" hangingPunct="1"/>
                      <a:r>
                        <a:rPr lang="en-US" sz="1200" b="0" i="0" u="none" strike="noStrike" kern="1200" dirty="0">
                          <a:solidFill>
                            <a:srgbClr val="000000"/>
                          </a:solidFill>
                          <a:effectLst/>
                          <a:latin typeface="Bahnschrift" panose="020B0502040204020203" pitchFamily="34" charset="0"/>
                          <a:ea typeface="+mn-ea"/>
                          <a:cs typeface="+mn-cs"/>
                        </a:rPr>
                        <a:t>Jobs- w/ recession*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23%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43%</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a:solidFill>
                            <a:srgbClr val="000000"/>
                          </a:solidFill>
                          <a:effectLst/>
                          <a:latin typeface="Bahnschrift" panose="020B0502040204020203" pitchFamily="34" charset="0"/>
                        </a:rPr>
                        <a:t>33%</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47258904"/>
                  </a:ext>
                </a:extLst>
              </a:tr>
              <a:tr h="247248">
                <a:tc>
                  <a:txBody>
                    <a:bodyPr/>
                    <a:lstStyle/>
                    <a:p>
                      <a:pPr marL="0" algn="l" defTabSz="914400" rtl="0" eaLnBrk="1" fontAlgn="b" latinLnBrk="0" hangingPunct="1"/>
                      <a:r>
                        <a:rPr lang="en-US" sz="1200" b="0" i="0" u="none" strike="noStrike" kern="1200" dirty="0">
                          <a:solidFill>
                            <a:srgbClr val="000000"/>
                          </a:solidFill>
                          <a:effectLst/>
                          <a:latin typeface="Bahnschrift" panose="020B0502040204020203" pitchFamily="34" charset="0"/>
                          <a:ea typeface="+mn-ea"/>
                          <a:cs typeface="+mn-cs"/>
                        </a:rPr>
                        <a:t>Police support/ prisons #1 provider*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21%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41%</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a:solidFill>
                            <a:srgbClr val="000000"/>
                          </a:solidFill>
                          <a:effectLst/>
                          <a:latin typeface="Bahnschrift" panose="020B0502040204020203" pitchFamily="34" charset="0"/>
                        </a:rPr>
                        <a:t>33%</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68927292"/>
                  </a:ext>
                </a:extLst>
              </a:tr>
              <a:tr h="247248">
                <a:tc>
                  <a:txBody>
                    <a:bodyPr/>
                    <a:lstStyle/>
                    <a:p>
                      <a:pPr algn="l" fontAlgn="b"/>
                      <a:r>
                        <a:rPr lang="en-US" sz="1200" b="0" i="0" u="none" strike="noStrike" dirty="0">
                          <a:solidFill>
                            <a:srgbClr val="000000"/>
                          </a:solidFill>
                          <a:effectLst/>
                          <a:latin typeface="Bahnschrift" panose="020B0502040204020203" pitchFamily="34" charset="0"/>
                        </a:rPr>
                        <a:t>BIPOC impact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38%</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a:solidFill>
                            <a:srgbClr val="000000"/>
                          </a:solidFill>
                          <a:effectLst/>
                          <a:latin typeface="Bahnschrift" panose="020B0502040204020203" pitchFamily="34" charset="0"/>
                        </a:rPr>
                        <a:t>17%</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43%</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a:solidFill>
                            <a:srgbClr val="000000"/>
                          </a:solidFill>
                          <a:effectLst/>
                          <a:latin typeface="Bahnschrift" panose="020B0502040204020203" pitchFamily="34" charset="0"/>
                        </a:rPr>
                        <a:t>32%</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37958273"/>
                  </a:ext>
                </a:extLst>
              </a:tr>
              <a:tr h="247248">
                <a:tc>
                  <a:txBody>
                    <a:bodyPr/>
                    <a:lstStyle/>
                    <a:p>
                      <a:pPr algn="l" fontAlgn="b"/>
                      <a:r>
                        <a:rPr lang="en-US" sz="1200" b="0" i="0" u="none" strike="noStrike" dirty="0">
                          <a:solidFill>
                            <a:srgbClr val="000000"/>
                          </a:solidFill>
                          <a:effectLst/>
                          <a:latin typeface="Bahnschrift" panose="020B0502040204020203" pitchFamily="34" charset="0"/>
                        </a:rPr>
                        <a:t>Black Lives Matter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41%</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a:solidFill>
                            <a:srgbClr val="000000"/>
                          </a:solidFill>
                          <a:effectLst/>
                          <a:latin typeface="Bahnschrift" panose="020B0502040204020203" pitchFamily="34" charset="0"/>
                        </a:rPr>
                        <a:t>28%</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27110118"/>
                  </a:ext>
                </a:extLst>
              </a:tr>
              <a:tr h="247248">
                <a:tc>
                  <a:txBody>
                    <a:bodyPr/>
                    <a:lstStyle/>
                    <a:p>
                      <a:pPr algn="l" fontAlgn="b"/>
                      <a:r>
                        <a:rPr lang="en-US" sz="1200" b="0" i="0" u="none" strike="noStrike" dirty="0">
                          <a:solidFill>
                            <a:srgbClr val="000000"/>
                          </a:solidFill>
                          <a:effectLst/>
                          <a:latin typeface="Bahnschrift" panose="020B0502040204020203" pitchFamily="34" charset="0"/>
                        </a:rPr>
                        <a:t>Moving responsibilities*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29%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23%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98908295"/>
                  </a:ext>
                </a:extLst>
              </a:tr>
            </a:tbl>
          </a:graphicData>
        </a:graphic>
      </p:graphicFrame>
      <p:sp>
        <p:nvSpPr>
          <p:cNvPr id="9" name="Title 1">
            <a:extLst>
              <a:ext uri="{FF2B5EF4-FFF2-40B4-BE49-F238E27FC236}">
                <a16:creationId xmlns:a16="http://schemas.microsoft.com/office/drawing/2014/main" id="{C564FE8B-89A4-4449-968B-69E328578E28}"/>
              </a:ext>
            </a:extLst>
          </p:cNvPr>
          <p:cNvSpPr txBox="1">
            <a:spLocks/>
          </p:cNvSpPr>
          <p:nvPr/>
        </p:nvSpPr>
        <p:spPr>
          <a:xfrm>
            <a:off x="294184" y="283266"/>
            <a:ext cx="11521440" cy="9789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70C0"/>
                </a:solidFill>
                <a:latin typeface="+mn-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Bahnschrift"/>
              </a:rPr>
              <a:t>African American voters find many of the messages particularly convincing, most of all “Cycle of violence/</a:t>
            </a:r>
            <a:r>
              <a:rPr kumimoji="0" lang="en-US" sz="1400" b="0" i="0" u="none" strike="noStrike" kern="1200" cap="none" spc="0" normalizeH="0" baseline="0" noProof="0" dirty="0" err="1">
                <a:ln>
                  <a:noFill/>
                </a:ln>
                <a:solidFill>
                  <a:schemeClr val="tx1"/>
                </a:solidFill>
                <a:effectLst/>
                <a:uLnTx/>
                <a:uFillTx/>
                <a:latin typeface="Bahnschrift"/>
              </a:rPr>
              <a:t>Mahquill</a:t>
            </a:r>
            <a:r>
              <a:rPr kumimoji="0" lang="en-US" sz="1400" b="0" i="0" u="none" strike="noStrike" kern="1200" cap="none" spc="0" normalizeH="0" baseline="0" noProof="0" dirty="0">
                <a:ln>
                  <a:noFill/>
                </a:ln>
                <a:solidFill>
                  <a:schemeClr val="tx1"/>
                </a:solidFill>
                <a:effectLst/>
                <a:uLnTx/>
                <a:uFillTx/>
                <a:latin typeface="Bahnschrift"/>
              </a:rPr>
              <a:t>,” which connects interventions to a personal story, and “Children- children’s future,” which talks about how interventions will be good for our children’s future. “Police support,” which frames interventions in a manner sympathetic to the police, is the worst performing message among Black voters. It is also the best performing message among white voters as well as older men. “Children- children’s future” disproportionately resonates with younger women, non-college women and voters in the West. “Healthcare” particularly resonates with younger men, non-college women, Northeasterners, Midwesterners and Westerners. “BIPOC impact,” which talks about how interventions are good for voters of color in particular, resonates with younger women and African Americans.  </a:t>
            </a:r>
          </a:p>
        </p:txBody>
      </p:sp>
      <p:sp>
        <p:nvSpPr>
          <p:cNvPr id="10" name="Content Placeholder 4">
            <a:extLst>
              <a:ext uri="{FF2B5EF4-FFF2-40B4-BE49-F238E27FC236}">
                <a16:creationId xmlns:a16="http://schemas.microsoft.com/office/drawing/2014/main" id="{036EFE91-79A3-4A82-83BE-A71D4AFE4BB1}"/>
              </a:ext>
            </a:extLst>
          </p:cNvPr>
          <p:cNvSpPr txBox="1">
            <a:spLocks/>
          </p:cNvSpPr>
          <p:nvPr/>
        </p:nvSpPr>
        <p:spPr>
          <a:xfrm>
            <a:off x="294184" y="1454723"/>
            <a:ext cx="11521440" cy="365760"/>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black"/>
                </a:solidFill>
                <a:effectLst/>
                <a:uLnTx/>
                <a:uFillTx/>
                <a:latin typeface="Bahnschrift" panose="020B0502040204020203" pitchFamily="34" charset="0"/>
                <a:ea typeface="+mn-ea"/>
                <a:cs typeface="+mn-cs"/>
              </a:rPr>
              <a:t>How convincing is each statement?</a:t>
            </a:r>
          </a:p>
        </p:txBody>
      </p:sp>
      <p:sp>
        <p:nvSpPr>
          <p:cNvPr id="6" name="Rectangle 5">
            <a:extLst>
              <a:ext uri="{FF2B5EF4-FFF2-40B4-BE49-F238E27FC236}">
                <a16:creationId xmlns:a16="http://schemas.microsoft.com/office/drawing/2014/main" id="{DECDE7CD-9BC8-4EA2-BE06-C4E803CF2F60}"/>
              </a:ext>
            </a:extLst>
          </p:cNvPr>
          <p:cNvSpPr/>
          <p:nvPr/>
        </p:nvSpPr>
        <p:spPr>
          <a:xfrm>
            <a:off x="294182" y="6137535"/>
            <a:ext cx="10239130"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*=split sampled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Bahnschrift Light" panose="020B0502040204020203" pitchFamily="34" charset="0"/>
                <a:ea typeface="+mn-ea"/>
                <a:cs typeface="+mn-cs"/>
              </a:rPr>
              <a:t>71. Now you will read some statements people have made about federal funds going towards community-based intervention services aimed at reducing gun violence. Please select whether each statement, assuming it is true, is a VERY convincing, SOMEWHAT convincing, NOT TOO convincing, or NOT AT ALL convincing reason to support the federal government providing funds for these types of anti-violence intervention services. [RANDOMIZE LIST] </a:t>
            </a:r>
          </a:p>
        </p:txBody>
      </p:sp>
    </p:spTree>
    <p:extLst>
      <p:ext uri="{BB962C8B-B14F-4D97-AF65-F5344CB8AC3E}">
        <p14:creationId xmlns:p14="http://schemas.microsoft.com/office/powerpoint/2010/main" val="4060304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A22085-9201-4C28-868C-73071ACE6525}"/>
              </a:ext>
            </a:extLst>
          </p:cNvPr>
          <p:cNvSpPr txBox="1"/>
          <p:nvPr/>
        </p:nvSpPr>
        <p:spPr bwMode="auto">
          <a:xfrm>
            <a:off x="449284" y="1175656"/>
            <a:ext cx="11318173" cy="50907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rmAutofit/>
          </a:bodyPr>
          <a:lstStyle/>
          <a:p>
            <a:pPr marL="342900" indent="-342900" algn="just">
              <a:lnSpc>
                <a:spcPct val="105000"/>
              </a:lnSpc>
              <a:spcAft>
                <a:spcPts val="600"/>
              </a:spcAft>
              <a:buFont typeface="Symbol" panose="05050102010706020507" pitchFamily="18" charset="2"/>
              <a:buChar char=""/>
            </a:pPr>
            <a:r>
              <a:rPr lang="en-US" sz="2000" dirty="0">
                <a:latin typeface="Bahnschrift" panose="020B0502040204020203" pitchFamily="34" charset="0"/>
                <a:ea typeface="Calibri" panose="020F0502020204030204" pitchFamily="34" charset="0"/>
              </a:rPr>
              <a:t>The strongest support for having a role in dealing with gun violence is on the state and local levels, but solid majorities want the federal government to have a role as well. </a:t>
            </a:r>
          </a:p>
          <a:p>
            <a:pPr algn="just">
              <a:lnSpc>
                <a:spcPct val="105000"/>
              </a:lnSpc>
              <a:spcAft>
                <a:spcPts val="600"/>
              </a:spcAft>
            </a:pPr>
            <a:r>
              <a:rPr lang="en-US" sz="2000" dirty="0">
                <a:latin typeface="Bahnschrift" panose="020B0502040204020203" pitchFamily="34" charset="0"/>
                <a:ea typeface="Calibri" panose="020F0502020204030204" pitchFamily="34" charset="0"/>
              </a:rPr>
              <a:t> </a:t>
            </a:r>
          </a:p>
          <a:p>
            <a:pPr marL="342900" indent="-342900" algn="just">
              <a:lnSpc>
                <a:spcPct val="105000"/>
              </a:lnSpc>
              <a:spcAft>
                <a:spcPts val="600"/>
              </a:spcAft>
              <a:buFont typeface="Symbol" panose="05050102010706020507" pitchFamily="18" charset="2"/>
              <a:buChar char=""/>
            </a:pPr>
            <a:r>
              <a:rPr lang="en-US" sz="2000" b="1" dirty="0">
                <a:latin typeface="Bahnschrift" panose="020B0502040204020203" pitchFamily="34" charset="0"/>
                <a:ea typeface="Calibri" panose="020F0502020204030204" pitchFamily="34" charset="0"/>
              </a:rPr>
              <a:t>In addition, while the specific vehicle for funding community-based interventions appear to matter little to the voters, they see more of a role for state and local governments, than the federal government.</a:t>
            </a:r>
          </a:p>
          <a:p>
            <a:pPr marL="342900" indent="-342900" algn="just">
              <a:lnSpc>
                <a:spcPct val="105000"/>
              </a:lnSpc>
              <a:spcAft>
                <a:spcPts val="600"/>
              </a:spcAft>
              <a:buFont typeface="Symbol" panose="05050102010706020507" pitchFamily="18" charset="2"/>
              <a:buChar char=""/>
            </a:pPr>
            <a:endParaRPr lang="en-US" sz="2000" dirty="0">
              <a:latin typeface="Bahnschrift" panose="020B0502040204020203" pitchFamily="34" charset="0"/>
              <a:ea typeface="Calibri" panose="020F0502020204030204" pitchFamily="34" charset="0"/>
            </a:endParaRPr>
          </a:p>
          <a:p>
            <a:pPr marL="342900" indent="-342900" algn="just">
              <a:lnSpc>
                <a:spcPct val="105000"/>
              </a:lnSpc>
              <a:spcAft>
                <a:spcPts val="600"/>
              </a:spcAft>
              <a:buFont typeface="Symbol" panose="05050102010706020507" pitchFamily="18" charset="2"/>
              <a:buChar char=""/>
            </a:pPr>
            <a:r>
              <a:rPr lang="en-US" sz="2000" dirty="0">
                <a:latin typeface="Bahnschrift" panose="020B0502040204020203" pitchFamily="34" charset="0"/>
                <a:ea typeface="Calibri" panose="020F0502020204030204" pitchFamily="34" charset="0"/>
              </a:rPr>
              <a:t>Critically, majorities of voters are at least somewhat concerned about the government taking citizens’ guns, though aside from Republicans, this is not a very intense concern for most voters.</a:t>
            </a:r>
          </a:p>
        </p:txBody>
      </p:sp>
      <p:sp>
        <p:nvSpPr>
          <p:cNvPr id="7" name="Title 1">
            <a:extLst>
              <a:ext uri="{FF2B5EF4-FFF2-40B4-BE49-F238E27FC236}">
                <a16:creationId xmlns:a16="http://schemas.microsoft.com/office/drawing/2014/main" id="{CF247A5C-DCC5-47D2-901D-D0B2A606D1DD}"/>
              </a:ext>
            </a:extLst>
          </p:cNvPr>
          <p:cNvSpPr txBox="1">
            <a:spLocks/>
          </p:cNvSpPr>
          <p:nvPr/>
        </p:nvSpPr>
        <p:spPr bwMode="auto">
          <a:xfrm>
            <a:off x="264227" y="329109"/>
            <a:ext cx="11503229" cy="619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600" baseline="-10000">
                <a:solidFill>
                  <a:srgbClr val="0085B4"/>
                </a:solidFill>
                <a:latin typeface="+mj-lt"/>
                <a:ea typeface="MS PGothic" pitchFamily="34" charset="-128"/>
                <a:cs typeface="MS PGothic" charset="0"/>
              </a:defRPr>
            </a:lvl1pPr>
            <a:lvl2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2pPr>
            <a:lvl3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3pPr>
            <a:lvl4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4pPr>
            <a:lvl5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5pPr>
            <a:lvl6pPr marL="457200" algn="l" rtl="0" eaLnBrk="1" fontAlgn="base" hangingPunct="1">
              <a:spcBef>
                <a:spcPct val="0"/>
              </a:spcBef>
              <a:spcAft>
                <a:spcPct val="0"/>
              </a:spcAft>
              <a:defRPr sz="2800">
                <a:solidFill>
                  <a:srgbClr val="0085B4"/>
                </a:solidFill>
                <a:latin typeface="Calibri" pitchFamily="34" charset="0"/>
              </a:defRPr>
            </a:lvl6pPr>
            <a:lvl7pPr marL="914400" algn="l" rtl="0" eaLnBrk="1" fontAlgn="base" hangingPunct="1">
              <a:spcBef>
                <a:spcPct val="0"/>
              </a:spcBef>
              <a:spcAft>
                <a:spcPct val="0"/>
              </a:spcAft>
              <a:defRPr sz="2800">
                <a:solidFill>
                  <a:srgbClr val="0085B4"/>
                </a:solidFill>
                <a:latin typeface="Calibri" pitchFamily="34" charset="0"/>
              </a:defRPr>
            </a:lvl7pPr>
            <a:lvl8pPr marL="1371600" algn="l" rtl="0" eaLnBrk="1" fontAlgn="base" hangingPunct="1">
              <a:spcBef>
                <a:spcPct val="0"/>
              </a:spcBef>
              <a:spcAft>
                <a:spcPct val="0"/>
              </a:spcAft>
              <a:defRPr sz="2800">
                <a:solidFill>
                  <a:srgbClr val="0085B4"/>
                </a:solidFill>
                <a:latin typeface="Calibri" pitchFamily="34" charset="0"/>
              </a:defRPr>
            </a:lvl8pPr>
            <a:lvl9pPr marL="1828800" algn="l" rtl="0" eaLnBrk="1" fontAlgn="base" hangingPunct="1">
              <a:spcBef>
                <a:spcPct val="0"/>
              </a:spcBef>
              <a:spcAft>
                <a:spcPct val="0"/>
              </a:spcAft>
              <a:defRPr sz="2800">
                <a:solidFill>
                  <a:srgbClr val="0085B4"/>
                </a:solidFill>
                <a:latin typeface="Calibri" pitchFamily="34" charset="0"/>
              </a:defRPr>
            </a:lvl9pPr>
          </a:lstStyle>
          <a:p>
            <a:pPr marL="0" marR="0" lvl="0" indent="0" algn="l" defTabSz="914400" rtl="0" eaLnBrk="1" fontAlgn="base" latinLnBrk="0" hangingPunct="1">
              <a:spcBef>
                <a:spcPct val="0"/>
              </a:spcBef>
              <a:spcAft>
                <a:spcPts val="600"/>
              </a:spcAft>
              <a:buClrTx/>
              <a:buSzTx/>
              <a:buFontTx/>
              <a:buNone/>
              <a:tabLst/>
              <a:defRPr/>
            </a:pPr>
            <a:r>
              <a:rPr kumimoji="0" lang="en-US" sz="4000" b="0" i="0" u="none" strike="noStrike" kern="0" cap="none" spc="0" normalizeH="0" baseline="-10000" noProof="0" dirty="0">
                <a:ln>
                  <a:noFill/>
                </a:ln>
                <a:solidFill>
                  <a:srgbClr val="0085B4"/>
                </a:solidFill>
                <a:effectLst/>
                <a:uLnTx/>
                <a:uFillTx/>
                <a:latin typeface="Bahnschrift" panose="020B0502040204020203" pitchFamily="34" charset="0"/>
                <a:ea typeface="MS PGothic" pitchFamily="34" charset="-128"/>
              </a:rPr>
              <a:t>Key Findings: The Context for Support of Community-Based Interventions</a:t>
            </a:r>
          </a:p>
        </p:txBody>
      </p:sp>
    </p:spTree>
    <p:extLst>
      <p:ext uri="{BB962C8B-B14F-4D97-AF65-F5344CB8AC3E}">
        <p14:creationId xmlns:p14="http://schemas.microsoft.com/office/powerpoint/2010/main" val="544416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290B50C8-3579-4AC1-BE19-F56A0573030B}"/>
              </a:ext>
            </a:extLst>
          </p:cNvPr>
          <p:cNvGraphicFramePr>
            <a:graphicFrameLocks noGrp="1"/>
          </p:cNvGraphicFramePr>
          <p:nvPr>
            <p:extLst>
              <p:ext uri="{D42A27DB-BD31-4B8C-83A1-F6EECF244321}">
                <p14:modId xmlns:p14="http://schemas.microsoft.com/office/powerpoint/2010/main" val="1027545415"/>
              </p:ext>
            </p:extLst>
          </p:nvPr>
        </p:nvGraphicFramePr>
        <p:xfrm>
          <a:off x="294181" y="1776079"/>
          <a:ext cx="11521440" cy="3924736"/>
        </p:xfrm>
        <a:graphic>
          <a:graphicData uri="http://schemas.openxmlformats.org/drawingml/2006/table">
            <a:tbl>
              <a:tblPr>
                <a:tableStyleId>{5C22544A-7EE6-4342-B048-85BDC9FD1C3A}</a:tableStyleId>
              </a:tblPr>
              <a:tblGrid>
                <a:gridCol w="3569166">
                  <a:extLst>
                    <a:ext uri="{9D8B030D-6E8A-4147-A177-3AD203B41FA5}">
                      <a16:colId xmlns:a16="http://schemas.microsoft.com/office/drawing/2014/main" val="285450607"/>
                    </a:ext>
                  </a:extLst>
                </a:gridCol>
                <a:gridCol w="883586">
                  <a:extLst>
                    <a:ext uri="{9D8B030D-6E8A-4147-A177-3AD203B41FA5}">
                      <a16:colId xmlns:a16="http://schemas.microsoft.com/office/drawing/2014/main" val="2215904522"/>
                    </a:ext>
                  </a:extLst>
                </a:gridCol>
                <a:gridCol w="883586">
                  <a:extLst>
                    <a:ext uri="{9D8B030D-6E8A-4147-A177-3AD203B41FA5}">
                      <a16:colId xmlns:a16="http://schemas.microsoft.com/office/drawing/2014/main" val="3231039179"/>
                    </a:ext>
                  </a:extLst>
                </a:gridCol>
                <a:gridCol w="883586">
                  <a:extLst>
                    <a:ext uri="{9D8B030D-6E8A-4147-A177-3AD203B41FA5}">
                      <a16:colId xmlns:a16="http://schemas.microsoft.com/office/drawing/2014/main" val="1965314123"/>
                    </a:ext>
                  </a:extLst>
                </a:gridCol>
                <a:gridCol w="883586">
                  <a:extLst>
                    <a:ext uri="{9D8B030D-6E8A-4147-A177-3AD203B41FA5}">
                      <a16:colId xmlns:a16="http://schemas.microsoft.com/office/drawing/2014/main" val="3709020573"/>
                    </a:ext>
                  </a:extLst>
                </a:gridCol>
                <a:gridCol w="883586">
                  <a:extLst>
                    <a:ext uri="{9D8B030D-6E8A-4147-A177-3AD203B41FA5}">
                      <a16:colId xmlns:a16="http://schemas.microsoft.com/office/drawing/2014/main" val="487649571"/>
                    </a:ext>
                  </a:extLst>
                </a:gridCol>
                <a:gridCol w="883586">
                  <a:extLst>
                    <a:ext uri="{9D8B030D-6E8A-4147-A177-3AD203B41FA5}">
                      <a16:colId xmlns:a16="http://schemas.microsoft.com/office/drawing/2014/main" val="2145609313"/>
                    </a:ext>
                  </a:extLst>
                </a:gridCol>
                <a:gridCol w="883586">
                  <a:extLst>
                    <a:ext uri="{9D8B030D-6E8A-4147-A177-3AD203B41FA5}">
                      <a16:colId xmlns:a16="http://schemas.microsoft.com/office/drawing/2014/main" val="2310008530"/>
                    </a:ext>
                  </a:extLst>
                </a:gridCol>
                <a:gridCol w="883586">
                  <a:extLst>
                    <a:ext uri="{9D8B030D-6E8A-4147-A177-3AD203B41FA5}">
                      <a16:colId xmlns:a16="http://schemas.microsoft.com/office/drawing/2014/main" val="1996078868"/>
                    </a:ext>
                  </a:extLst>
                </a:gridCol>
                <a:gridCol w="883586">
                  <a:extLst>
                    <a:ext uri="{9D8B030D-6E8A-4147-A177-3AD203B41FA5}">
                      <a16:colId xmlns:a16="http://schemas.microsoft.com/office/drawing/2014/main" val="2651238456"/>
                    </a:ext>
                  </a:extLst>
                </a:gridCol>
              </a:tblGrid>
              <a:tr h="372395">
                <a:tc rowSpan="2">
                  <a:txBody>
                    <a:bodyPr/>
                    <a:lstStyle/>
                    <a:p>
                      <a:pPr algn="ctr" fontAlgn="b"/>
                      <a:r>
                        <a:rPr lang="en-US" sz="1600" b="1" i="0" u="none" strike="noStrike" dirty="0">
                          <a:solidFill>
                            <a:schemeClr val="bg1"/>
                          </a:solidFill>
                          <a:effectLst/>
                          <a:latin typeface="Bahnschrift" panose="020B0502040204020203" pitchFamily="34" charset="0"/>
                        </a:rPr>
                        <a:t>% very convincing</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50000"/>
                      </a:schemeClr>
                    </a:solidFill>
                  </a:tcPr>
                </a:tc>
                <a:tc rowSpan="2">
                  <a:txBody>
                    <a:bodyPr/>
                    <a:lstStyle/>
                    <a:p>
                      <a:pPr algn="ctr" fontAlgn="b"/>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Total</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gn="ctr" fontAlgn="b"/>
                      <a:r>
                        <a:rPr kumimoji="0" lang="en-US" sz="1100" b="1" i="0" u="none" strike="noStrike" kern="1200" cap="none" normalizeH="0" baseline="0" dirty="0">
                          <a:ln>
                            <a:noFill/>
                          </a:ln>
                          <a:solidFill>
                            <a:schemeClr val="bg1"/>
                          </a:solidFill>
                          <a:effectLst/>
                          <a:latin typeface="Bahnschrift" panose="020B0502040204020203" pitchFamily="34" charset="0"/>
                          <a:ea typeface="+mn-ea"/>
                          <a:cs typeface="+mn-cs"/>
                        </a:rPr>
                        <a:t>Party ID</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kumimoji="0" lang="en-US" sz="1100" b="1" i="0" u="none" strike="noStrike" kern="1200" cap="none" normalizeH="0" baseline="0" dirty="0">
                        <a:ln>
                          <a:noFill/>
                        </a:ln>
                        <a:solidFill>
                          <a:schemeClr val="bg1"/>
                        </a:solidFill>
                        <a:effectLst/>
                        <a:latin typeface="Bahnschrift" panose="020B0502040204020203" pitchFamily="34" charset="0"/>
                        <a:ea typeface="+mn-ea"/>
                        <a:cs typeface="+mn-cs"/>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kumimoji="0" lang="en-US" sz="1100" b="1" i="0" u="none" strike="noStrike" kern="1200" cap="none" normalizeH="0" baseline="0" dirty="0">
                        <a:ln>
                          <a:noFill/>
                        </a:ln>
                        <a:solidFill>
                          <a:schemeClr val="bg1"/>
                        </a:solidFill>
                        <a:effectLst/>
                        <a:latin typeface="Bahnschrift" panose="020B0502040204020203" pitchFamily="34" charset="0"/>
                        <a:ea typeface="+mn-ea"/>
                        <a:cs typeface="+mn-cs"/>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fontAlgn="b"/>
                      <a:r>
                        <a:rPr kumimoji="0" lang="en-US" sz="1100" b="1" i="0" u="none" strike="noStrike" kern="1200" cap="none" normalizeH="0" baseline="0" dirty="0">
                          <a:ln>
                            <a:noFill/>
                          </a:ln>
                          <a:solidFill>
                            <a:schemeClr val="bg1"/>
                          </a:solidFill>
                          <a:effectLst/>
                          <a:latin typeface="Bahnschrift" panose="020B0502040204020203" pitchFamily="34" charset="0"/>
                          <a:ea typeface="+mn-ea"/>
                          <a:cs typeface="+mn-cs"/>
                        </a:rPr>
                        <a:t>Gun-owning Household</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kumimoji="0" lang="en-US" sz="1100" b="1" i="0" u="none" strike="noStrike" kern="1200" cap="none" normalizeH="0" baseline="0" dirty="0">
                        <a:ln>
                          <a:noFill/>
                        </a:ln>
                        <a:solidFill>
                          <a:schemeClr val="bg1"/>
                        </a:solidFill>
                        <a:effectLst/>
                        <a:latin typeface="Bahnschrift" panose="020B0502040204020203" pitchFamily="34" charset="0"/>
                        <a:ea typeface="+mn-ea"/>
                        <a:cs typeface="+mn-cs"/>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fontAlgn="b"/>
                      <a:r>
                        <a:rPr kumimoji="0" lang="en-US" sz="1100" b="1" i="0" u="none" strike="noStrike" kern="1200" cap="none" normalizeH="0" baseline="0" dirty="0">
                          <a:ln>
                            <a:noFill/>
                          </a:ln>
                          <a:solidFill>
                            <a:schemeClr val="bg1"/>
                          </a:solidFill>
                          <a:effectLst/>
                          <a:latin typeface="Bahnschrift" panose="020B0502040204020203" pitchFamily="34" charset="0"/>
                          <a:ea typeface="+mn-ea"/>
                          <a:cs typeface="+mn-cs"/>
                        </a:rPr>
                        <a:t>NRA Household</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kumimoji="0" lang="en-US" sz="1100" b="1" i="0" u="none" strike="noStrike" kern="1200" cap="none" normalizeH="0" baseline="0" dirty="0">
                        <a:ln>
                          <a:noFill/>
                        </a:ln>
                        <a:solidFill>
                          <a:schemeClr val="bg1"/>
                        </a:solidFill>
                        <a:effectLst/>
                        <a:latin typeface="Bahnschrift" panose="020B0502040204020203" pitchFamily="34" charset="0"/>
                        <a:ea typeface="+mn-ea"/>
                        <a:cs typeface="+mn-cs"/>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kumimoji="0" lang="en-US" sz="1100" b="1" i="0" u="none" strike="noStrike" kern="1200" cap="none" normalizeH="0" baseline="0" dirty="0">
                          <a:ln>
                            <a:noFill/>
                          </a:ln>
                          <a:solidFill>
                            <a:schemeClr val="bg1"/>
                          </a:solidFill>
                          <a:effectLst/>
                          <a:latin typeface="Bahnschrift" panose="020B0502040204020203" pitchFamily="34" charset="0"/>
                          <a:ea typeface="+mn-ea"/>
                          <a:cs typeface="+mn-cs"/>
                        </a:rPr>
                        <a:t>BG state</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35736390"/>
                  </a:ext>
                </a:extLst>
              </a:tr>
              <a:tr h="338117">
                <a:tc vMerge="1">
                  <a:txBody>
                    <a:bodyPr/>
                    <a:lstStyle/>
                    <a:p>
                      <a:pPr algn="ctr" fontAlgn="b"/>
                      <a:endParaRPr lang="en-US" sz="1600" b="1" i="0" u="none" strike="noStrike">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schemeClr>
                    </a:solidFill>
                  </a:tcPr>
                </a:tc>
                <a:tc vMerge="1">
                  <a:txBody>
                    <a:bodyPr/>
                    <a:lstStyle/>
                    <a:p>
                      <a:pPr algn="ctr" fontAlgn="b"/>
                      <a:endParaRPr lang="en-US" sz="1200" b="1" i="0" u="none" strike="noStrike">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Dem</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err="1">
                          <a:ln>
                            <a:noFill/>
                          </a:ln>
                          <a:solidFill>
                            <a:schemeClr val="bg1"/>
                          </a:solidFill>
                          <a:effectLst/>
                          <a:latin typeface="Bahnschrift" panose="020B0502040204020203" pitchFamily="34" charset="0"/>
                          <a:ea typeface="+mn-ea"/>
                          <a:cs typeface="+mn-cs"/>
                        </a:rPr>
                        <a:t>Indep</a:t>
                      </a: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 DK</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GOP</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Gun HH</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No gun HH</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NRA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Not NRA</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BG States</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35180297"/>
                  </a:ext>
                </a:extLst>
              </a:tr>
              <a:tr h="247248">
                <a:tc>
                  <a:txBody>
                    <a:bodyPr/>
                    <a:lstStyle/>
                    <a:p>
                      <a:pPr algn="l" fontAlgn="b"/>
                      <a:r>
                        <a:rPr lang="en-US" sz="1200" b="0" i="0" u="none" strike="noStrike" dirty="0">
                          <a:solidFill>
                            <a:srgbClr val="000000"/>
                          </a:solidFill>
                          <a:effectLst/>
                          <a:latin typeface="Bahnschrift" panose="020B0502040204020203" pitchFamily="34" charset="0"/>
                        </a:rPr>
                        <a:t>Healthcare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35%</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46%</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27%</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37%</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33%</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35%</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36%</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263235427"/>
                  </a:ext>
                </a:extLst>
              </a:tr>
              <a:tr h="247248">
                <a:tc>
                  <a:txBody>
                    <a:bodyPr/>
                    <a:lstStyle/>
                    <a:p>
                      <a:pPr algn="l" fontAlgn="b"/>
                      <a:r>
                        <a:rPr lang="en-US" sz="1200" b="0" i="0" u="none" strike="noStrike" dirty="0">
                          <a:solidFill>
                            <a:srgbClr val="000000"/>
                          </a:solidFill>
                          <a:effectLst/>
                          <a:latin typeface="Bahnschrift" panose="020B0502040204020203" pitchFamily="34" charset="0"/>
                        </a:rPr>
                        <a:t>Police support*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34%</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28%</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36%</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28%</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32%</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35719729"/>
                  </a:ext>
                </a:extLst>
              </a:tr>
              <a:tr h="247248">
                <a:tc>
                  <a:txBody>
                    <a:bodyPr/>
                    <a:lstStyle/>
                    <a:p>
                      <a:pPr algn="l" fontAlgn="b"/>
                      <a:r>
                        <a:rPr lang="en-US" sz="1200" b="0" i="0" u="none" strike="noStrike">
                          <a:solidFill>
                            <a:srgbClr val="000000"/>
                          </a:solidFill>
                          <a:effectLst/>
                          <a:latin typeface="Bahnschrift" panose="020B0502040204020203" pitchFamily="34" charset="0"/>
                        </a:rPr>
                        <a:t>War at home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44%</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22%</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37%</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29%</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32%</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99301011"/>
                  </a:ext>
                </a:extLst>
              </a:tr>
              <a:tr h="247248">
                <a:tc>
                  <a:txBody>
                    <a:bodyPr/>
                    <a:lstStyle/>
                    <a:p>
                      <a:pPr algn="l" fontAlgn="b"/>
                      <a:r>
                        <a:rPr lang="en-US" sz="1200" b="0" i="0" u="none" strike="noStrike" dirty="0">
                          <a:solidFill>
                            <a:srgbClr val="000000"/>
                          </a:solidFill>
                          <a:effectLst/>
                          <a:latin typeface="Bahnschrift" panose="020B0502040204020203" pitchFamily="34" charset="0"/>
                        </a:rPr>
                        <a:t>Cycle of violence/ </a:t>
                      </a:r>
                      <a:r>
                        <a:rPr lang="en-US" sz="1200" b="0" i="0" u="none" strike="noStrike" dirty="0" err="1">
                          <a:solidFill>
                            <a:srgbClr val="000000"/>
                          </a:solidFill>
                          <a:effectLst/>
                          <a:latin typeface="Bahnschrift" panose="020B0502040204020203" pitchFamily="34" charset="0"/>
                        </a:rPr>
                        <a:t>Mahquill</a:t>
                      </a:r>
                      <a:r>
                        <a:rPr lang="en-US" sz="1200" b="0" i="0" u="none" strike="noStrike" dirty="0">
                          <a:solidFill>
                            <a:srgbClr val="000000"/>
                          </a:solidFill>
                          <a:effectLst/>
                          <a:latin typeface="Bahnschrift" panose="020B0502040204020203" pitchFamily="34" charset="0"/>
                        </a:rPr>
                        <a: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42%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31%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36%</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30%</a:t>
                      </a:r>
                    </a:p>
                  </a:txBody>
                  <a:tcPr marL="9525" marR="9525" marT="9525"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1" i="0" u="none" strike="noStrike" kern="1200" dirty="0">
                          <a:solidFill>
                            <a:srgbClr val="000000"/>
                          </a:solidFill>
                          <a:effectLst/>
                          <a:latin typeface="Bahnschrift" panose="020B0502040204020203" pitchFamily="34" charset="0"/>
                          <a:ea typeface="+mn-ea"/>
                          <a:cs typeface="+mn-cs"/>
                        </a:rPr>
                        <a:t>34%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323729516"/>
                  </a:ext>
                </a:extLst>
              </a:tr>
              <a:tr h="247248">
                <a:tc>
                  <a:txBody>
                    <a:bodyPr/>
                    <a:lstStyle/>
                    <a:p>
                      <a:pPr algn="l" fontAlgn="b"/>
                      <a:r>
                        <a:rPr lang="en-US" sz="1200" b="0" i="0" u="none" strike="noStrike" dirty="0">
                          <a:solidFill>
                            <a:srgbClr val="000000"/>
                          </a:solidFill>
                          <a:effectLst/>
                          <a:latin typeface="Bahnschrift" panose="020B0502040204020203" pitchFamily="34" charset="0"/>
                        </a:rPr>
                        <a:t>Children- children's future*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42%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32%</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13076944"/>
                  </a:ext>
                </a:extLst>
              </a:tr>
              <a:tr h="247248">
                <a:tc>
                  <a:txBody>
                    <a:bodyPr/>
                    <a:lstStyle/>
                    <a:p>
                      <a:pPr algn="l" fontAlgn="b"/>
                      <a:r>
                        <a:rPr lang="en-US" sz="1200" b="0" i="0" u="none" strike="noStrike" dirty="0">
                          <a:solidFill>
                            <a:srgbClr val="000000"/>
                          </a:solidFill>
                          <a:effectLst/>
                          <a:latin typeface="Bahnschrift" panose="020B0502040204020203" pitchFamily="34" charset="0"/>
                        </a:rPr>
                        <a:t>Social services*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43%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36%</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29%</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29319986"/>
                  </a:ext>
                </a:extLst>
              </a:tr>
              <a:tr h="247248">
                <a:tc>
                  <a:txBody>
                    <a:bodyPr/>
                    <a:lstStyle/>
                    <a:p>
                      <a:pPr algn="l" fontAlgn="b"/>
                      <a:r>
                        <a:rPr lang="en-US" sz="1200" b="0" i="0" u="none" strike="noStrike" dirty="0">
                          <a:solidFill>
                            <a:srgbClr val="000000"/>
                          </a:solidFill>
                          <a:effectLst/>
                          <a:latin typeface="Bahnschrift" panose="020B0502040204020203" pitchFamily="34" charset="0"/>
                        </a:rPr>
                        <a:t>Mental health*</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42%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7614185"/>
                  </a:ext>
                </a:extLst>
              </a:tr>
              <a:tr h="247248">
                <a:tc>
                  <a:txBody>
                    <a:bodyPr/>
                    <a:lstStyle/>
                    <a:p>
                      <a:pPr marL="0" algn="l" defTabSz="914400" rtl="0" eaLnBrk="1" fontAlgn="b" latinLnBrk="0" hangingPunct="1"/>
                      <a:r>
                        <a:rPr lang="en-US" sz="1200" b="0" i="0" u="none" strike="noStrike" kern="1200">
                          <a:solidFill>
                            <a:srgbClr val="000000"/>
                          </a:solidFill>
                          <a:effectLst/>
                          <a:latin typeface="Bahnschrift" panose="020B0502040204020203" pitchFamily="34" charset="0"/>
                          <a:ea typeface="+mn-ea"/>
                          <a:cs typeface="+mn-cs"/>
                        </a:rPr>
                        <a:t>Children- violence*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400" b="0" i="0" u="none" strike="noStrike">
                          <a:solidFill>
                            <a:srgbClr val="000000"/>
                          </a:solidFill>
                          <a:effectLst/>
                          <a:latin typeface="Bahnschrift" panose="020B0502040204020203" pitchFamily="34" charset="0"/>
                        </a:rPr>
                        <a:t>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42%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32%</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1" i="0" u="none" strike="noStrike" kern="1200" dirty="0">
                          <a:solidFill>
                            <a:srgbClr val="000000"/>
                          </a:solidFill>
                          <a:effectLst/>
                          <a:latin typeface="Bahnschrift" panose="020B0502040204020203" pitchFamily="34" charset="0"/>
                          <a:ea typeface="+mn-ea"/>
                          <a:cs typeface="+mn-cs"/>
                        </a:rPr>
                        <a:t>34%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20627367"/>
                  </a:ext>
                </a:extLst>
              </a:tr>
              <a:tr h="247248">
                <a:tc>
                  <a:txBody>
                    <a:bodyPr/>
                    <a:lstStyle/>
                    <a:p>
                      <a:pPr marL="0" algn="l" defTabSz="914400" rtl="0" eaLnBrk="1" fontAlgn="b" latinLnBrk="0" hangingPunct="1"/>
                      <a:r>
                        <a:rPr lang="en-US" sz="1200" b="0" i="0" u="none" strike="noStrike" kern="1200" dirty="0">
                          <a:solidFill>
                            <a:srgbClr val="000000"/>
                          </a:solidFill>
                          <a:effectLst/>
                          <a:latin typeface="Bahnschrift" panose="020B0502040204020203" pitchFamily="34" charset="0"/>
                          <a:ea typeface="+mn-ea"/>
                          <a:cs typeface="+mn-cs"/>
                        </a:rPr>
                        <a:t>Jobs- w/ recession*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42%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47258904"/>
                  </a:ext>
                </a:extLst>
              </a:tr>
              <a:tr h="247248">
                <a:tc>
                  <a:txBody>
                    <a:bodyPr/>
                    <a:lstStyle/>
                    <a:p>
                      <a:pPr marL="0" algn="l" defTabSz="914400" rtl="0" eaLnBrk="1" fontAlgn="b" latinLnBrk="0" hangingPunct="1"/>
                      <a:r>
                        <a:rPr lang="en-US" sz="1200" b="0" i="0" u="none" strike="noStrike" kern="1200" dirty="0">
                          <a:solidFill>
                            <a:srgbClr val="000000"/>
                          </a:solidFill>
                          <a:effectLst/>
                          <a:latin typeface="Bahnschrift" panose="020B0502040204020203" pitchFamily="34" charset="0"/>
                          <a:ea typeface="+mn-ea"/>
                          <a:cs typeface="+mn-cs"/>
                        </a:rPr>
                        <a:t>Police support/ prisons #1 provider*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40%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68927292"/>
                  </a:ext>
                </a:extLst>
              </a:tr>
              <a:tr h="247248">
                <a:tc>
                  <a:txBody>
                    <a:bodyPr/>
                    <a:lstStyle/>
                    <a:p>
                      <a:pPr algn="l" fontAlgn="b"/>
                      <a:r>
                        <a:rPr lang="en-US" sz="1200" b="0" i="0" u="none" strike="noStrike" dirty="0">
                          <a:solidFill>
                            <a:srgbClr val="000000"/>
                          </a:solidFill>
                          <a:effectLst/>
                          <a:latin typeface="Bahnschrift" panose="020B0502040204020203" pitchFamily="34" charset="0"/>
                        </a:rPr>
                        <a:t>BIPOC impact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42%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33%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37958273"/>
                  </a:ext>
                </a:extLst>
              </a:tr>
              <a:tr h="247248">
                <a:tc>
                  <a:txBody>
                    <a:bodyPr/>
                    <a:lstStyle/>
                    <a:p>
                      <a:pPr algn="l" fontAlgn="b"/>
                      <a:r>
                        <a:rPr lang="en-US" sz="1200" b="0" i="0" u="none" strike="noStrike" dirty="0">
                          <a:solidFill>
                            <a:srgbClr val="000000"/>
                          </a:solidFill>
                          <a:effectLst/>
                          <a:latin typeface="Bahnschrift" panose="020B0502040204020203" pitchFamily="34" charset="0"/>
                        </a:rPr>
                        <a:t>Black Lives Matter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30%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42%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34%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27110118"/>
                  </a:ext>
                </a:extLst>
              </a:tr>
              <a:tr h="247248">
                <a:tc>
                  <a:txBody>
                    <a:bodyPr/>
                    <a:lstStyle/>
                    <a:p>
                      <a:pPr algn="l" fontAlgn="b"/>
                      <a:r>
                        <a:rPr lang="en-US" sz="1200" b="0" i="0" u="none" strike="noStrike" dirty="0">
                          <a:solidFill>
                            <a:srgbClr val="000000"/>
                          </a:solidFill>
                          <a:effectLst/>
                          <a:latin typeface="Bahnschrift" panose="020B0502040204020203" pitchFamily="34" charset="0"/>
                        </a:rPr>
                        <a:t>Moving responsibilities*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ctr"/>
                      <a:r>
                        <a:rPr lang="en-US" sz="1400" b="0" i="0" u="none" strike="noStrike" dirty="0">
                          <a:solidFill>
                            <a:srgbClr val="000000"/>
                          </a:solidFill>
                          <a:effectLst/>
                          <a:latin typeface="Bahnschrift" panose="020B0502040204020203" pitchFamily="34" charset="0"/>
                        </a:rPr>
                        <a:t>29%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44%</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19%</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16%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31%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35%</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28%</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30%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98908295"/>
                  </a:ext>
                </a:extLst>
              </a:tr>
            </a:tbl>
          </a:graphicData>
        </a:graphic>
      </p:graphicFrame>
      <p:sp>
        <p:nvSpPr>
          <p:cNvPr id="9" name="Title 1">
            <a:extLst>
              <a:ext uri="{FF2B5EF4-FFF2-40B4-BE49-F238E27FC236}">
                <a16:creationId xmlns:a16="http://schemas.microsoft.com/office/drawing/2014/main" id="{C564FE8B-89A4-4449-968B-69E328578E28}"/>
              </a:ext>
            </a:extLst>
          </p:cNvPr>
          <p:cNvSpPr txBox="1">
            <a:spLocks/>
          </p:cNvSpPr>
          <p:nvPr/>
        </p:nvSpPr>
        <p:spPr>
          <a:xfrm>
            <a:off x="294181" y="201183"/>
            <a:ext cx="11521440" cy="9789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70C0"/>
                </a:solidFill>
                <a:latin typeface="+mn-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lang="en-US" sz="1600" b="0" dirty="0">
                <a:solidFill>
                  <a:schemeClr val="tx1"/>
                </a:solidFill>
                <a:latin typeface="Bahnschrift"/>
              </a:rPr>
              <a:t>The Democrats like most of the messages. None of the messages resonate particularly well with independents, who really need to know more about the program. The pro-police framing resonates relatively well with the GOP. Gun owners have a hard time warming up to any of the messages. “Healthcare” resonates with non-NRA households and battleground state voters as well. NRA families like the messaging around </a:t>
            </a:r>
            <a:r>
              <a:rPr lang="en-US" sz="1600" b="0" dirty="0" err="1">
                <a:solidFill>
                  <a:schemeClr val="tx1"/>
                </a:solidFill>
                <a:latin typeface="Bahnschrift"/>
              </a:rPr>
              <a:t>Mahquill</a:t>
            </a:r>
            <a:r>
              <a:rPr lang="en-US" sz="1600" b="0" dirty="0">
                <a:solidFill>
                  <a:schemeClr val="tx1"/>
                </a:solidFill>
                <a:latin typeface="Bahnschrift"/>
              </a:rPr>
              <a:t> and how we need funding for social services. The battleground states also respond to </a:t>
            </a:r>
            <a:r>
              <a:rPr lang="en-US" sz="1600" b="0" dirty="0" err="1">
                <a:solidFill>
                  <a:schemeClr val="tx1"/>
                </a:solidFill>
                <a:latin typeface="Bahnschrift"/>
              </a:rPr>
              <a:t>Mahquill’s</a:t>
            </a:r>
            <a:r>
              <a:rPr lang="en-US" sz="1600" b="0" dirty="0">
                <a:solidFill>
                  <a:schemeClr val="tx1"/>
                </a:solidFill>
                <a:latin typeface="Bahnschrift"/>
              </a:rPr>
              <a:t> story and “Children– violence.” </a:t>
            </a:r>
            <a:endParaRPr kumimoji="0" lang="en-US" sz="1600" b="0" i="0" u="none" strike="noStrike" kern="1200" cap="none" spc="0" normalizeH="0" baseline="0" noProof="0" dirty="0">
              <a:ln>
                <a:noFill/>
              </a:ln>
              <a:solidFill>
                <a:schemeClr val="tx1"/>
              </a:solidFill>
              <a:effectLst/>
              <a:uLnTx/>
              <a:uFillTx/>
              <a:latin typeface="Bahnschrift"/>
            </a:endParaRPr>
          </a:p>
        </p:txBody>
      </p:sp>
      <p:sp>
        <p:nvSpPr>
          <p:cNvPr id="10" name="Content Placeholder 4">
            <a:extLst>
              <a:ext uri="{FF2B5EF4-FFF2-40B4-BE49-F238E27FC236}">
                <a16:creationId xmlns:a16="http://schemas.microsoft.com/office/drawing/2014/main" id="{036EFE91-79A3-4A82-83BE-A71D4AFE4BB1}"/>
              </a:ext>
            </a:extLst>
          </p:cNvPr>
          <p:cNvSpPr txBox="1">
            <a:spLocks/>
          </p:cNvSpPr>
          <p:nvPr/>
        </p:nvSpPr>
        <p:spPr>
          <a:xfrm>
            <a:off x="294184" y="1398451"/>
            <a:ext cx="11521440" cy="365760"/>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black"/>
                </a:solidFill>
                <a:effectLst/>
                <a:uLnTx/>
                <a:uFillTx/>
                <a:latin typeface="Bahnschrift" panose="020B0502040204020203" pitchFamily="34" charset="0"/>
                <a:ea typeface="+mn-ea"/>
                <a:cs typeface="+mn-cs"/>
              </a:rPr>
              <a:t>How convincing is each statement?</a:t>
            </a:r>
          </a:p>
        </p:txBody>
      </p:sp>
      <p:sp>
        <p:nvSpPr>
          <p:cNvPr id="6" name="Rectangle 5">
            <a:extLst>
              <a:ext uri="{FF2B5EF4-FFF2-40B4-BE49-F238E27FC236}">
                <a16:creationId xmlns:a16="http://schemas.microsoft.com/office/drawing/2014/main" id="{EED9284F-8B83-4621-AC06-8E4712B57353}"/>
              </a:ext>
            </a:extLst>
          </p:cNvPr>
          <p:cNvSpPr/>
          <p:nvPr/>
        </p:nvSpPr>
        <p:spPr>
          <a:xfrm>
            <a:off x="294182" y="6137535"/>
            <a:ext cx="10239130"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*=split sampled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Bahnschrift Light" panose="020B0502040204020203" pitchFamily="34" charset="0"/>
                <a:ea typeface="+mn-ea"/>
                <a:cs typeface="+mn-cs"/>
              </a:rPr>
              <a:t>71. Now you will read some statements people have made about federal funds going towards community-based intervention services aimed at reducing gun violence. Please select whether each statement, assuming it is true, is a VERY convincing, SOMEWHAT convincing, NOT TOO convincing, or NOT AT ALL convincing reason to support the federal government providing funds for these types of anti-violence intervention services. [RANDOMIZE LIST] </a:t>
            </a:r>
          </a:p>
        </p:txBody>
      </p:sp>
    </p:spTree>
    <p:extLst>
      <p:ext uri="{BB962C8B-B14F-4D97-AF65-F5344CB8AC3E}">
        <p14:creationId xmlns:p14="http://schemas.microsoft.com/office/powerpoint/2010/main" val="4071492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6362-0F34-48F5-8A14-7A86AEE7B5F0}"/>
              </a:ext>
            </a:extLst>
          </p:cNvPr>
          <p:cNvSpPr>
            <a:spLocks noGrp="1"/>
          </p:cNvSpPr>
          <p:nvPr>
            <p:ph type="title"/>
          </p:nvPr>
        </p:nvSpPr>
        <p:spPr>
          <a:xfrm>
            <a:off x="815926" y="149847"/>
            <a:ext cx="11040794" cy="1325563"/>
          </a:xfrm>
        </p:spPr>
        <p:txBody>
          <a:bodyPr anchor="ctr">
            <a:noAutofit/>
          </a:bodyPr>
          <a:lstStyle/>
          <a:p>
            <a:pPr algn="just"/>
            <a:r>
              <a:rPr lang="en-US" sz="2400" b="0" dirty="0">
                <a:solidFill>
                  <a:schemeClr val="tx1"/>
                </a:solidFill>
                <a:latin typeface="Bahnschrift" panose="020B0502040204020203" pitchFamily="34" charset="0"/>
              </a:rPr>
              <a:t>When it comes to learning more about this issue, voters are interested in hearing from a diverse mix of voices, including mental health professionals, crime victims and their families, ER doctors and nurses, violence prevention social workers and advocates, as well as police chiefs and officers. </a:t>
            </a:r>
          </a:p>
        </p:txBody>
      </p:sp>
      <p:sp>
        <p:nvSpPr>
          <p:cNvPr id="4" name="TextBox 3">
            <a:extLst>
              <a:ext uri="{FF2B5EF4-FFF2-40B4-BE49-F238E27FC236}">
                <a16:creationId xmlns:a16="http://schemas.microsoft.com/office/drawing/2014/main" id="{69E8F440-4D4E-4AD0-8516-5DDEC8439343}"/>
              </a:ext>
            </a:extLst>
          </p:cNvPr>
          <p:cNvSpPr txBox="1"/>
          <p:nvPr/>
        </p:nvSpPr>
        <p:spPr>
          <a:xfrm>
            <a:off x="815926" y="1632140"/>
            <a:ext cx="11040794" cy="358282"/>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More likely to support intervention by group or person supporting- Tier 1</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EE56F2D2-C378-4788-BD35-4BA5ECEBB2B0}"/>
              </a:ext>
            </a:extLst>
          </p:cNvPr>
          <p:cNvGraphicFramePr/>
          <p:nvPr/>
        </p:nvGraphicFramePr>
        <p:xfrm>
          <a:off x="464235" y="2296173"/>
          <a:ext cx="11378196" cy="36825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12E74E99-B92C-4180-98CA-660C2214299C}"/>
              </a:ext>
            </a:extLst>
          </p:cNvPr>
          <p:cNvGraphicFramePr>
            <a:graphicFrameLocks noGrp="1"/>
          </p:cNvGraphicFramePr>
          <p:nvPr>
            <p:extLst>
              <p:ext uri="{D42A27DB-BD31-4B8C-83A1-F6EECF244321}">
                <p14:modId xmlns:p14="http://schemas.microsoft.com/office/powerpoint/2010/main" val="333430729"/>
              </p:ext>
            </p:extLst>
          </p:nvPr>
        </p:nvGraphicFramePr>
        <p:xfrm>
          <a:off x="152005" y="6205855"/>
          <a:ext cx="4587138" cy="502920"/>
        </p:xfrm>
        <a:graphic>
          <a:graphicData uri="http://schemas.openxmlformats.org/drawingml/2006/table">
            <a:tbl>
              <a:tblPr firstRow="1" bandRow="1">
                <a:tableStyleId>{5C22544A-7EE6-4342-B048-85BDC9FD1C3A}</a:tableStyleId>
              </a:tblPr>
              <a:tblGrid>
                <a:gridCol w="275622">
                  <a:extLst>
                    <a:ext uri="{9D8B030D-6E8A-4147-A177-3AD203B41FA5}">
                      <a16:colId xmlns:a16="http://schemas.microsoft.com/office/drawing/2014/main" val="20000"/>
                    </a:ext>
                  </a:extLst>
                </a:gridCol>
                <a:gridCol w="1968729">
                  <a:extLst>
                    <a:ext uri="{9D8B030D-6E8A-4147-A177-3AD203B41FA5}">
                      <a16:colId xmlns:a16="http://schemas.microsoft.com/office/drawing/2014/main" val="20001"/>
                    </a:ext>
                  </a:extLst>
                </a:gridCol>
                <a:gridCol w="275622">
                  <a:extLst>
                    <a:ext uri="{9D8B030D-6E8A-4147-A177-3AD203B41FA5}">
                      <a16:colId xmlns:a16="http://schemas.microsoft.com/office/drawing/2014/main" val="20002"/>
                    </a:ext>
                  </a:extLst>
                </a:gridCol>
                <a:gridCol w="2067165">
                  <a:extLst>
                    <a:ext uri="{9D8B030D-6E8A-4147-A177-3AD203B41FA5}">
                      <a16:colId xmlns:a16="http://schemas.microsoft.com/office/drawing/2014/main" val="20003"/>
                    </a:ext>
                  </a:extLst>
                </a:gridCol>
              </a:tblGrid>
              <a:tr h="215210">
                <a:tc>
                  <a:txBody>
                    <a:bodyPr/>
                    <a:lstStyle/>
                    <a:p>
                      <a:endParaRPr lang="en-US" sz="105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alpha val="50000"/>
                      </a:srgbClr>
                    </a:solidFill>
                  </a:tcPr>
                </a:tc>
                <a:tc>
                  <a:txBody>
                    <a:bodyPr/>
                    <a:lstStyle/>
                    <a:p>
                      <a:r>
                        <a:rPr lang="en-US" sz="1050" b="0" dirty="0">
                          <a:solidFill>
                            <a:schemeClr val="tx1"/>
                          </a:solidFill>
                          <a:latin typeface="Bahnschrift" panose="020B0502040204020203" pitchFamily="34" charset="0"/>
                        </a:rPr>
                        <a:t>Somewhat more likely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a:solidFill>
                          <a:schemeClr val="tx1"/>
                        </a:solidFill>
                        <a:latin typeface="Bahnschrift" panose="020B050204020402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7A77"/>
                    </a:solidFill>
                  </a:tcPr>
                </a:tc>
                <a:tc>
                  <a:txBody>
                    <a:bodyPr/>
                    <a:lstStyle/>
                    <a:p>
                      <a:r>
                        <a:rPr lang="en-US" sz="1050" b="0" dirty="0">
                          <a:solidFill>
                            <a:schemeClr val="tx1"/>
                          </a:solidFill>
                          <a:latin typeface="Bahnschrift" panose="020B0502040204020203" pitchFamily="34" charset="0"/>
                        </a:rPr>
                        <a:t>Somewhat less likely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215210">
                <a:tc>
                  <a:txBody>
                    <a:bodyPr/>
                    <a:lstStyle/>
                    <a:p>
                      <a:endParaRPr lang="en-US" sz="105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050" b="0" dirty="0">
                          <a:solidFill>
                            <a:schemeClr val="tx1"/>
                          </a:solidFill>
                          <a:latin typeface="Bahnschrift" panose="020B0502040204020203" pitchFamily="34" charset="0"/>
                        </a:rPr>
                        <a:t>Much more likely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a:solidFill>
                          <a:schemeClr val="tx1"/>
                        </a:solidFill>
                        <a:latin typeface="Bahnschrift" panose="020B050204020402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050" b="0" dirty="0">
                          <a:solidFill>
                            <a:schemeClr val="tx1"/>
                          </a:solidFill>
                          <a:latin typeface="Bahnschrift" panose="020B0502040204020203" pitchFamily="34" charset="0"/>
                        </a:rPr>
                        <a:t>Much less likely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5" name="Picture 4">
            <a:extLst>
              <a:ext uri="{FF2B5EF4-FFF2-40B4-BE49-F238E27FC236}">
                <a16:creationId xmlns:a16="http://schemas.microsoft.com/office/drawing/2014/main" id="{5155840A-2E4E-41BC-8B0E-DB8BA055BE02}"/>
              </a:ext>
            </a:extLst>
          </p:cNvPr>
          <p:cNvPicPr>
            <a:picLocks noChangeAspect="1"/>
          </p:cNvPicPr>
          <p:nvPr/>
        </p:nvPicPr>
        <p:blipFill>
          <a:blip r:embed="rId4"/>
          <a:stretch>
            <a:fillRect/>
          </a:stretch>
        </p:blipFill>
        <p:spPr>
          <a:xfrm>
            <a:off x="11950306" y="6245626"/>
            <a:ext cx="89689" cy="69436"/>
          </a:xfrm>
          <a:prstGeom prst="rect">
            <a:avLst/>
          </a:prstGeom>
        </p:spPr>
      </p:pic>
      <p:sp>
        <p:nvSpPr>
          <p:cNvPr id="11" name="Rectangle 10">
            <a:extLst>
              <a:ext uri="{FF2B5EF4-FFF2-40B4-BE49-F238E27FC236}">
                <a16:creationId xmlns:a16="http://schemas.microsoft.com/office/drawing/2014/main" id="{6A38ABD3-EED1-464A-AE0E-90AC0B4548F8}"/>
              </a:ext>
            </a:extLst>
          </p:cNvPr>
          <p:cNvSpPr/>
          <p:nvPr/>
        </p:nvSpPr>
        <p:spPr>
          <a:xfrm>
            <a:off x="4133850" y="6154172"/>
            <a:ext cx="6432550"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Bahnschrift" panose="020B0502040204020203" pitchFamily="34" charset="0"/>
                <a:ea typeface="DejaVu Sans"/>
                <a:cs typeface="+mn-cs"/>
              </a:rPr>
              <a:t>75. Below is a list of individuals and groups who might choose to SUPPORT the proposal to fund anti-violence programs you read about. For each, please indicate if their support would make you much more likely, somewhat more likely, much less likely or somewhat less likely to support federal funds going towards community-based intervention to reduce violence? [RANDOMIZE]</a:t>
            </a:r>
            <a:endParaRPr kumimoji="0" lang="en-US" sz="1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p:txBody>
      </p:sp>
    </p:spTree>
    <p:extLst>
      <p:ext uri="{BB962C8B-B14F-4D97-AF65-F5344CB8AC3E}">
        <p14:creationId xmlns:p14="http://schemas.microsoft.com/office/powerpoint/2010/main" val="2530379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6362-0F34-48F5-8A14-7A86AEE7B5F0}"/>
              </a:ext>
            </a:extLst>
          </p:cNvPr>
          <p:cNvSpPr>
            <a:spLocks noGrp="1"/>
          </p:cNvSpPr>
          <p:nvPr>
            <p:ph type="title"/>
          </p:nvPr>
        </p:nvSpPr>
        <p:spPr>
          <a:xfrm>
            <a:off x="682906" y="149847"/>
            <a:ext cx="11173814" cy="1325563"/>
          </a:xfrm>
        </p:spPr>
        <p:txBody>
          <a:bodyPr anchor="ctr">
            <a:noAutofit/>
          </a:bodyPr>
          <a:lstStyle/>
          <a:p>
            <a:pPr algn="just"/>
            <a:r>
              <a:rPr lang="en-US" sz="1800" b="0" dirty="0">
                <a:solidFill>
                  <a:schemeClr val="tx1"/>
                </a:solidFill>
                <a:latin typeface="Bahnschrift" panose="020B0502040204020203" pitchFamily="34" charset="0"/>
              </a:rPr>
              <a:t>Voters say they would be less swayed in their support for federal funding for community-based interventions by  the opinions of chambers of commerce, the ACLU, mayors, and religious leaders. Anti-crime advocates, small business owners, and teachers would command some attention, but generate less intensity relative to the top tier of messengers. Voters are also less likely to be swayed by politicians—including Joe Biden—and BLM. However, both BLM—and to a lesser degree Biden—both carry weight with Democrats and Black voters.</a:t>
            </a:r>
          </a:p>
        </p:txBody>
      </p:sp>
      <p:sp>
        <p:nvSpPr>
          <p:cNvPr id="4" name="TextBox 3">
            <a:extLst>
              <a:ext uri="{FF2B5EF4-FFF2-40B4-BE49-F238E27FC236}">
                <a16:creationId xmlns:a16="http://schemas.microsoft.com/office/drawing/2014/main" id="{69E8F440-4D4E-4AD0-8516-5DDEC8439343}"/>
              </a:ext>
            </a:extLst>
          </p:cNvPr>
          <p:cNvSpPr txBox="1"/>
          <p:nvPr/>
        </p:nvSpPr>
        <p:spPr>
          <a:xfrm>
            <a:off x="815926" y="1632140"/>
            <a:ext cx="11040794" cy="358282"/>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More likely to support intervention by group or person supporting- Tier 2</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EE56F2D2-C378-4788-BD35-4BA5ECEBB2B0}"/>
              </a:ext>
            </a:extLst>
          </p:cNvPr>
          <p:cNvGraphicFramePr/>
          <p:nvPr>
            <p:extLst>
              <p:ext uri="{D42A27DB-BD31-4B8C-83A1-F6EECF244321}">
                <p14:modId xmlns:p14="http://schemas.microsoft.com/office/powerpoint/2010/main" val="3868655397"/>
              </p:ext>
            </p:extLst>
          </p:nvPr>
        </p:nvGraphicFramePr>
        <p:xfrm>
          <a:off x="464235" y="2296173"/>
          <a:ext cx="11378196" cy="36825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12E74E99-B92C-4180-98CA-660C2214299C}"/>
              </a:ext>
            </a:extLst>
          </p:cNvPr>
          <p:cNvGraphicFramePr>
            <a:graphicFrameLocks noGrp="1"/>
          </p:cNvGraphicFramePr>
          <p:nvPr>
            <p:extLst>
              <p:ext uri="{D42A27DB-BD31-4B8C-83A1-F6EECF244321}">
                <p14:modId xmlns:p14="http://schemas.microsoft.com/office/powerpoint/2010/main" val="974349986"/>
              </p:ext>
            </p:extLst>
          </p:nvPr>
        </p:nvGraphicFramePr>
        <p:xfrm>
          <a:off x="152005" y="6205855"/>
          <a:ext cx="4587138" cy="502920"/>
        </p:xfrm>
        <a:graphic>
          <a:graphicData uri="http://schemas.openxmlformats.org/drawingml/2006/table">
            <a:tbl>
              <a:tblPr firstRow="1" bandRow="1">
                <a:tableStyleId>{5C22544A-7EE6-4342-B048-85BDC9FD1C3A}</a:tableStyleId>
              </a:tblPr>
              <a:tblGrid>
                <a:gridCol w="275622">
                  <a:extLst>
                    <a:ext uri="{9D8B030D-6E8A-4147-A177-3AD203B41FA5}">
                      <a16:colId xmlns:a16="http://schemas.microsoft.com/office/drawing/2014/main" val="20000"/>
                    </a:ext>
                  </a:extLst>
                </a:gridCol>
                <a:gridCol w="1968729">
                  <a:extLst>
                    <a:ext uri="{9D8B030D-6E8A-4147-A177-3AD203B41FA5}">
                      <a16:colId xmlns:a16="http://schemas.microsoft.com/office/drawing/2014/main" val="20001"/>
                    </a:ext>
                  </a:extLst>
                </a:gridCol>
                <a:gridCol w="275622">
                  <a:extLst>
                    <a:ext uri="{9D8B030D-6E8A-4147-A177-3AD203B41FA5}">
                      <a16:colId xmlns:a16="http://schemas.microsoft.com/office/drawing/2014/main" val="20002"/>
                    </a:ext>
                  </a:extLst>
                </a:gridCol>
                <a:gridCol w="2067165">
                  <a:extLst>
                    <a:ext uri="{9D8B030D-6E8A-4147-A177-3AD203B41FA5}">
                      <a16:colId xmlns:a16="http://schemas.microsoft.com/office/drawing/2014/main" val="20003"/>
                    </a:ext>
                  </a:extLst>
                </a:gridCol>
              </a:tblGrid>
              <a:tr h="215210">
                <a:tc>
                  <a:txBody>
                    <a:bodyPr/>
                    <a:lstStyle/>
                    <a:p>
                      <a:endParaRPr lang="en-US" sz="105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alpha val="50000"/>
                      </a:srgbClr>
                    </a:solidFill>
                  </a:tcPr>
                </a:tc>
                <a:tc>
                  <a:txBody>
                    <a:bodyPr/>
                    <a:lstStyle/>
                    <a:p>
                      <a:r>
                        <a:rPr lang="en-US" sz="1050" b="0" dirty="0">
                          <a:solidFill>
                            <a:schemeClr val="tx1"/>
                          </a:solidFill>
                          <a:latin typeface="Bahnschrift" panose="020B0502040204020203" pitchFamily="34" charset="0"/>
                        </a:rPr>
                        <a:t>Somewhat more likely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a:solidFill>
                          <a:schemeClr val="tx1"/>
                        </a:solidFill>
                        <a:latin typeface="Bahnschrift" panose="020B050204020402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7A77"/>
                    </a:solidFill>
                  </a:tcPr>
                </a:tc>
                <a:tc>
                  <a:txBody>
                    <a:bodyPr/>
                    <a:lstStyle/>
                    <a:p>
                      <a:r>
                        <a:rPr lang="en-US" sz="1050" b="0" dirty="0">
                          <a:solidFill>
                            <a:schemeClr val="tx1"/>
                          </a:solidFill>
                          <a:latin typeface="Bahnschrift" panose="020B0502040204020203" pitchFamily="34" charset="0"/>
                        </a:rPr>
                        <a:t>Somewhat less likely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215210">
                <a:tc>
                  <a:txBody>
                    <a:bodyPr/>
                    <a:lstStyle/>
                    <a:p>
                      <a:endParaRPr lang="en-US" sz="105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050" b="0" dirty="0">
                          <a:solidFill>
                            <a:schemeClr val="tx1"/>
                          </a:solidFill>
                          <a:latin typeface="Bahnschrift" panose="020B0502040204020203" pitchFamily="34" charset="0"/>
                        </a:rPr>
                        <a:t>Much more likely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a:solidFill>
                          <a:schemeClr val="tx1"/>
                        </a:solidFill>
                        <a:latin typeface="Bahnschrift" panose="020B050204020402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050" b="0" dirty="0">
                          <a:solidFill>
                            <a:schemeClr val="tx1"/>
                          </a:solidFill>
                          <a:latin typeface="Bahnschrift" panose="020B0502040204020203" pitchFamily="34" charset="0"/>
                        </a:rPr>
                        <a:t>Much less likely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5" name="Picture 4">
            <a:extLst>
              <a:ext uri="{FF2B5EF4-FFF2-40B4-BE49-F238E27FC236}">
                <a16:creationId xmlns:a16="http://schemas.microsoft.com/office/drawing/2014/main" id="{5155840A-2E4E-41BC-8B0E-DB8BA055BE02}"/>
              </a:ext>
            </a:extLst>
          </p:cNvPr>
          <p:cNvPicPr>
            <a:picLocks noChangeAspect="1"/>
          </p:cNvPicPr>
          <p:nvPr/>
        </p:nvPicPr>
        <p:blipFill>
          <a:blip r:embed="rId4"/>
          <a:stretch>
            <a:fillRect/>
          </a:stretch>
        </p:blipFill>
        <p:spPr>
          <a:xfrm>
            <a:off x="11950306" y="6245626"/>
            <a:ext cx="89689" cy="69436"/>
          </a:xfrm>
          <a:prstGeom prst="rect">
            <a:avLst/>
          </a:prstGeom>
        </p:spPr>
      </p:pic>
      <p:sp>
        <p:nvSpPr>
          <p:cNvPr id="11" name="Rectangle 10">
            <a:extLst>
              <a:ext uri="{FF2B5EF4-FFF2-40B4-BE49-F238E27FC236}">
                <a16:creationId xmlns:a16="http://schemas.microsoft.com/office/drawing/2014/main" id="{6A38ABD3-EED1-464A-AE0E-90AC0B4548F8}"/>
              </a:ext>
            </a:extLst>
          </p:cNvPr>
          <p:cNvSpPr/>
          <p:nvPr/>
        </p:nvSpPr>
        <p:spPr>
          <a:xfrm>
            <a:off x="4133850" y="6154172"/>
            <a:ext cx="6432550"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Bahnschrift" panose="020B0502040204020203" pitchFamily="34" charset="0"/>
                <a:ea typeface="DejaVu Sans"/>
              </a:rPr>
              <a:t>75. Below is a list of individuals and groups who might choose to SUPPORT the proposal to fund anti-violence programs you read about. For each, please indicate if their support would make you much more likely, somewhat more likely, much less likely or somewhat less likely to support federal funds going towards community-based intervention to reduce violence? [RANDOMIZE]</a:t>
            </a:r>
            <a:endParaRPr kumimoji="0" lang="en-US" sz="1000" b="0" i="0" u="none" strike="noStrike" kern="1200" cap="none" spc="0" normalizeH="0" baseline="0" noProof="0" dirty="0">
              <a:ln>
                <a:noFill/>
              </a:ln>
              <a:solidFill>
                <a:prstClr val="black"/>
              </a:solidFill>
              <a:effectLst/>
              <a:uLnTx/>
              <a:uFillTx/>
              <a:latin typeface="Bahnschrift" panose="020B0502040204020203" pitchFamily="34" charset="0"/>
            </a:endParaRPr>
          </a:p>
        </p:txBody>
      </p:sp>
    </p:spTree>
    <p:extLst>
      <p:ext uri="{BB962C8B-B14F-4D97-AF65-F5344CB8AC3E}">
        <p14:creationId xmlns:p14="http://schemas.microsoft.com/office/powerpoint/2010/main" val="13108051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6362-0F34-48F5-8A14-7A86AEE7B5F0}"/>
              </a:ext>
            </a:extLst>
          </p:cNvPr>
          <p:cNvSpPr>
            <a:spLocks noGrp="1"/>
          </p:cNvSpPr>
          <p:nvPr>
            <p:ph type="title"/>
          </p:nvPr>
        </p:nvSpPr>
        <p:spPr>
          <a:xfrm>
            <a:off x="682906" y="149847"/>
            <a:ext cx="11173814" cy="1325563"/>
          </a:xfrm>
        </p:spPr>
        <p:txBody>
          <a:bodyPr anchor="ctr">
            <a:noAutofit/>
          </a:bodyPr>
          <a:lstStyle/>
          <a:p>
            <a:pPr algn="just"/>
            <a:r>
              <a:rPr lang="en-US" sz="1400" b="0" dirty="0">
                <a:solidFill>
                  <a:schemeClr val="tx1"/>
                </a:solidFill>
                <a:latin typeface="Bahnschrift" panose="020B0502040204020203" pitchFamily="34" charset="0"/>
              </a:rPr>
              <a:t>There is a partisan divide on some of the messengers: Democrats find police officers much less persuasive than Republicans, though police chiefs hold sway among both parties. Violence prevention advocates and crime victims are the top groups independents want to hear from. Fully half of Black voters say mothers of crime victims would make them much more likely to support interventions, followed by ER doctors and violence prevention advocates. Police chiefs are the top group that would make voters in battleground states much more likely to support community based anti-violence interventions.  </a:t>
            </a:r>
          </a:p>
        </p:txBody>
      </p:sp>
      <p:sp>
        <p:nvSpPr>
          <p:cNvPr id="4" name="TextBox 3">
            <a:extLst>
              <a:ext uri="{FF2B5EF4-FFF2-40B4-BE49-F238E27FC236}">
                <a16:creationId xmlns:a16="http://schemas.microsoft.com/office/drawing/2014/main" id="{69E8F440-4D4E-4AD0-8516-5DDEC8439343}"/>
              </a:ext>
            </a:extLst>
          </p:cNvPr>
          <p:cNvSpPr txBox="1"/>
          <p:nvPr/>
        </p:nvSpPr>
        <p:spPr>
          <a:xfrm>
            <a:off x="815926" y="1632140"/>
            <a:ext cx="11040794" cy="358282"/>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More likely to support intervention by group or person supporting- Tier 1 by Subgroup</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12E74E99-B92C-4180-98CA-660C2214299C}"/>
              </a:ext>
            </a:extLst>
          </p:cNvPr>
          <p:cNvGraphicFramePr>
            <a:graphicFrameLocks noGrp="1"/>
          </p:cNvGraphicFramePr>
          <p:nvPr>
            <p:extLst>
              <p:ext uri="{D42A27DB-BD31-4B8C-83A1-F6EECF244321}">
                <p14:modId xmlns:p14="http://schemas.microsoft.com/office/powerpoint/2010/main" val="3967667662"/>
              </p:ext>
            </p:extLst>
          </p:nvPr>
        </p:nvGraphicFramePr>
        <p:xfrm>
          <a:off x="152005" y="6205855"/>
          <a:ext cx="4587138" cy="502920"/>
        </p:xfrm>
        <a:graphic>
          <a:graphicData uri="http://schemas.openxmlformats.org/drawingml/2006/table">
            <a:tbl>
              <a:tblPr firstRow="1" bandRow="1">
                <a:tableStyleId>{5C22544A-7EE6-4342-B048-85BDC9FD1C3A}</a:tableStyleId>
              </a:tblPr>
              <a:tblGrid>
                <a:gridCol w="275622">
                  <a:extLst>
                    <a:ext uri="{9D8B030D-6E8A-4147-A177-3AD203B41FA5}">
                      <a16:colId xmlns:a16="http://schemas.microsoft.com/office/drawing/2014/main" val="20000"/>
                    </a:ext>
                  </a:extLst>
                </a:gridCol>
                <a:gridCol w="1968729">
                  <a:extLst>
                    <a:ext uri="{9D8B030D-6E8A-4147-A177-3AD203B41FA5}">
                      <a16:colId xmlns:a16="http://schemas.microsoft.com/office/drawing/2014/main" val="20001"/>
                    </a:ext>
                  </a:extLst>
                </a:gridCol>
                <a:gridCol w="275622">
                  <a:extLst>
                    <a:ext uri="{9D8B030D-6E8A-4147-A177-3AD203B41FA5}">
                      <a16:colId xmlns:a16="http://schemas.microsoft.com/office/drawing/2014/main" val="20002"/>
                    </a:ext>
                  </a:extLst>
                </a:gridCol>
                <a:gridCol w="2067165">
                  <a:extLst>
                    <a:ext uri="{9D8B030D-6E8A-4147-A177-3AD203B41FA5}">
                      <a16:colId xmlns:a16="http://schemas.microsoft.com/office/drawing/2014/main" val="20003"/>
                    </a:ext>
                  </a:extLst>
                </a:gridCol>
              </a:tblGrid>
              <a:tr h="215210">
                <a:tc>
                  <a:txBody>
                    <a:bodyPr/>
                    <a:lstStyle/>
                    <a:p>
                      <a:endParaRPr lang="en-US" sz="105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alpha val="50000"/>
                      </a:srgbClr>
                    </a:solidFill>
                  </a:tcPr>
                </a:tc>
                <a:tc>
                  <a:txBody>
                    <a:bodyPr/>
                    <a:lstStyle/>
                    <a:p>
                      <a:r>
                        <a:rPr lang="en-US" sz="1050" b="0" dirty="0">
                          <a:solidFill>
                            <a:schemeClr val="tx1"/>
                          </a:solidFill>
                          <a:latin typeface="Bahnschrift" panose="020B0502040204020203" pitchFamily="34" charset="0"/>
                        </a:rPr>
                        <a:t>Somewhat more likely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a:solidFill>
                          <a:schemeClr val="tx1"/>
                        </a:solidFill>
                        <a:latin typeface="Bahnschrift" panose="020B050204020402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7A77"/>
                    </a:solidFill>
                  </a:tcPr>
                </a:tc>
                <a:tc>
                  <a:txBody>
                    <a:bodyPr/>
                    <a:lstStyle/>
                    <a:p>
                      <a:r>
                        <a:rPr lang="en-US" sz="1050" b="0" dirty="0">
                          <a:solidFill>
                            <a:schemeClr val="tx1"/>
                          </a:solidFill>
                          <a:latin typeface="Bahnschrift" panose="020B0502040204020203" pitchFamily="34" charset="0"/>
                        </a:rPr>
                        <a:t>Somewhat less likely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215210">
                <a:tc>
                  <a:txBody>
                    <a:bodyPr/>
                    <a:lstStyle/>
                    <a:p>
                      <a:endParaRPr lang="en-US" sz="105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050" b="0" dirty="0">
                          <a:solidFill>
                            <a:schemeClr val="tx1"/>
                          </a:solidFill>
                          <a:latin typeface="Bahnschrift" panose="020B0502040204020203" pitchFamily="34" charset="0"/>
                        </a:rPr>
                        <a:t>Much more likely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a:solidFill>
                          <a:schemeClr val="tx1"/>
                        </a:solidFill>
                        <a:latin typeface="Bahnschrift" panose="020B050204020402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050" b="0" dirty="0">
                          <a:solidFill>
                            <a:schemeClr val="tx1"/>
                          </a:solidFill>
                          <a:latin typeface="Bahnschrift" panose="020B0502040204020203" pitchFamily="34" charset="0"/>
                        </a:rPr>
                        <a:t>Much less likely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5" name="Picture 4">
            <a:extLst>
              <a:ext uri="{FF2B5EF4-FFF2-40B4-BE49-F238E27FC236}">
                <a16:creationId xmlns:a16="http://schemas.microsoft.com/office/drawing/2014/main" id="{5155840A-2E4E-41BC-8B0E-DB8BA055BE02}"/>
              </a:ext>
            </a:extLst>
          </p:cNvPr>
          <p:cNvPicPr>
            <a:picLocks noChangeAspect="1"/>
          </p:cNvPicPr>
          <p:nvPr/>
        </p:nvPicPr>
        <p:blipFill>
          <a:blip r:embed="rId3"/>
          <a:stretch>
            <a:fillRect/>
          </a:stretch>
        </p:blipFill>
        <p:spPr>
          <a:xfrm>
            <a:off x="11950306" y="6245626"/>
            <a:ext cx="89689" cy="69436"/>
          </a:xfrm>
          <a:prstGeom prst="rect">
            <a:avLst/>
          </a:prstGeom>
        </p:spPr>
      </p:pic>
      <p:sp>
        <p:nvSpPr>
          <p:cNvPr id="11" name="Rectangle 10">
            <a:extLst>
              <a:ext uri="{FF2B5EF4-FFF2-40B4-BE49-F238E27FC236}">
                <a16:creationId xmlns:a16="http://schemas.microsoft.com/office/drawing/2014/main" id="{6A38ABD3-EED1-464A-AE0E-90AC0B4548F8}"/>
              </a:ext>
            </a:extLst>
          </p:cNvPr>
          <p:cNvSpPr/>
          <p:nvPr/>
        </p:nvSpPr>
        <p:spPr>
          <a:xfrm>
            <a:off x="4133850" y="6154172"/>
            <a:ext cx="6432550"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Bahnschrift" panose="020B0502040204020203" pitchFamily="34" charset="0"/>
                <a:ea typeface="DejaVu Sans"/>
              </a:rPr>
              <a:t>75. Below is a list of individuals and groups who might choose to SUPPORT the proposal to fund anti-violence programs you read about. For each, please indicate if their support would make you much more likely, somewhat more likely, much less likely or somewhat less likely to support federal funds going towards community-based intervention to reduce violence? [RANDOMIZE]</a:t>
            </a:r>
            <a:endParaRPr kumimoji="0" lang="en-US" sz="1000" b="0" i="0" u="none" strike="noStrike" kern="1200" cap="none" spc="0" normalizeH="0" baseline="0" noProof="0" dirty="0">
              <a:ln>
                <a:noFill/>
              </a:ln>
              <a:solidFill>
                <a:prstClr val="black"/>
              </a:solidFill>
              <a:effectLst/>
              <a:uLnTx/>
              <a:uFillTx/>
              <a:latin typeface="Bahnschrift" panose="020B0502040204020203" pitchFamily="34" charset="0"/>
            </a:endParaRPr>
          </a:p>
        </p:txBody>
      </p:sp>
      <p:graphicFrame>
        <p:nvGraphicFramePr>
          <p:cNvPr id="8" name="Table 7">
            <a:extLst>
              <a:ext uri="{FF2B5EF4-FFF2-40B4-BE49-F238E27FC236}">
                <a16:creationId xmlns:a16="http://schemas.microsoft.com/office/drawing/2014/main" id="{FAE73C85-2280-494B-97AC-8A05CDAC821E}"/>
              </a:ext>
            </a:extLst>
          </p:cNvPr>
          <p:cNvGraphicFramePr>
            <a:graphicFrameLocks noGrp="1"/>
          </p:cNvGraphicFramePr>
          <p:nvPr>
            <p:extLst>
              <p:ext uri="{D42A27DB-BD31-4B8C-83A1-F6EECF244321}">
                <p14:modId xmlns:p14="http://schemas.microsoft.com/office/powerpoint/2010/main" val="442909184"/>
              </p:ext>
            </p:extLst>
          </p:nvPr>
        </p:nvGraphicFramePr>
        <p:xfrm>
          <a:off x="815927" y="2042105"/>
          <a:ext cx="11040784" cy="3182992"/>
        </p:xfrm>
        <a:graphic>
          <a:graphicData uri="http://schemas.openxmlformats.org/drawingml/2006/table">
            <a:tbl>
              <a:tblPr>
                <a:tableStyleId>{5C22544A-7EE6-4342-B048-85BDC9FD1C3A}</a:tableStyleId>
              </a:tblPr>
              <a:tblGrid>
                <a:gridCol w="3017164">
                  <a:extLst>
                    <a:ext uri="{9D8B030D-6E8A-4147-A177-3AD203B41FA5}">
                      <a16:colId xmlns:a16="http://schemas.microsoft.com/office/drawing/2014/main" val="285450607"/>
                    </a:ext>
                  </a:extLst>
                </a:gridCol>
                <a:gridCol w="729420">
                  <a:extLst>
                    <a:ext uri="{9D8B030D-6E8A-4147-A177-3AD203B41FA5}">
                      <a16:colId xmlns:a16="http://schemas.microsoft.com/office/drawing/2014/main" val="2215904522"/>
                    </a:ext>
                  </a:extLst>
                </a:gridCol>
                <a:gridCol w="729420">
                  <a:extLst>
                    <a:ext uri="{9D8B030D-6E8A-4147-A177-3AD203B41FA5}">
                      <a16:colId xmlns:a16="http://schemas.microsoft.com/office/drawing/2014/main" val="2502334470"/>
                    </a:ext>
                  </a:extLst>
                </a:gridCol>
                <a:gridCol w="729420">
                  <a:extLst>
                    <a:ext uri="{9D8B030D-6E8A-4147-A177-3AD203B41FA5}">
                      <a16:colId xmlns:a16="http://schemas.microsoft.com/office/drawing/2014/main" val="4058371976"/>
                    </a:ext>
                  </a:extLst>
                </a:gridCol>
                <a:gridCol w="729420">
                  <a:extLst>
                    <a:ext uri="{9D8B030D-6E8A-4147-A177-3AD203B41FA5}">
                      <a16:colId xmlns:a16="http://schemas.microsoft.com/office/drawing/2014/main" val="1351641226"/>
                    </a:ext>
                  </a:extLst>
                </a:gridCol>
                <a:gridCol w="729420">
                  <a:extLst>
                    <a:ext uri="{9D8B030D-6E8A-4147-A177-3AD203B41FA5}">
                      <a16:colId xmlns:a16="http://schemas.microsoft.com/office/drawing/2014/main" val="3231039179"/>
                    </a:ext>
                  </a:extLst>
                </a:gridCol>
                <a:gridCol w="729420">
                  <a:extLst>
                    <a:ext uri="{9D8B030D-6E8A-4147-A177-3AD203B41FA5}">
                      <a16:colId xmlns:a16="http://schemas.microsoft.com/office/drawing/2014/main" val="1965314123"/>
                    </a:ext>
                  </a:extLst>
                </a:gridCol>
                <a:gridCol w="729420">
                  <a:extLst>
                    <a:ext uri="{9D8B030D-6E8A-4147-A177-3AD203B41FA5}">
                      <a16:colId xmlns:a16="http://schemas.microsoft.com/office/drawing/2014/main" val="487649571"/>
                    </a:ext>
                  </a:extLst>
                </a:gridCol>
                <a:gridCol w="729420">
                  <a:extLst>
                    <a:ext uri="{9D8B030D-6E8A-4147-A177-3AD203B41FA5}">
                      <a16:colId xmlns:a16="http://schemas.microsoft.com/office/drawing/2014/main" val="2145609313"/>
                    </a:ext>
                  </a:extLst>
                </a:gridCol>
                <a:gridCol w="729420">
                  <a:extLst>
                    <a:ext uri="{9D8B030D-6E8A-4147-A177-3AD203B41FA5}">
                      <a16:colId xmlns:a16="http://schemas.microsoft.com/office/drawing/2014/main" val="2310008530"/>
                    </a:ext>
                  </a:extLst>
                </a:gridCol>
                <a:gridCol w="729420">
                  <a:extLst>
                    <a:ext uri="{9D8B030D-6E8A-4147-A177-3AD203B41FA5}">
                      <a16:colId xmlns:a16="http://schemas.microsoft.com/office/drawing/2014/main" val="1996078868"/>
                    </a:ext>
                  </a:extLst>
                </a:gridCol>
                <a:gridCol w="729420">
                  <a:extLst>
                    <a:ext uri="{9D8B030D-6E8A-4147-A177-3AD203B41FA5}">
                      <a16:colId xmlns:a16="http://schemas.microsoft.com/office/drawing/2014/main" val="2032072731"/>
                    </a:ext>
                  </a:extLst>
                </a:gridCol>
              </a:tblGrid>
              <a:tr h="372395">
                <a:tc rowSpan="2">
                  <a:txBody>
                    <a:bodyPr/>
                    <a:lstStyle/>
                    <a:p>
                      <a:pPr algn="ctr" fontAlgn="b"/>
                      <a:r>
                        <a:rPr lang="en-US" sz="1600" b="1" i="0" u="none" strike="noStrike" dirty="0">
                          <a:solidFill>
                            <a:schemeClr val="bg1"/>
                          </a:solidFill>
                          <a:effectLst/>
                          <a:latin typeface="Bahnschrift" panose="020B0502040204020203" pitchFamily="34" charset="0"/>
                        </a:rPr>
                        <a:t>% much more likely</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50000"/>
                      </a:schemeClr>
                    </a:solidFill>
                  </a:tcPr>
                </a:tc>
                <a:tc rowSpan="2">
                  <a:txBody>
                    <a:bodyPr/>
                    <a:lstStyle/>
                    <a:p>
                      <a:pPr algn="ctr" fontAlgn="b"/>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Total</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gn="ctr" fontAlgn="b"/>
                      <a:r>
                        <a:rPr kumimoji="0" lang="en-US" sz="1100" b="1" i="0" u="none" strike="noStrike" kern="1200" cap="none" normalizeH="0" baseline="0" dirty="0">
                          <a:ln>
                            <a:noFill/>
                          </a:ln>
                          <a:solidFill>
                            <a:schemeClr val="bg1"/>
                          </a:solidFill>
                          <a:effectLst/>
                          <a:latin typeface="Bahnschrift" panose="020B0502040204020203" pitchFamily="34" charset="0"/>
                          <a:ea typeface="+mn-ea"/>
                          <a:cs typeface="+mn-cs"/>
                        </a:rPr>
                        <a:t>Party ID</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r>
                        <a:rPr lang="en-US" sz="1400" b="1" i="0" u="none" strike="noStrike">
                          <a:solidFill>
                            <a:schemeClr val="bg1"/>
                          </a:solidFill>
                          <a:effectLst/>
                          <a:latin typeface="Bahnschrift" panose="020B0502040204020203" pitchFamily="34" charset="0"/>
                        </a:rPr>
                        <a:t>Race/</a:t>
                      </a:r>
                    </a:p>
                    <a:p>
                      <a:pPr algn="ctr" fontAlgn="b"/>
                      <a:r>
                        <a:rPr lang="en-US" sz="1400" b="1" i="0" u="none" strike="noStrike">
                          <a:solidFill>
                            <a:schemeClr val="bg1"/>
                          </a:solidFill>
                          <a:effectLst/>
                          <a:latin typeface="Bahnschrift" panose="020B0502040204020203" pitchFamily="34" charset="0"/>
                        </a:rPr>
                        <a:t>Ideology</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r>
                        <a:rPr kumimoji="0" lang="en-US" sz="1100" b="1" i="0" u="none" strike="noStrike" kern="1200" cap="none" normalizeH="0" baseline="0" dirty="0">
                          <a:ln>
                            <a:noFill/>
                          </a:ln>
                          <a:solidFill>
                            <a:schemeClr val="bg1"/>
                          </a:solidFill>
                          <a:effectLst/>
                          <a:latin typeface="Bahnschrift" panose="020B0502040204020203" pitchFamily="34" charset="0"/>
                          <a:ea typeface="+mn-ea"/>
                          <a:cs typeface="+mn-cs"/>
                        </a:rPr>
                        <a:t>Race</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fontAlgn="b"/>
                      <a:r>
                        <a:rPr kumimoji="0" lang="en-US" sz="1100" b="1" i="0" u="none" strike="noStrike" kern="1200" cap="none" normalizeH="0" baseline="0" dirty="0">
                          <a:ln>
                            <a:noFill/>
                          </a:ln>
                          <a:solidFill>
                            <a:schemeClr val="bg1"/>
                          </a:solidFill>
                          <a:effectLst/>
                          <a:latin typeface="Bahnschrift" panose="020B0502040204020203" pitchFamily="34" charset="0"/>
                          <a:ea typeface="+mn-ea"/>
                          <a:cs typeface="+mn-cs"/>
                        </a:rPr>
                        <a:t>Race</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kumimoji="0" lang="en-US" sz="1100" b="1" i="0" u="none" strike="noStrike" kern="1200" cap="none" normalizeH="0" baseline="0" dirty="0">
                        <a:ln>
                          <a:noFill/>
                        </a:ln>
                        <a:solidFill>
                          <a:schemeClr val="bg1"/>
                        </a:solidFill>
                        <a:effectLst/>
                        <a:latin typeface="Bahnschrift" panose="020B0502040204020203" pitchFamily="34" charset="0"/>
                        <a:ea typeface="+mn-ea"/>
                        <a:cs typeface="+mn-cs"/>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4">
                  <a:txBody>
                    <a:bodyPr/>
                    <a:lstStyle/>
                    <a:p>
                      <a:pPr algn="ctr" fontAlgn="b"/>
                      <a:r>
                        <a:rPr kumimoji="0" lang="en-US" sz="1100" b="1" i="0" u="none" strike="noStrike" kern="1200" cap="none" normalizeH="0" baseline="0" dirty="0">
                          <a:ln>
                            <a:noFill/>
                          </a:ln>
                          <a:solidFill>
                            <a:schemeClr val="bg1"/>
                          </a:solidFill>
                          <a:effectLst/>
                          <a:latin typeface="Bahnschrift" panose="020B0502040204020203" pitchFamily="34" charset="0"/>
                          <a:ea typeface="+mn-ea"/>
                          <a:cs typeface="+mn-cs"/>
                        </a:rPr>
                        <a:t>Region</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kumimoji="0" lang="en-US" sz="1100" b="1" i="0" u="none" strike="noStrike" kern="1200" cap="none" normalizeH="0" baseline="0" dirty="0">
                        <a:ln>
                          <a:noFill/>
                        </a:ln>
                        <a:solidFill>
                          <a:schemeClr val="bg1"/>
                        </a:solidFill>
                        <a:effectLst/>
                        <a:latin typeface="Bahnschrift" panose="020B0502040204020203" pitchFamily="34" charset="0"/>
                        <a:ea typeface="+mn-ea"/>
                        <a:cs typeface="+mn-cs"/>
                      </a:endParaRP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kumimoji="0" lang="en-US" sz="1100" b="1" i="0" u="none" strike="noStrike" kern="1200" cap="none" normalizeH="0" baseline="0" dirty="0">
                        <a:ln>
                          <a:noFill/>
                        </a:ln>
                        <a:solidFill>
                          <a:schemeClr val="bg1"/>
                        </a:solidFill>
                        <a:effectLst/>
                        <a:latin typeface="Bahnschrift" panose="020B0502040204020203" pitchFamily="34" charset="0"/>
                        <a:ea typeface="+mn-ea"/>
                        <a:cs typeface="+mn-cs"/>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b"/>
                      <a:endParaRPr kumimoji="0" lang="en-US" sz="1100" b="1" i="0" u="none" strike="noStrike" kern="1200" cap="none" normalizeH="0" baseline="0" dirty="0">
                        <a:ln>
                          <a:noFill/>
                        </a:ln>
                        <a:solidFill>
                          <a:schemeClr val="bg1"/>
                        </a:solidFill>
                        <a:effectLst/>
                        <a:latin typeface="Bahnschrift" panose="020B0502040204020203" pitchFamily="34" charset="0"/>
                        <a:ea typeface="+mn-ea"/>
                        <a:cs typeface="+mn-cs"/>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kumimoji="0" lang="en-US" sz="1100" b="1" i="0" u="none" strike="noStrike" kern="1200" cap="none" normalizeH="0" baseline="0" dirty="0">
                          <a:ln>
                            <a:noFill/>
                          </a:ln>
                          <a:solidFill>
                            <a:schemeClr val="bg1"/>
                          </a:solidFill>
                          <a:effectLst/>
                          <a:latin typeface="Bahnschrift" panose="020B0502040204020203" pitchFamily="34" charset="0"/>
                          <a:ea typeface="+mn-ea"/>
                          <a:cs typeface="+mn-cs"/>
                        </a:rPr>
                        <a:t>BG state</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35736390"/>
                  </a:ext>
                </a:extLst>
              </a:tr>
              <a:tr h="338117">
                <a:tc vMerge="1">
                  <a:txBody>
                    <a:bodyPr/>
                    <a:lstStyle/>
                    <a:p>
                      <a:pPr algn="ctr" fontAlgn="b"/>
                      <a:endParaRPr lang="en-US" sz="1600" b="1" i="0" u="none" strike="noStrike">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schemeClr>
                    </a:solidFill>
                  </a:tcPr>
                </a:tc>
                <a:tc vMerge="1">
                  <a:txBody>
                    <a:bodyPr/>
                    <a:lstStyle/>
                    <a:p>
                      <a:pPr algn="ctr" fontAlgn="b"/>
                      <a:endParaRPr lang="en-US" sz="1200" b="1" i="0" u="none" strike="noStrike">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Dem</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err="1">
                          <a:ln>
                            <a:noFill/>
                          </a:ln>
                          <a:solidFill>
                            <a:schemeClr val="bg1"/>
                          </a:solidFill>
                          <a:effectLst/>
                          <a:latin typeface="Bahnschrift" panose="020B0502040204020203" pitchFamily="34" charset="0"/>
                          <a:ea typeface="+mn-ea"/>
                          <a:cs typeface="+mn-cs"/>
                        </a:rPr>
                        <a:t>Indep</a:t>
                      </a: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./DK</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GOP</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White</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Black</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NE</a:t>
                      </a:r>
                    </a:p>
                  </a:txBody>
                  <a:tcPr marL="0" marR="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Midwest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South</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West</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defRPr/>
                      </a:pPr>
                      <a:r>
                        <a:rPr kumimoji="0" lang="en-US" sz="1000" b="1" i="0" u="none" strike="noStrike" kern="1200" cap="none" normalizeH="0" baseline="0" dirty="0">
                          <a:ln>
                            <a:noFill/>
                          </a:ln>
                          <a:solidFill>
                            <a:schemeClr val="bg1"/>
                          </a:solidFill>
                          <a:effectLst/>
                          <a:latin typeface="Bahnschrift" panose="020B0502040204020203" pitchFamily="34" charset="0"/>
                          <a:ea typeface="+mn-ea"/>
                          <a:cs typeface="+mn-cs"/>
                        </a:rPr>
                        <a:t>BG States</a:t>
                      </a:r>
                    </a:p>
                  </a:txBody>
                  <a:tcPr marL="0" marR="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35180297"/>
                  </a:ext>
                </a:extLst>
              </a:tr>
              <a:tr h="247248">
                <a:tc>
                  <a:txBody>
                    <a:bodyPr/>
                    <a:lstStyle/>
                    <a:p>
                      <a:pPr algn="l" fontAlgn="b"/>
                      <a:r>
                        <a:rPr lang="en-US" sz="1100" b="0" i="0" u="none" strike="noStrike" dirty="0">
                          <a:solidFill>
                            <a:srgbClr val="000000"/>
                          </a:solidFill>
                          <a:effectLst/>
                          <a:latin typeface="Bahnschrift" panose="020B0502040204020203" pitchFamily="34" charset="0"/>
                        </a:rPr>
                        <a:t>Mental health professionals</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37%</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47%</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31%</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ctr" defTabSz="914400" rtl="0" eaLnBrk="1" fontAlgn="ctr" latinLnBrk="0" hangingPunct="1"/>
                      <a:r>
                        <a:rPr lang="en-US" sz="1400" b="1" i="0" u="none" strike="noStrike" kern="1200" dirty="0">
                          <a:solidFill>
                            <a:srgbClr val="000000"/>
                          </a:solidFill>
                          <a:effectLst/>
                          <a:latin typeface="Bahnschrift" panose="020B0502040204020203" pitchFamily="34" charset="0"/>
                          <a:ea typeface="+mn-ea"/>
                          <a:cs typeface="+mn-cs"/>
                        </a:rPr>
                        <a:t>30%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36%</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44%</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39%</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39%</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35%</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37%</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39%</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263235427"/>
                  </a:ext>
                </a:extLst>
              </a:tr>
              <a:tr h="247248">
                <a:tc>
                  <a:txBody>
                    <a:bodyPr/>
                    <a:lstStyle/>
                    <a:p>
                      <a:pPr algn="l" fontAlgn="b"/>
                      <a:r>
                        <a:rPr lang="en-US" sz="1100" b="0" i="0" u="none" strike="noStrike" dirty="0">
                          <a:solidFill>
                            <a:srgbClr val="000000"/>
                          </a:solidFill>
                          <a:effectLst/>
                          <a:latin typeface="Bahnschrift" panose="020B0502040204020203" pitchFamily="34" charset="0"/>
                        </a:rPr>
                        <a:t>Police chiefs</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35%</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dirty="0">
                          <a:solidFill>
                            <a:srgbClr val="000000"/>
                          </a:solidFill>
                          <a:effectLst/>
                          <a:latin typeface="Bahnschrift" panose="020B0502040204020203" pitchFamily="34" charset="0"/>
                          <a:ea typeface="+mn-ea"/>
                          <a:cs typeface="+mn-cs"/>
                        </a:rPr>
                        <a:t>42%</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dirty="0">
                          <a:solidFill>
                            <a:srgbClr val="000000"/>
                          </a:solidFill>
                          <a:effectLst/>
                          <a:latin typeface="Bahnschrift" panose="020B0502040204020203" pitchFamily="34" charset="0"/>
                          <a:ea typeface="+mn-ea"/>
                          <a:cs typeface="+mn-cs"/>
                        </a:rPr>
                        <a:t>20%</a:t>
                      </a:r>
                    </a:p>
                  </a:txBody>
                  <a:tcPr marL="68580" marR="68580" marT="0" marB="0">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1" i="0" u="none" strike="noStrike" kern="1200" dirty="0">
                          <a:solidFill>
                            <a:srgbClr val="000000"/>
                          </a:solidFill>
                          <a:effectLst/>
                          <a:latin typeface="Bahnschrift" panose="020B0502040204020203" pitchFamily="34" charset="0"/>
                          <a:ea typeface="+mn-ea"/>
                          <a:cs typeface="+mn-cs"/>
                        </a:rPr>
                        <a:t>34%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38%</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dirty="0">
                          <a:solidFill>
                            <a:srgbClr val="000000"/>
                          </a:solidFill>
                          <a:effectLst/>
                          <a:latin typeface="Bahnschrift" panose="020B0502040204020203" pitchFamily="34" charset="0"/>
                          <a:ea typeface="+mn-ea"/>
                          <a:cs typeface="+mn-cs"/>
                        </a:rPr>
                        <a:t>30%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dirty="0">
                          <a:solidFill>
                            <a:srgbClr val="000000"/>
                          </a:solidFill>
                          <a:effectLst/>
                          <a:latin typeface="Bahnschrift" panose="020B0502040204020203" pitchFamily="34" charset="0"/>
                          <a:ea typeface="+mn-ea"/>
                          <a:cs typeface="+mn-cs"/>
                        </a:rPr>
                        <a:t>35%</a:t>
                      </a:r>
                    </a:p>
                  </a:txBody>
                  <a:tcPr marL="68580" marR="68580" marT="0" marB="0">
                    <a:lnL w="28575"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42%</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33%</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32%</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44%</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735719729"/>
                  </a:ext>
                </a:extLst>
              </a:tr>
              <a:tr h="247248">
                <a:tc>
                  <a:txBody>
                    <a:bodyPr/>
                    <a:lstStyle/>
                    <a:p>
                      <a:pPr algn="l" fontAlgn="b"/>
                      <a:r>
                        <a:rPr lang="en-US" sz="1100" b="0" i="0" u="none" strike="noStrike">
                          <a:solidFill>
                            <a:srgbClr val="000000"/>
                          </a:solidFill>
                          <a:effectLst/>
                          <a:latin typeface="Bahnschrift" panose="020B0502040204020203" pitchFamily="34" charset="0"/>
                        </a:rPr>
                        <a:t>Mothers of crime victims</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35%</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45%</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21%</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28%</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32%</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50%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37%</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31%</a:t>
                      </a:r>
                    </a:p>
                  </a:txBody>
                  <a:tcPr marL="68580" marR="68580" marT="0" marB="0">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39%</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35%</a:t>
                      </a:r>
                    </a:p>
                  </a:txBody>
                  <a:tcPr marL="68580" marR="68580" marT="0" marB="0">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99301011"/>
                  </a:ext>
                </a:extLst>
              </a:tr>
              <a:tr h="247248">
                <a:tc>
                  <a:txBody>
                    <a:bodyPr/>
                    <a:lstStyle/>
                    <a:p>
                      <a:pPr algn="l" fontAlgn="b"/>
                      <a:r>
                        <a:rPr lang="en-US" sz="1100" b="0" i="0" u="none" strike="noStrike" dirty="0">
                          <a:solidFill>
                            <a:srgbClr val="000000"/>
                          </a:solidFill>
                          <a:effectLst/>
                          <a:latin typeface="Bahnschrift" panose="020B0502040204020203" pitchFamily="34" charset="0"/>
                        </a:rPr>
                        <a:t>ER Doctors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34%</a:t>
                      </a:r>
                    </a:p>
                  </a:txBody>
                  <a:tcPr marL="68580" marR="68580" marT="0" marB="0">
                    <a:lnL w="381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45%</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20%</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29%</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32%</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42%</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38%</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32%</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31%</a:t>
                      </a:r>
                    </a:p>
                  </a:txBody>
                  <a:tcPr marL="68580" marR="68580" marT="0" marB="0">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39%</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dirty="0">
                          <a:solidFill>
                            <a:srgbClr val="000000"/>
                          </a:solidFill>
                          <a:effectLst/>
                          <a:latin typeface="Bahnschrift" panose="020B0502040204020203" pitchFamily="34" charset="0"/>
                          <a:ea typeface="+mn-ea"/>
                          <a:cs typeface="+mn-cs"/>
                        </a:rPr>
                        <a:t>33%</a:t>
                      </a:r>
                    </a:p>
                  </a:txBody>
                  <a:tcPr marL="68580" marR="68580" marT="0" marB="0">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3729516"/>
                  </a:ext>
                </a:extLst>
              </a:tr>
              <a:tr h="247248">
                <a:tc>
                  <a:txBody>
                    <a:bodyPr/>
                    <a:lstStyle/>
                    <a:p>
                      <a:pPr algn="l" fontAlgn="b"/>
                      <a:r>
                        <a:rPr lang="en-US" sz="1100" b="0" i="0" u="none" strike="noStrike">
                          <a:solidFill>
                            <a:srgbClr val="000000"/>
                          </a:solidFill>
                          <a:effectLst/>
                          <a:latin typeface="Bahnschrift" panose="020B0502040204020203" pitchFamily="34" charset="0"/>
                        </a:rPr>
                        <a:t>Police officers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34%</a:t>
                      </a:r>
                    </a:p>
                  </a:txBody>
                  <a:tcPr marL="68580" marR="68580" marT="0" marB="0">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32%</a:t>
                      </a:r>
                    </a:p>
                  </a:txBody>
                  <a:tcPr marL="68580" marR="68580" marT="0" marB="0">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15%</a:t>
                      </a:r>
                    </a:p>
                  </a:txBody>
                  <a:tcPr marL="68580" marR="68580" marT="0" marB="0">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1" i="0" u="none" strike="noStrike" kern="1200" dirty="0">
                          <a:solidFill>
                            <a:srgbClr val="000000"/>
                          </a:solidFill>
                          <a:effectLst/>
                          <a:latin typeface="Bahnschrift" panose="020B0502040204020203" pitchFamily="34" charset="0"/>
                          <a:ea typeface="+mn-ea"/>
                          <a:cs typeface="+mn-cs"/>
                        </a:rPr>
                        <a:t>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37%</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26%</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37%</a:t>
                      </a:r>
                    </a:p>
                  </a:txBody>
                  <a:tcPr marL="68580" marR="68580" marT="0" marB="0">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31%</a:t>
                      </a:r>
                    </a:p>
                  </a:txBody>
                  <a:tcPr marL="68580" marR="68580" marT="0" marB="0">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37%</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34%</a:t>
                      </a:r>
                    </a:p>
                  </a:txBody>
                  <a:tcPr marL="68580" marR="68580" marT="0" marB="0">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13076944"/>
                  </a:ext>
                </a:extLst>
              </a:tr>
              <a:tr h="247248">
                <a:tc>
                  <a:txBody>
                    <a:bodyPr/>
                    <a:lstStyle/>
                    <a:p>
                      <a:pPr algn="l" fontAlgn="b"/>
                      <a:r>
                        <a:rPr lang="en-US" sz="1100" b="0" i="0" u="none" strike="noStrike" dirty="0">
                          <a:solidFill>
                            <a:srgbClr val="000000"/>
                          </a:solidFill>
                          <a:effectLst/>
                          <a:latin typeface="Bahnschrift" panose="020B0502040204020203" pitchFamily="34" charset="0"/>
                        </a:rPr>
                        <a:t>Crime victims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33%</a:t>
                      </a:r>
                    </a:p>
                  </a:txBody>
                  <a:tcPr marL="68580" marR="68580" marT="0" marB="0">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dirty="0">
                          <a:solidFill>
                            <a:srgbClr val="000000"/>
                          </a:solidFill>
                          <a:effectLst/>
                          <a:latin typeface="Bahnschrift" panose="020B0502040204020203" pitchFamily="34" charset="0"/>
                          <a:ea typeface="+mn-ea"/>
                          <a:cs typeface="+mn-cs"/>
                        </a:rPr>
                        <a:t>43%</a:t>
                      </a:r>
                    </a:p>
                  </a:txBody>
                  <a:tcPr marL="68580" marR="68580" marT="0" marB="0">
                    <a:lnL w="28575"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32%</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34%</a:t>
                      </a:r>
                    </a:p>
                  </a:txBody>
                  <a:tcPr marL="68580" marR="6858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40%</a:t>
                      </a:r>
                    </a:p>
                  </a:txBody>
                  <a:tcPr marL="68580" marR="6858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38%</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36%</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32%</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dirty="0">
                          <a:solidFill>
                            <a:srgbClr val="000000"/>
                          </a:solidFill>
                          <a:effectLst/>
                          <a:latin typeface="Bahnschrift" panose="020B0502040204020203" pitchFamily="34" charset="0"/>
                          <a:ea typeface="+mn-ea"/>
                          <a:cs typeface="+mn-cs"/>
                        </a:rPr>
                        <a:t>30%</a:t>
                      </a:r>
                    </a:p>
                  </a:txBody>
                  <a:tcPr marL="68580" marR="68580" marT="0" marB="0">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39%</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829319986"/>
                  </a:ext>
                </a:extLst>
              </a:tr>
              <a:tr h="247248">
                <a:tc>
                  <a:txBody>
                    <a:bodyPr/>
                    <a:lstStyle/>
                    <a:p>
                      <a:pPr algn="l" fontAlgn="b"/>
                      <a:r>
                        <a:rPr lang="en-US" sz="1100" b="0" i="0" u="none" strike="noStrike" dirty="0">
                          <a:solidFill>
                            <a:srgbClr val="000000"/>
                          </a:solidFill>
                          <a:effectLst/>
                          <a:latin typeface="Bahnschrift" panose="020B0502040204020203" pitchFamily="34" charset="0"/>
                        </a:rPr>
                        <a:t>Social workers involved in violence prevention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33%</a:t>
                      </a:r>
                    </a:p>
                  </a:txBody>
                  <a:tcPr marL="68580" marR="68580" marT="0" marB="0">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44%</a:t>
                      </a:r>
                    </a:p>
                  </a:txBody>
                  <a:tcPr marL="68580" marR="68580" marT="0" marB="0">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dirty="0">
                          <a:solidFill>
                            <a:srgbClr val="000000"/>
                          </a:solidFill>
                          <a:effectLst/>
                          <a:latin typeface="Bahnschrift" panose="020B0502040204020203" pitchFamily="34" charset="0"/>
                          <a:ea typeface="+mn-ea"/>
                          <a:cs typeface="+mn-cs"/>
                        </a:rPr>
                        <a:t>28%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25%</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dirty="0">
                          <a:solidFill>
                            <a:srgbClr val="000000"/>
                          </a:solidFill>
                          <a:effectLst/>
                          <a:latin typeface="Bahnschrift" panose="020B0502040204020203" pitchFamily="34" charset="0"/>
                          <a:ea typeface="+mn-ea"/>
                          <a:cs typeface="+mn-cs"/>
                        </a:rPr>
                        <a:t>33%</a:t>
                      </a:r>
                    </a:p>
                  </a:txBody>
                  <a:tcPr marL="68580" marR="6858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41%</a:t>
                      </a:r>
                    </a:p>
                  </a:txBody>
                  <a:tcPr marL="68580" marR="68580" marT="0"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dirty="0">
                          <a:solidFill>
                            <a:srgbClr val="000000"/>
                          </a:solidFill>
                          <a:effectLst/>
                          <a:latin typeface="Bahnschrift" panose="020B0502040204020203" pitchFamily="34" charset="0"/>
                          <a:ea typeface="+mn-ea"/>
                          <a:cs typeface="+mn-cs"/>
                        </a:rPr>
                        <a:t>36%</a:t>
                      </a:r>
                    </a:p>
                  </a:txBody>
                  <a:tcPr marL="68580" marR="68580" marT="0" marB="0">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33%</a:t>
                      </a:r>
                    </a:p>
                  </a:txBody>
                  <a:tcPr marL="68580" marR="68580" marT="0" marB="0">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dirty="0">
                          <a:solidFill>
                            <a:srgbClr val="000000"/>
                          </a:solidFill>
                          <a:effectLst/>
                          <a:latin typeface="Bahnschrift" panose="020B0502040204020203" pitchFamily="34" charset="0"/>
                          <a:ea typeface="+mn-ea"/>
                          <a:cs typeface="+mn-cs"/>
                        </a:rPr>
                        <a:t>36%</a:t>
                      </a:r>
                    </a:p>
                  </a:txBody>
                  <a:tcPr marL="68580" marR="68580" marT="0" marB="0">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7614185"/>
                  </a:ext>
                </a:extLst>
              </a:tr>
              <a:tr h="247248">
                <a:tc>
                  <a:txBody>
                    <a:bodyPr/>
                    <a:lstStyle/>
                    <a:p>
                      <a:pPr algn="l" fontAlgn="b"/>
                      <a:r>
                        <a:rPr lang="en-US" sz="1100" b="0" i="0" u="none" strike="noStrike">
                          <a:solidFill>
                            <a:srgbClr val="000000"/>
                          </a:solidFill>
                          <a:effectLst/>
                          <a:latin typeface="Bahnschrift" panose="020B0502040204020203" pitchFamily="34" charset="0"/>
                        </a:rPr>
                        <a:t>Nurses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33%</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42%</a:t>
                      </a:r>
                    </a:p>
                  </a:txBody>
                  <a:tcPr marL="68580" marR="68580" marT="0" marB="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21%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32%</a:t>
                      </a: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35%</a:t>
                      </a:r>
                    </a:p>
                  </a:txBody>
                  <a:tcPr marL="68580" marR="68580" marT="0"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35%</a:t>
                      </a:r>
                    </a:p>
                  </a:txBody>
                  <a:tcPr marL="68580" marR="68580" marT="0" marB="0">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32%</a:t>
                      </a:r>
                    </a:p>
                  </a:txBody>
                  <a:tcPr marL="68580" marR="68580" marT="0" marB="0">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dirty="0">
                          <a:solidFill>
                            <a:srgbClr val="000000"/>
                          </a:solidFill>
                          <a:effectLst/>
                          <a:latin typeface="Bahnschrift" panose="020B0502040204020203" pitchFamily="34" charset="0"/>
                          <a:ea typeface="+mn-ea"/>
                          <a:cs typeface="+mn-cs"/>
                        </a:rPr>
                        <a:t>38%</a:t>
                      </a:r>
                    </a:p>
                  </a:txBody>
                  <a:tcPr marL="68580" marR="68580" marT="0" marB="0">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20627367"/>
                  </a:ext>
                </a:extLst>
              </a:tr>
              <a:tr h="247248">
                <a:tc>
                  <a:txBody>
                    <a:bodyPr/>
                    <a:lstStyle/>
                    <a:p>
                      <a:pPr algn="l" fontAlgn="b"/>
                      <a:r>
                        <a:rPr lang="en-US" sz="1100" b="0" i="0" u="none" strike="noStrike" dirty="0">
                          <a:solidFill>
                            <a:srgbClr val="000000"/>
                          </a:solidFill>
                          <a:effectLst/>
                          <a:latin typeface="Bahnschrift" panose="020B0502040204020203" pitchFamily="34" charset="0"/>
                        </a:rPr>
                        <a:t>Violence prevention advocates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33%</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44%</a:t>
                      </a:r>
                    </a:p>
                  </a:txBody>
                  <a:tcPr marL="68580" marR="68580" marT="0" marB="0">
                    <a:lnL w="381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33%</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ctr" defTabSz="914400" rtl="0" eaLnBrk="1" fontAlgn="ctr" latinLnBrk="0" hangingPunct="1"/>
                      <a:r>
                        <a:rPr lang="en-US" sz="1400" b="0" i="0" u="none" strike="noStrike" kern="1200">
                          <a:solidFill>
                            <a:srgbClr val="000000"/>
                          </a:solidFill>
                          <a:effectLst/>
                          <a:latin typeface="Bahnschrift" panose="020B0502040204020203" pitchFamily="34" charset="0"/>
                          <a:ea typeface="+mn-ea"/>
                          <a:cs typeface="+mn-cs"/>
                        </a:rPr>
                        <a:t>22%</a:t>
                      </a:r>
                    </a:p>
                  </a:txBody>
                  <a:tcPr marL="9525" marR="9525" marT="9525" marB="0" anchor="ctr">
                    <a:lnL w="28575"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32%</a:t>
                      </a:r>
                    </a:p>
                  </a:txBody>
                  <a:tcPr marL="68580" marR="68580" marT="0" marB="0" anchor="ctr">
                    <a:lnL w="381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42%</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32%</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36%</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33%</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29%</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dirty="0">
                          <a:solidFill>
                            <a:srgbClr val="000000"/>
                          </a:solidFill>
                          <a:effectLst/>
                          <a:latin typeface="Bahnschrift" panose="020B0502040204020203" pitchFamily="34" charset="0"/>
                          <a:ea typeface="+mn-ea"/>
                          <a:cs typeface="+mn-cs"/>
                        </a:rPr>
                        <a:t>37%</a:t>
                      </a:r>
                    </a:p>
                  </a:txBody>
                  <a:tcPr marL="68580" marR="68580" marT="0" marB="0">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47258904"/>
                  </a:ext>
                </a:extLst>
              </a:tr>
              <a:tr h="247248">
                <a:tc>
                  <a:txBody>
                    <a:bodyPr/>
                    <a:lstStyle/>
                    <a:p>
                      <a:pPr algn="l" fontAlgn="b"/>
                      <a:r>
                        <a:rPr lang="en-US" sz="1100" b="0" i="0" u="none" strike="noStrike" dirty="0">
                          <a:solidFill>
                            <a:srgbClr val="000000"/>
                          </a:solidFill>
                          <a:effectLst/>
                          <a:latin typeface="Bahnschrift" panose="020B0502040204020203" pitchFamily="34" charset="0"/>
                        </a:rPr>
                        <a:t>Doctors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31%</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37%</a:t>
                      </a:r>
                    </a:p>
                  </a:txBody>
                  <a:tcPr marL="68580" marR="68580" marT="0" marB="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dirty="0">
                          <a:solidFill>
                            <a:srgbClr val="000000"/>
                          </a:solidFill>
                          <a:effectLst/>
                          <a:latin typeface="Bahnschrift" panose="020B0502040204020203" pitchFamily="34" charset="0"/>
                          <a:ea typeface="+mn-ea"/>
                          <a:cs typeface="+mn-cs"/>
                        </a:rPr>
                        <a:t>21%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sz="1400" b="0" i="0" u="none" strike="noStrike" kern="1200" dirty="0">
                          <a:solidFill>
                            <a:srgbClr val="000000"/>
                          </a:solidFill>
                          <a:effectLst/>
                          <a:latin typeface="Bahnschrift" panose="020B0502040204020203" pitchFamily="34" charset="0"/>
                          <a:ea typeface="+mn-ea"/>
                          <a:cs typeface="+mn-cs"/>
                        </a:rPr>
                        <a:t>30%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dirty="0">
                          <a:solidFill>
                            <a:srgbClr val="000000"/>
                          </a:solidFill>
                          <a:effectLst/>
                          <a:latin typeface="Bahnschrift" panose="020B0502040204020203" pitchFamily="34" charset="0"/>
                          <a:ea typeface="+mn-ea"/>
                          <a:cs typeface="+mn-cs"/>
                        </a:rPr>
                        <a:t>33%</a:t>
                      </a: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dirty="0">
                          <a:solidFill>
                            <a:srgbClr val="000000"/>
                          </a:solidFill>
                          <a:effectLst/>
                          <a:latin typeface="Bahnschrift" panose="020B0502040204020203" pitchFamily="34" charset="0"/>
                          <a:ea typeface="+mn-ea"/>
                          <a:cs typeface="+mn-cs"/>
                        </a:rPr>
                        <a:t>26%</a:t>
                      </a:r>
                    </a:p>
                  </a:txBody>
                  <a:tcPr marL="68580" marR="68580" marT="0"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36%</a:t>
                      </a:r>
                    </a:p>
                  </a:txBody>
                  <a:tcPr marL="68580" marR="68580" marT="0" marB="0">
                    <a:lnL w="28575"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1" i="0" u="none" strike="noStrike" kern="1200" dirty="0">
                          <a:solidFill>
                            <a:srgbClr val="000000"/>
                          </a:solidFill>
                          <a:effectLst/>
                          <a:latin typeface="Bahnschrift" panose="020B0502040204020203" pitchFamily="34" charset="0"/>
                          <a:ea typeface="+mn-ea"/>
                          <a:cs typeface="+mn-cs"/>
                        </a:rPr>
                        <a:t>36%</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a:solidFill>
                            <a:srgbClr val="000000"/>
                          </a:solidFill>
                          <a:effectLst/>
                          <a:latin typeface="Bahnschrift" panose="020B0502040204020203" pitchFamily="34" charset="0"/>
                          <a:ea typeface="+mn-ea"/>
                          <a:cs typeface="+mn-cs"/>
                        </a:rPr>
                        <a:t>29%</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dirty="0">
                          <a:solidFill>
                            <a:srgbClr val="000000"/>
                          </a:solidFill>
                          <a:effectLst/>
                          <a:latin typeface="Bahnschrift" panose="020B0502040204020203" pitchFamily="34" charset="0"/>
                          <a:ea typeface="+mn-ea"/>
                          <a:cs typeface="+mn-cs"/>
                        </a:rPr>
                        <a:t>26%</a:t>
                      </a:r>
                    </a:p>
                  </a:txBody>
                  <a:tcPr marL="68580" marR="68580" marT="0" marB="0">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defTabSz="914400" rtl="0" eaLnBrk="1" fontAlgn="ctr" latinLnBrk="0" hangingPunct="1">
                        <a:lnSpc>
                          <a:spcPct val="107000"/>
                        </a:lnSpc>
                        <a:spcBef>
                          <a:spcPts val="0"/>
                        </a:spcBef>
                        <a:spcAft>
                          <a:spcPts val="0"/>
                        </a:spcAft>
                      </a:pPr>
                      <a:r>
                        <a:rPr lang="en-US" sz="1400" b="0" i="0" u="none" strike="noStrike" kern="1200" dirty="0">
                          <a:solidFill>
                            <a:srgbClr val="000000"/>
                          </a:solidFill>
                          <a:effectLst/>
                          <a:latin typeface="Bahnschrift" panose="020B0502040204020203" pitchFamily="34" charset="0"/>
                          <a:ea typeface="+mn-ea"/>
                          <a:cs typeface="+mn-cs"/>
                        </a:rPr>
                        <a:t>38%</a:t>
                      </a:r>
                    </a:p>
                  </a:txBody>
                  <a:tcPr marL="68580" marR="68580" marT="0" marB="0">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68927292"/>
                  </a:ext>
                </a:extLst>
              </a:tr>
            </a:tbl>
          </a:graphicData>
        </a:graphic>
      </p:graphicFrame>
    </p:spTree>
    <p:extLst>
      <p:ext uri="{BB962C8B-B14F-4D97-AF65-F5344CB8AC3E}">
        <p14:creationId xmlns:p14="http://schemas.microsoft.com/office/powerpoint/2010/main" val="2908434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big-puzzle3">
            <a:extLst>
              <a:ext uri="{FF2B5EF4-FFF2-40B4-BE49-F238E27FC236}">
                <a16:creationId xmlns:a16="http://schemas.microsoft.com/office/drawing/2014/main" id="{81362555-F796-4EE1-9C05-A005C0E1F8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3175" b="26528"/>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8527300-A66A-432B-B0A6-0903646A94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9690" y="1624757"/>
            <a:ext cx="4023162" cy="1714758"/>
          </a:xfrm>
          <a:prstGeom prst="rect">
            <a:avLst/>
          </a:prstGeom>
          <a:noFill/>
          <a:ln>
            <a:noFill/>
          </a:ln>
        </p:spPr>
      </p:pic>
      <p:sp>
        <p:nvSpPr>
          <p:cNvPr id="6" name="Text Box 8">
            <a:extLst>
              <a:ext uri="{FF2B5EF4-FFF2-40B4-BE49-F238E27FC236}">
                <a16:creationId xmlns:a16="http://schemas.microsoft.com/office/drawing/2014/main" id="{7A537F90-D7A6-45F2-AA42-70AA2D2826E0}"/>
              </a:ext>
            </a:extLst>
          </p:cNvPr>
          <p:cNvSpPr txBox="1">
            <a:spLocks noChangeArrowheads="1"/>
          </p:cNvSpPr>
          <p:nvPr/>
        </p:nvSpPr>
        <p:spPr bwMode="auto">
          <a:xfrm>
            <a:off x="909690" y="3518486"/>
            <a:ext cx="5376103" cy="89535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Char char="•"/>
              <a:defRPr sz="2400">
                <a:solidFill>
                  <a:schemeClr val="tx1"/>
                </a:solidFill>
                <a:latin typeface="Calibri" panose="020F0502020204030204" pitchFamily="34" charset="0"/>
              </a:defRPr>
            </a:lvl1pPr>
            <a:lvl2pPr marL="742950" indent="-285750">
              <a:spcBef>
                <a:spcPct val="20000"/>
              </a:spcBef>
              <a:buClr>
                <a:schemeClr val="tx2"/>
              </a:buClr>
              <a:buFont typeface="Times New Roman" panose="02020603050405020304" pitchFamily="18" charset="0"/>
              <a:buChar char="–"/>
              <a:defRPr sz="2000">
                <a:solidFill>
                  <a:schemeClr val="tx1"/>
                </a:solidFill>
                <a:latin typeface="Calibri" panose="020F0502020204030204" pitchFamily="34" charset="0"/>
              </a:defRPr>
            </a:lvl2pPr>
            <a:lvl3pPr marL="1143000" indent="-228600">
              <a:spcBef>
                <a:spcPct val="20000"/>
              </a:spcBef>
              <a:buClr>
                <a:schemeClr val="tx2"/>
              </a:buClr>
              <a:buChar char="•"/>
              <a:defRPr>
                <a:solidFill>
                  <a:schemeClr val="tx1"/>
                </a:solidFill>
                <a:latin typeface="Calibri" panose="020F0502020204030204" pitchFamily="34" charset="0"/>
              </a:defRPr>
            </a:lvl3pPr>
            <a:lvl4pPr marL="1600200" indent="-228600">
              <a:spcBef>
                <a:spcPct val="20000"/>
              </a:spcBef>
              <a:buClr>
                <a:schemeClr val="tx2"/>
              </a:buClr>
              <a:buChar char="–"/>
              <a:defRPr sz="1600">
                <a:solidFill>
                  <a:schemeClr val="tx1"/>
                </a:solidFill>
                <a:latin typeface="Calibri" panose="020F0502020204030204" pitchFamily="34" charset="0"/>
              </a:defRPr>
            </a:lvl4pPr>
            <a:lvl5pPr marL="2057400" indent="-228600">
              <a:spcBef>
                <a:spcPct val="20000"/>
              </a:spcBef>
              <a:buClr>
                <a:schemeClr val="tx2"/>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Bahnschrift" panose="020B0502040204020203" pitchFamily="34" charset="0"/>
                <a:ea typeface="+mn-ea"/>
                <a:cs typeface="+mn-cs"/>
              </a:rPr>
              <a:t>Washington, DC | Berkeley, CA | New York, NY</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Bahnschrift" panose="020B0502040204020203" pitchFamily="34" charset="0"/>
                <a:ea typeface="+mn-ea"/>
                <a:cs typeface="+mn-cs"/>
                <a:hlinkClick r:id="rId4"/>
              </a:rPr>
              <a:t>LakeResearch.com</a:t>
            </a:r>
            <a:endParaRPr kumimoji="0" lang="en-US" altLang="en-US" sz="1600" b="0" i="0" u="none" strike="noStrike" kern="1200" cap="none" spc="0" normalizeH="0" baseline="0" noProof="0">
              <a:ln>
                <a:noFill/>
              </a:ln>
              <a:solidFill>
                <a:prstClr val="black"/>
              </a:solidFill>
              <a:effectLst/>
              <a:uLnTx/>
              <a:uFillTx/>
              <a:latin typeface="Bahnschrift" panose="020B0502040204020203"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Bahnschrift" panose="020B0502040204020203" pitchFamily="34" charset="0"/>
                <a:ea typeface="+mn-ea"/>
                <a:cs typeface="+mn-cs"/>
              </a:rPr>
              <a:t>202.776.9066</a:t>
            </a:r>
          </a:p>
        </p:txBody>
      </p:sp>
      <p:sp>
        <p:nvSpPr>
          <p:cNvPr id="7" name="TextBox 6">
            <a:extLst>
              <a:ext uri="{FF2B5EF4-FFF2-40B4-BE49-F238E27FC236}">
                <a16:creationId xmlns:a16="http://schemas.microsoft.com/office/drawing/2014/main" id="{9FCF8FF1-EE2E-4DF7-8B6B-E011706FD01A}"/>
              </a:ext>
            </a:extLst>
          </p:cNvPr>
          <p:cNvSpPr txBox="1"/>
          <p:nvPr/>
        </p:nvSpPr>
        <p:spPr>
          <a:xfrm>
            <a:off x="7430207" y="2262340"/>
            <a:ext cx="3456395" cy="34163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Celinda Lake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hlinkClick r:id="rId5"/>
              </a:rPr>
              <a:t>clake@lakeresearch.com</a:t>
            </a:r>
            <a:r>
              <a:rPr kumimoji="0" lang="en-US"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Daniel Gotoff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hlinkClick r:id="rId6"/>
              </a:rPr>
              <a:t>dgotoff@lakeresearch.com</a:t>
            </a:r>
            <a:endParaRPr kumimoji="0" lang="en-US"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McCauley Pugh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hlinkClick r:id="rId7"/>
              </a:rPr>
              <a:t>mpugh@lakeresearch.com</a:t>
            </a:r>
            <a:endParaRPr kumimoji="0" lang="en-US"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Sandra Markowitz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hlinkClick r:id="rId7"/>
              </a:rPr>
              <a:t>smarkowtiz@lakeresearch.com</a:t>
            </a:r>
            <a:endParaRPr kumimoji="0" lang="en-US"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p:txBody>
      </p:sp>
    </p:spTree>
    <p:extLst>
      <p:ext uri="{BB962C8B-B14F-4D97-AF65-F5344CB8AC3E}">
        <p14:creationId xmlns:p14="http://schemas.microsoft.com/office/powerpoint/2010/main" val="3283890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A22085-9201-4C28-868C-73071ACE6525}"/>
              </a:ext>
            </a:extLst>
          </p:cNvPr>
          <p:cNvSpPr txBox="1"/>
          <p:nvPr/>
        </p:nvSpPr>
        <p:spPr bwMode="auto">
          <a:xfrm>
            <a:off x="449284" y="1003611"/>
            <a:ext cx="11318174" cy="5339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rmAutofit lnSpcReduction="10000"/>
          </a:bodyPr>
          <a:lstStyle/>
          <a:p>
            <a:pPr marL="342900" marR="0" lvl="0" indent="-342900" algn="just">
              <a:spcAft>
                <a:spcPts val="600"/>
              </a:spcAft>
              <a:buFont typeface="Symbol" panose="05050102010706020507" pitchFamily="18" charset="2"/>
              <a:buChar char=""/>
            </a:pPr>
            <a:r>
              <a:rPr lang="en-US" dirty="0">
                <a:latin typeface="Bahnschrift" panose="020B0502040204020203" pitchFamily="34" charset="0"/>
                <a:ea typeface="Calibri" panose="020F0502020204030204" pitchFamily="34" charset="0"/>
              </a:rPr>
              <a:t>The top testing policies tend to center around children. They also focus on mental health and creating programs and alternatives for youth. Trauma and mental health are also popular policies among Americans. Having mental health workers work with police also tests well with intensity. </a:t>
            </a:r>
          </a:p>
          <a:p>
            <a:pPr marL="342900" marR="0" lvl="0" indent="-342900" algn="just">
              <a:spcAft>
                <a:spcPts val="600"/>
              </a:spcAft>
              <a:buFont typeface="Symbol" panose="05050102010706020507" pitchFamily="18" charset="2"/>
              <a:buChar char=""/>
            </a:pPr>
            <a:r>
              <a:rPr lang="en-US" dirty="0">
                <a:latin typeface="Bahnschrift" panose="020B0502040204020203" pitchFamily="34" charset="0"/>
                <a:ea typeface="Calibri" panose="020F0502020204030204" pitchFamily="34" charset="0"/>
              </a:rPr>
              <a:t>The specific violence intervention and prevention initiatives mostly perform very well. The most popular involve:</a:t>
            </a:r>
          </a:p>
          <a:p>
            <a:pPr marL="800100" lvl="1" indent="-342900" algn="just">
              <a:spcAft>
                <a:spcPts val="600"/>
              </a:spcAft>
              <a:buFont typeface="Symbol" panose="05050102010706020507" pitchFamily="18" charset="2"/>
              <a:buChar char=""/>
            </a:pPr>
            <a:r>
              <a:rPr lang="en-US" sz="1600" b="1" dirty="0">
                <a:latin typeface="Bahnschrift" panose="020B0502040204020203" pitchFamily="34" charset="0"/>
                <a:ea typeface="Calibri" panose="020F0502020204030204" pitchFamily="34" charset="0"/>
              </a:rPr>
              <a:t>Expanding emotional support and recovery services for children who have been exposed to violence; </a:t>
            </a:r>
          </a:p>
          <a:p>
            <a:pPr marL="800100" lvl="1" indent="-342900" algn="just">
              <a:spcAft>
                <a:spcPts val="600"/>
              </a:spcAft>
              <a:buFont typeface="Symbol" panose="05050102010706020507" pitchFamily="18" charset="2"/>
              <a:buChar char=""/>
            </a:pPr>
            <a:r>
              <a:rPr lang="en-US" sz="1600" b="1" dirty="0">
                <a:latin typeface="Bahnschrift" panose="020B0502040204020203" pitchFamily="34" charset="0"/>
                <a:ea typeface="Calibri" panose="020F0502020204030204" pitchFamily="34" charset="0"/>
              </a:rPr>
              <a:t>Addressing the root causes of violence, by investing in good schools, affordable housing, mental healthcare, and job training in communities all across the country; </a:t>
            </a:r>
          </a:p>
          <a:p>
            <a:pPr marL="800100" lvl="1" indent="-342900" algn="just">
              <a:spcAft>
                <a:spcPts val="600"/>
              </a:spcAft>
              <a:buFont typeface="Symbol" panose="05050102010706020507" pitchFamily="18" charset="2"/>
              <a:buChar char=""/>
            </a:pPr>
            <a:r>
              <a:rPr lang="en-US" sz="1600" b="1" dirty="0">
                <a:latin typeface="Bahnschrift" panose="020B0502040204020203" pitchFamily="34" charset="0"/>
                <a:ea typeface="Calibri" panose="020F0502020204030204" pitchFamily="34" charset="0"/>
              </a:rPr>
              <a:t>Increasing funding for job training programs and youth employment opportunities, which help build stronger, safer communities; </a:t>
            </a:r>
          </a:p>
          <a:p>
            <a:pPr marL="800100" lvl="1" indent="-342900" algn="just">
              <a:spcAft>
                <a:spcPts val="600"/>
              </a:spcAft>
              <a:buFont typeface="Symbol" panose="05050102010706020507" pitchFamily="18" charset="2"/>
              <a:buChar char=""/>
            </a:pPr>
            <a:r>
              <a:rPr lang="en-US" sz="1600" b="1" dirty="0">
                <a:latin typeface="Bahnschrift" panose="020B0502040204020203" pitchFamily="34" charset="0"/>
                <a:ea typeface="Calibri" panose="020F0502020204030204" pitchFamily="34" charset="0"/>
              </a:rPr>
              <a:t>Increasing funding for recreation and community centers, after school programs, and other safe places for young people to interact, which help build stronger, safer communities; and </a:t>
            </a:r>
          </a:p>
          <a:p>
            <a:pPr marL="800100" lvl="1" indent="-342900" algn="just">
              <a:spcAft>
                <a:spcPts val="600"/>
              </a:spcAft>
              <a:buFont typeface="Symbol" panose="05050102010706020507" pitchFamily="18" charset="2"/>
              <a:buChar char=""/>
            </a:pPr>
            <a:r>
              <a:rPr lang="en-US" sz="1600" b="1" dirty="0">
                <a:latin typeface="Bahnschrift" panose="020B0502040204020203" pitchFamily="34" charset="0"/>
                <a:ea typeface="Calibri" panose="020F0502020204030204" pitchFamily="34" charset="0"/>
              </a:rPr>
              <a:t>Expanding the 911 system so that calls for mental health and substance abuse issues are directed to trained mental health professionals instead of the police.</a:t>
            </a:r>
            <a:endParaRPr lang="en-US" b="1" dirty="0">
              <a:latin typeface="Bahnschrift" panose="020B0502040204020203" pitchFamily="34" charset="0"/>
              <a:ea typeface="Calibri" panose="020F0502020204030204" pitchFamily="34" charset="0"/>
            </a:endParaRPr>
          </a:p>
          <a:p>
            <a:pPr marL="342900" marR="0" lvl="0" indent="-342900" algn="just">
              <a:spcAft>
                <a:spcPts val="600"/>
              </a:spcAft>
              <a:buFont typeface="Symbol" panose="05050102010706020507" pitchFamily="18" charset="2"/>
              <a:buChar char=""/>
            </a:pPr>
            <a:endParaRPr lang="en-US" dirty="0">
              <a:latin typeface="Bahnschrift" panose="020B0502040204020203" pitchFamily="34" charset="0"/>
              <a:ea typeface="Calibri" panose="020F0502020204030204" pitchFamily="34" charset="0"/>
            </a:endParaRPr>
          </a:p>
          <a:p>
            <a:pPr marL="342900" marR="0" lvl="0" indent="-342900" algn="just">
              <a:spcAft>
                <a:spcPts val="600"/>
              </a:spcAft>
              <a:buFont typeface="Symbol" panose="05050102010706020507" pitchFamily="18" charset="2"/>
              <a:buChar char=""/>
            </a:pPr>
            <a:r>
              <a:rPr lang="en-US" dirty="0">
                <a:latin typeface="Bahnschrift" panose="020B0502040204020203" pitchFamily="34" charset="0"/>
                <a:ea typeface="Calibri" panose="020F0502020204030204" pitchFamily="34" charset="0"/>
              </a:rPr>
              <a:t>The two proposals that result in smaller majorities (though still majorities) supporting them are:</a:t>
            </a:r>
          </a:p>
          <a:p>
            <a:pPr marL="800100" lvl="1" indent="-342900" algn="just">
              <a:spcAft>
                <a:spcPts val="600"/>
              </a:spcAft>
              <a:buFont typeface="Symbol" panose="05050102010706020507" pitchFamily="18" charset="2"/>
              <a:buChar char=""/>
            </a:pPr>
            <a:r>
              <a:rPr lang="en-US" sz="1600" dirty="0">
                <a:latin typeface="Bahnschrift" panose="020B0502040204020203" pitchFamily="34" charset="0"/>
                <a:ea typeface="Calibri" panose="020F0502020204030204" pitchFamily="34" charset="0"/>
              </a:rPr>
              <a:t>Prioritizing the health and safety of the public over prioritizing arrests and incarceration; and </a:t>
            </a:r>
          </a:p>
          <a:p>
            <a:pPr marL="800100" lvl="1" indent="-342900" algn="just">
              <a:spcAft>
                <a:spcPts val="600"/>
              </a:spcAft>
              <a:buFont typeface="Symbol" panose="05050102010706020507" pitchFamily="18" charset="2"/>
              <a:buChar char=""/>
            </a:pPr>
            <a:r>
              <a:rPr lang="en-US" sz="1600" dirty="0">
                <a:latin typeface="Bahnschrift" panose="020B0502040204020203" pitchFamily="34" charset="0"/>
                <a:ea typeface="Calibri" panose="020F0502020204030204" pitchFamily="34" charset="0"/>
              </a:rPr>
              <a:t>Shifting funds from police to community organizations that address domestic violence, de-escalation, mental health and violence interruption.</a:t>
            </a:r>
          </a:p>
        </p:txBody>
      </p:sp>
      <p:sp>
        <p:nvSpPr>
          <p:cNvPr id="7" name="Title 1">
            <a:extLst>
              <a:ext uri="{FF2B5EF4-FFF2-40B4-BE49-F238E27FC236}">
                <a16:creationId xmlns:a16="http://schemas.microsoft.com/office/drawing/2014/main" id="{CF247A5C-DCC5-47D2-901D-D0B2A606D1DD}"/>
              </a:ext>
            </a:extLst>
          </p:cNvPr>
          <p:cNvSpPr txBox="1">
            <a:spLocks/>
          </p:cNvSpPr>
          <p:nvPr/>
        </p:nvSpPr>
        <p:spPr bwMode="auto">
          <a:xfrm>
            <a:off x="264228" y="329109"/>
            <a:ext cx="11220202" cy="619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600" baseline="-10000">
                <a:solidFill>
                  <a:srgbClr val="0085B4"/>
                </a:solidFill>
                <a:latin typeface="+mj-lt"/>
                <a:ea typeface="MS PGothic" pitchFamily="34" charset="-128"/>
                <a:cs typeface="MS PGothic" charset="0"/>
              </a:defRPr>
            </a:lvl1pPr>
            <a:lvl2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2pPr>
            <a:lvl3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3pPr>
            <a:lvl4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4pPr>
            <a:lvl5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5pPr>
            <a:lvl6pPr marL="457200" algn="l" rtl="0" eaLnBrk="1" fontAlgn="base" hangingPunct="1">
              <a:spcBef>
                <a:spcPct val="0"/>
              </a:spcBef>
              <a:spcAft>
                <a:spcPct val="0"/>
              </a:spcAft>
              <a:defRPr sz="2800">
                <a:solidFill>
                  <a:srgbClr val="0085B4"/>
                </a:solidFill>
                <a:latin typeface="Calibri" pitchFamily="34" charset="0"/>
              </a:defRPr>
            </a:lvl6pPr>
            <a:lvl7pPr marL="914400" algn="l" rtl="0" eaLnBrk="1" fontAlgn="base" hangingPunct="1">
              <a:spcBef>
                <a:spcPct val="0"/>
              </a:spcBef>
              <a:spcAft>
                <a:spcPct val="0"/>
              </a:spcAft>
              <a:defRPr sz="2800">
                <a:solidFill>
                  <a:srgbClr val="0085B4"/>
                </a:solidFill>
                <a:latin typeface="Calibri" pitchFamily="34" charset="0"/>
              </a:defRPr>
            </a:lvl7pPr>
            <a:lvl8pPr marL="1371600" algn="l" rtl="0" eaLnBrk="1" fontAlgn="base" hangingPunct="1">
              <a:spcBef>
                <a:spcPct val="0"/>
              </a:spcBef>
              <a:spcAft>
                <a:spcPct val="0"/>
              </a:spcAft>
              <a:defRPr sz="2800">
                <a:solidFill>
                  <a:srgbClr val="0085B4"/>
                </a:solidFill>
                <a:latin typeface="Calibri" pitchFamily="34" charset="0"/>
              </a:defRPr>
            </a:lvl8pPr>
            <a:lvl9pPr marL="1828800" algn="l" rtl="0" eaLnBrk="1" fontAlgn="base" hangingPunct="1">
              <a:spcBef>
                <a:spcPct val="0"/>
              </a:spcBef>
              <a:spcAft>
                <a:spcPct val="0"/>
              </a:spcAft>
              <a:defRPr sz="2800">
                <a:solidFill>
                  <a:srgbClr val="0085B4"/>
                </a:solidFill>
                <a:latin typeface="Calibri" pitchFamily="34" charset="0"/>
              </a:defRPr>
            </a:lvl9pPr>
          </a:lstStyle>
          <a:p>
            <a:pPr marL="0" marR="0" lvl="0" indent="0" algn="l" defTabSz="914400" rtl="0" eaLnBrk="1" fontAlgn="base" latinLnBrk="0" hangingPunct="1">
              <a:spcBef>
                <a:spcPct val="0"/>
              </a:spcBef>
              <a:spcAft>
                <a:spcPct val="0"/>
              </a:spcAft>
              <a:buClrTx/>
              <a:buSzTx/>
              <a:buFontTx/>
              <a:buNone/>
              <a:tabLst/>
              <a:defRPr/>
            </a:pPr>
            <a:r>
              <a:rPr kumimoji="0" lang="en-US" sz="4000" b="0" i="0" u="none" strike="noStrike" kern="0" cap="none" spc="0" normalizeH="0" baseline="-10000" noProof="0" dirty="0">
                <a:ln>
                  <a:noFill/>
                </a:ln>
                <a:solidFill>
                  <a:srgbClr val="0085B4"/>
                </a:solidFill>
                <a:effectLst/>
                <a:uLnTx/>
                <a:uFillTx/>
                <a:latin typeface="Bahnschrift" panose="020B0502040204020203" pitchFamily="34" charset="0"/>
                <a:ea typeface="MS PGothic" pitchFamily="34" charset="-128"/>
              </a:rPr>
              <a:t>Key Findings: Specifics of Violence Intervention Initiatives</a:t>
            </a:r>
          </a:p>
        </p:txBody>
      </p:sp>
    </p:spTree>
    <p:extLst>
      <p:ext uri="{BB962C8B-B14F-4D97-AF65-F5344CB8AC3E}">
        <p14:creationId xmlns:p14="http://schemas.microsoft.com/office/powerpoint/2010/main" val="2884398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A22085-9201-4C28-868C-73071ACE6525}"/>
              </a:ext>
            </a:extLst>
          </p:cNvPr>
          <p:cNvSpPr txBox="1"/>
          <p:nvPr/>
        </p:nvSpPr>
        <p:spPr bwMode="auto">
          <a:xfrm>
            <a:off x="449284" y="1003611"/>
            <a:ext cx="11318174" cy="5339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rmAutofit fontScale="92500" lnSpcReduction="20000"/>
          </a:bodyPr>
          <a:lstStyle/>
          <a:p>
            <a:pPr marL="342900" indent="-342900" algn="just">
              <a:lnSpc>
                <a:spcPct val="105000"/>
              </a:lnSpc>
              <a:buFont typeface="Symbol" panose="05050102010706020507" pitchFamily="18" charset="2"/>
              <a:buChar char=""/>
            </a:pPr>
            <a:r>
              <a:rPr lang="en-US" sz="1600" b="1" dirty="0">
                <a:latin typeface="Bahnschrift" panose="020B0502040204020203" pitchFamily="34" charset="0"/>
                <a:ea typeface="Calibri" panose="020F0502020204030204" pitchFamily="34" charset="0"/>
              </a:rPr>
              <a:t>The top messages are ones that frame funding community-based interventions to reduce violence as a necessary healthcare investment; compare the loss of American lives to gun violence to the number of American casualties and deaths in the war in Afghanistan; and offer a more benign take on the police as we call for reform of the way they handle mental health distress calls (this last one pops with Republicans). </a:t>
            </a:r>
          </a:p>
          <a:p>
            <a:pPr marL="342900" indent="-342900" algn="just">
              <a:lnSpc>
                <a:spcPct val="105000"/>
              </a:lnSpc>
              <a:buFont typeface="Symbol" panose="05050102010706020507" pitchFamily="18" charset="2"/>
              <a:buChar char=""/>
            </a:pPr>
            <a:endParaRPr lang="en-US" sz="1600" dirty="0">
              <a:latin typeface="Bahnschrift" panose="020B0502040204020203" pitchFamily="34" charset="0"/>
              <a:ea typeface="Calibri" panose="020F0502020204030204" pitchFamily="34" charset="0"/>
            </a:endParaRPr>
          </a:p>
          <a:p>
            <a:pPr marL="342900" indent="-342900" algn="just">
              <a:lnSpc>
                <a:spcPct val="105000"/>
              </a:lnSpc>
              <a:buFont typeface="Symbol" panose="05050102010706020507" pitchFamily="18" charset="2"/>
              <a:buChar char=""/>
            </a:pPr>
            <a:r>
              <a:rPr lang="en-US" sz="1600" dirty="0">
                <a:latin typeface="Bahnschrift" panose="020B0502040204020203" pitchFamily="34" charset="0"/>
                <a:ea typeface="Calibri" panose="020F0502020204030204" pitchFamily="34" charset="0"/>
              </a:rPr>
              <a:t>Other messages that are in a close second tier include ones invoking America’s children (especially strong among Black voters), stopping the cycle of violence, and the journey story of </a:t>
            </a:r>
            <a:r>
              <a:rPr lang="en-US" sz="1600" dirty="0" err="1">
                <a:latin typeface="Bahnschrift" panose="020B0502040204020203" pitchFamily="34" charset="0"/>
                <a:ea typeface="Calibri" panose="020F0502020204030204" pitchFamily="34" charset="0"/>
              </a:rPr>
              <a:t>Mahquill</a:t>
            </a:r>
            <a:r>
              <a:rPr lang="en-US" sz="1600" dirty="0">
                <a:latin typeface="Bahnschrift" panose="020B0502040204020203" pitchFamily="34" charset="0"/>
                <a:ea typeface="Calibri" panose="020F0502020204030204" pitchFamily="34" charset="0"/>
              </a:rPr>
              <a:t>. Arguments highlighting the link between street outreach, social services and jobs also appear to resonate. </a:t>
            </a:r>
          </a:p>
          <a:p>
            <a:pPr marL="342900" indent="-342900" algn="just">
              <a:lnSpc>
                <a:spcPct val="105000"/>
              </a:lnSpc>
              <a:buFont typeface="Symbol" panose="05050102010706020507" pitchFamily="18" charset="2"/>
              <a:buChar char=""/>
            </a:pPr>
            <a:endParaRPr lang="en-US" sz="1600" dirty="0">
              <a:latin typeface="Bahnschrift" panose="020B0502040204020203" pitchFamily="34" charset="0"/>
              <a:ea typeface="Calibri" panose="020F0502020204030204" pitchFamily="34" charset="0"/>
            </a:endParaRPr>
          </a:p>
          <a:p>
            <a:pPr marL="342900" indent="-342900" algn="just">
              <a:lnSpc>
                <a:spcPct val="105000"/>
              </a:lnSpc>
              <a:buFont typeface="Symbol" panose="05050102010706020507" pitchFamily="18" charset="2"/>
              <a:buChar char=""/>
            </a:pPr>
            <a:r>
              <a:rPr lang="en-US" sz="1600" dirty="0">
                <a:latin typeface="Bahnschrift" panose="020B0502040204020203" pitchFamily="34" charset="0"/>
                <a:ea typeface="Calibri" panose="020F0502020204030204" pitchFamily="34" charset="0"/>
              </a:rPr>
              <a:t>The weaker messages are those that cast this reform as a central component of infrastructure, that use the explicit language of “defund” to explain what that actually would do to help make communities safer, or that characterize the legacy of racism and violence in America as running counter to what is prescribed in the Bible. The last of these is stronger with voters of color, but even BIPOC voters elevate other arguments ahead of it. </a:t>
            </a:r>
          </a:p>
          <a:p>
            <a:pPr marL="342900" indent="-342900" algn="just">
              <a:lnSpc>
                <a:spcPct val="105000"/>
              </a:lnSpc>
              <a:buFont typeface="Symbol" panose="05050102010706020507" pitchFamily="18" charset="2"/>
              <a:buChar char=""/>
            </a:pPr>
            <a:endParaRPr lang="en-US" sz="1600" dirty="0">
              <a:latin typeface="Bahnschrift" panose="020B0502040204020203" pitchFamily="34" charset="0"/>
              <a:ea typeface="Calibri" panose="020F0502020204030204" pitchFamily="34" charset="0"/>
            </a:endParaRPr>
          </a:p>
          <a:p>
            <a:pPr marL="342900" indent="-342900" algn="just">
              <a:lnSpc>
                <a:spcPct val="105000"/>
              </a:lnSpc>
              <a:buFont typeface="Symbol" panose="05050102010706020507" pitchFamily="18" charset="2"/>
              <a:buChar char=""/>
            </a:pPr>
            <a:r>
              <a:rPr lang="en-US" sz="1600" dirty="0">
                <a:latin typeface="Bahnschrift" panose="020B0502040204020203" pitchFamily="34" charset="0"/>
                <a:ea typeface="Calibri" panose="020F0502020204030204" pitchFamily="34" charset="0"/>
              </a:rPr>
              <a:t>The best messages have good reach, with solid majorities of voters finding them convincing and roughly one-third of voters finding the most persuasive arguments we tested very convincing. But we need to create more intensity. These are slightly lower than the thresholds we like to see in our message testing, but still robust numbers—and frankly not all that surprising given the cross-pressures we see, especially among Republicans over Second Amendment concerns. In general, Democrats are more responsive to the messages than independents and Republicans.</a:t>
            </a:r>
          </a:p>
          <a:p>
            <a:pPr marL="342900" indent="-342900" algn="just">
              <a:lnSpc>
                <a:spcPct val="105000"/>
              </a:lnSpc>
              <a:buFont typeface="Symbol" panose="05050102010706020507" pitchFamily="18" charset="2"/>
              <a:buChar char=""/>
            </a:pPr>
            <a:endParaRPr lang="en-US" sz="1600" dirty="0">
              <a:latin typeface="Bahnschrift" panose="020B0502040204020203" pitchFamily="34" charset="0"/>
              <a:ea typeface="Calibri" panose="020F0502020204030204" pitchFamily="34" charset="0"/>
            </a:endParaRPr>
          </a:p>
          <a:p>
            <a:pPr marL="342900" indent="-342900" algn="just">
              <a:lnSpc>
                <a:spcPct val="105000"/>
              </a:lnSpc>
              <a:buFont typeface="Symbol" panose="05050102010706020507" pitchFamily="18" charset="2"/>
              <a:buChar char=""/>
            </a:pPr>
            <a:r>
              <a:rPr lang="en-US" sz="1600" dirty="0">
                <a:latin typeface="Bahnschrift" panose="020B0502040204020203" pitchFamily="34" charset="0"/>
                <a:ea typeface="Calibri" panose="020F0502020204030204" pitchFamily="34" charset="0"/>
              </a:rPr>
              <a:t>The Democrats like most of the messages. None of the messages resonate particularly well with independents, who really need to know more about the program. The pro-police framing resonates relatively well with the GOP. Gun owners have a hard time warming up to any of the messages. “Healthcare” resonates with non-NRA households and battleground state voters as well. NRA families like the messaging around Mahquill and how we need funding for social services. The battleground states also respond to </a:t>
            </a:r>
            <a:r>
              <a:rPr lang="en-US" sz="1600" dirty="0" err="1">
                <a:latin typeface="Bahnschrift" panose="020B0502040204020203" pitchFamily="34" charset="0"/>
                <a:ea typeface="Calibri" panose="020F0502020204030204" pitchFamily="34" charset="0"/>
              </a:rPr>
              <a:t>Mahquill’s</a:t>
            </a:r>
            <a:r>
              <a:rPr lang="en-US" sz="1600" dirty="0">
                <a:latin typeface="Bahnschrift" panose="020B0502040204020203" pitchFamily="34" charset="0"/>
                <a:ea typeface="Calibri" panose="020F0502020204030204" pitchFamily="34" charset="0"/>
              </a:rPr>
              <a:t> story and “Children– violence.”</a:t>
            </a:r>
          </a:p>
        </p:txBody>
      </p:sp>
      <p:sp>
        <p:nvSpPr>
          <p:cNvPr id="7" name="Title 1">
            <a:extLst>
              <a:ext uri="{FF2B5EF4-FFF2-40B4-BE49-F238E27FC236}">
                <a16:creationId xmlns:a16="http://schemas.microsoft.com/office/drawing/2014/main" id="{CF247A5C-DCC5-47D2-901D-D0B2A606D1DD}"/>
              </a:ext>
            </a:extLst>
          </p:cNvPr>
          <p:cNvSpPr txBox="1">
            <a:spLocks/>
          </p:cNvSpPr>
          <p:nvPr/>
        </p:nvSpPr>
        <p:spPr bwMode="auto">
          <a:xfrm>
            <a:off x="264228" y="329109"/>
            <a:ext cx="11220202" cy="619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600" baseline="-10000">
                <a:solidFill>
                  <a:srgbClr val="0085B4"/>
                </a:solidFill>
                <a:latin typeface="+mj-lt"/>
                <a:ea typeface="MS PGothic" pitchFamily="34" charset="-128"/>
                <a:cs typeface="MS PGothic" charset="0"/>
              </a:defRPr>
            </a:lvl1pPr>
            <a:lvl2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2pPr>
            <a:lvl3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3pPr>
            <a:lvl4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4pPr>
            <a:lvl5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5pPr>
            <a:lvl6pPr marL="457200" algn="l" rtl="0" eaLnBrk="1" fontAlgn="base" hangingPunct="1">
              <a:spcBef>
                <a:spcPct val="0"/>
              </a:spcBef>
              <a:spcAft>
                <a:spcPct val="0"/>
              </a:spcAft>
              <a:defRPr sz="2800">
                <a:solidFill>
                  <a:srgbClr val="0085B4"/>
                </a:solidFill>
                <a:latin typeface="Calibri" pitchFamily="34" charset="0"/>
              </a:defRPr>
            </a:lvl6pPr>
            <a:lvl7pPr marL="914400" algn="l" rtl="0" eaLnBrk="1" fontAlgn="base" hangingPunct="1">
              <a:spcBef>
                <a:spcPct val="0"/>
              </a:spcBef>
              <a:spcAft>
                <a:spcPct val="0"/>
              </a:spcAft>
              <a:defRPr sz="2800">
                <a:solidFill>
                  <a:srgbClr val="0085B4"/>
                </a:solidFill>
                <a:latin typeface="Calibri" pitchFamily="34" charset="0"/>
              </a:defRPr>
            </a:lvl7pPr>
            <a:lvl8pPr marL="1371600" algn="l" rtl="0" eaLnBrk="1" fontAlgn="base" hangingPunct="1">
              <a:spcBef>
                <a:spcPct val="0"/>
              </a:spcBef>
              <a:spcAft>
                <a:spcPct val="0"/>
              </a:spcAft>
              <a:defRPr sz="2800">
                <a:solidFill>
                  <a:srgbClr val="0085B4"/>
                </a:solidFill>
                <a:latin typeface="Calibri" pitchFamily="34" charset="0"/>
              </a:defRPr>
            </a:lvl8pPr>
            <a:lvl9pPr marL="1828800" algn="l" rtl="0" eaLnBrk="1" fontAlgn="base" hangingPunct="1">
              <a:spcBef>
                <a:spcPct val="0"/>
              </a:spcBef>
              <a:spcAft>
                <a:spcPct val="0"/>
              </a:spcAft>
              <a:defRPr sz="2800">
                <a:solidFill>
                  <a:srgbClr val="0085B4"/>
                </a:solidFill>
                <a:latin typeface="Calibri" pitchFamily="34" charset="0"/>
              </a:defRPr>
            </a:lvl9pPr>
          </a:lstStyle>
          <a:p>
            <a:pPr marL="0" marR="0" lvl="0" indent="0" algn="l" defTabSz="914400" rtl="0" eaLnBrk="1" fontAlgn="base" latinLnBrk="0" hangingPunct="1">
              <a:spcBef>
                <a:spcPct val="0"/>
              </a:spcBef>
              <a:spcAft>
                <a:spcPct val="0"/>
              </a:spcAft>
              <a:buClrTx/>
              <a:buSzTx/>
              <a:buFontTx/>
              <a:buNone/>
              <a:tabLst/>
              <a:defRPr/>
            </a:pPr>
            <a:r>
              <a:rPr kumimoji="0" lang="en-US" sz="4000" b="0" i="0" u="none" strike="noStrike" kern="0" cap="none" spc="0" normalizeH="0" baseline="-10000" noProof="0" dirty="0">
                <a:ln>
                  <a:noFill/>
                </a:ln>
                <a:solidFill>
                  <a:srgbClr val="0085B4"/>
                </a:solidFill>
                <a:effectLst/>
                <a:uLnTx/>
                <a:uFillTx/>
                <a:latin typeface="Bahnschrift" panose="020B0502040204020203" pitchFamily="34" charset="0"/>
                <a:ea typeface="MS PGothic" pitchFamily="34" charset="-128"/>
              </a:rPr>
              <a:t>Key Findings: Message and Positioning</a:t>
            </a:r>
          </a:p>
        </p:txBody>
      </p:sp>
    </p:spTree>
    <p:extLst>
      <p:ext uri="{BB962C8B-B14F-4D97-AF65-F5344CB8AC3E}">
        <p14:creationId xmlns:p14="http://schemas.microsoft.com/office/powerpoint/2010/main" val="2629765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A22085-9201-4C28-868C-73071ACE6525}"/>
              </a:ext>
            </a:extLst>
          </p:cNvPr>
          <p:cNvSpPr txBox="1"/>
          <p:nvPr/>
        </p:nvSpPr>
        <p:spPr bwMode="auto">
          <a:xfrm>
            <a:off x="449284" y="1003611"/>
            <a:ext cx="11318174" cy="53390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pPr marL="342900" indent="-342900" algn="just">
              <a:spcAft>
                <a:spcPts val="600"/>
              </a:spcAft>
              <a:buFont typeface="Symbol" panose="05050102010706020507" pitchFamily="18" charset="2"/>
              <a:buChar char=""/>
            </a:pPr>
            <a:r>
              <a:rPr lang="en-US" dirty="0">
                <a:latin typeface="Bahnschrift" panose="020B0502040204020203" pitchFamily="34" charset="0"/>
                <a:ea typeface="Calibri" panose="020F0502020204030204" pitchFamily="34" charset="0"/>
              </a:rPr>
              <a:t>In terms of messengers, voters are most interested in hearing from a mix of mental health professionals, police chiefs, mothers of crime victims, ER doctors, police officers, social workers involved in violence prevention, crime victims, nurses, and violence prevention advocates. </a:t>
            </a:r>
          </a:p>
          <a:p>
            <a:pPr marL="800100" lvl="1" indent="-342900" algn="just">
              <a:spcAft>
                <a:spcPts val="600"/>
              </a:spcAft>
              <a:buFont typeface="Symbol" panose="05050102010706020507" pitchFamily="18" charset="2"/>
              <a:buChar char=""/>
            </a:pPr>
            <a:r>
              <a:rPr lang="en-US" sz="1600" dirty="0">
                <a:latin typeface="Bahnschrift" panose="020B0502040204020203" pitchFamily="34" charset="0"/>
                <a:ea typeface="Calibri" panose="020F0502020204030204" pitchFamily="34" charset="0"/>
              </a:rPr>
              <a:t>They are less interested in hearing from Biden, mayors, the ACLU, and religious leaders. Again, this is a matter of the relative weight/ attention that voters say they will pay to each group. Fifty-four percent of voters are more likely to support federal funds going towards community-based interventions if religious leaders support them, it’s just that the intensity is lower than for some top tier messengers. </a:t>
            </a:r>
          </a:p>
          <a:p>
            <a:pPr marL="800100" lvl="1" indent="-342900" algn="just">
              <a:spcAft>
                <a:spcPts val="600"/>
              </a:spcAft>
              <a:buFont typeface="Symbol" panose="05050102010706020507" pitchFamily="18" charset="2"/>
              <a:buChar char=""/>
            </a:pPr>
            <a:r>
              <a:rPr lang="en-US" sz="1600" dirty="0">
                <a:latin typeface="Bahnschrift" panose="020B0502040204020203" pitchFamily="34" charset="0"/>
                <a:ea typeface="Calibri" panose="020F0502020204030204" pitchFamily="34" charset="0"/>
              </a:rPr>
              <a:t>Voters support us so this is less a question of using messengers as validators and more to solidify support and put a face on the message. </a:t>
            </a:r>
          </a:p>
          <a:p>
            <a:pPr marL="342900" indent="-342900" algn="just">
              <a:spcAft>
                <a:spcPts val="600"/>
              </a:spcAft>
              <a:buFont typeface="Symbol" panose="05050102010706020507" pitchFamily="18" charset="2"/>
              <a:buChar char=""/>
            </a:pPr>
            <a:endParaRPr lang="en-US" dirty="0">
              <a:latin typeface="Bahnschrift" panose="020B0502040204020203" pitchFamily="34" charset="0"/>
              <a:ea typeface="Calibri" panose="020F0502020204030204" pitchFamily="34" charset="0"/>
            </a:endParaRPr>
          </a:p>
          <a:p>
            <a:pPr marL="342900" indent="-342900" algn="just">
              <a:spcAft>
                <a:spcPts val="600"/>
              </a:spcAft>
              <a:buFont typeface="Symbol" panose="05050102010706020507" pitchFamily="18" charset="2"/>
              <a:buChar char=""/>
            </a:pPr>
            <a:r>
              <a:rPr lang="en-US" dirty="0">
                <a:latin typeface="Bahnschrift" panose="020B0502040204020203" pitchFamily="34" charset="0"/>
                <a:ea typeface="Calibri" panose="020F0502020204030204" pitchFamily="34" charset="0"/>
              </a:rPr>
              <a:t>This is a voting issue for many voters. More than 6-in-10 voters (64%) say they would be more likely to reward their U.S. Senators if they support providing funds for state and local governments to implement community-based intervention services aimed at reducing gun violence. </a:t>
            </a:r>
          </a:p>
          <a:p>
            <a:pPr marL="800100" lvl="1" indent="-342900" algn="just">
              <a:spcAft>
                <a:spcPts val="600"/>
              </a:spcAft>
              <a:buFont typeface="Symbol" panose="05050102010706020507" pitchFamily="18" charset="2"/>
              <a:buChar char=""/>
            </a:pPr>
            <a:r>
              <a:rPr lang="en-US" sz="1600" dirty="0">
                <a:latin typeface="Bahnschrift" panose="020B0502040204020203" pitchFamily="34" charset="0"/>
                <a:ea typeface="Calibri" panose="020F0502020204030204" pitchFamily="34" charset="0"/>
              </a:rPr>
              <a:t>Fully 64% of voters in Battleground Senate states agree, as do a 51% majority of independent voters and 83% of Democrats. </a:t>
            </a:r>
          </a:p>
          <a:p>
            <a:pPr marL="800100" lvl="1" indent="-342900" algn="just">
              <a:spcAft>
                <a:spcPts val="600"/>
              </a:spcAft>
              <a:buFont typeface="Symbol" panose="05050102010706020507" pitchFamily="18" charset="2"/>
              <a:buChar char=""/>
            </a:pPr>
            <a:r>
              <a:rPr lang="en-US" sz="1600" dirty="0">
                <a:latin typeface="Bahnschrift" panose="020B0502040204020203" pitchFamily="34" charset="0"/>
                <a:ea typeface="Calibri" panose="020F0502020204030204" pitchFamily="34" charset="0"/>
              </a:rPr>
              <a:t>Even pluralities of Republicans are more likely to reward their U.S. Senators for providing federal funds for community-based intervention services aimed at reducing gun violence (48% more likely to 28% less likely). </a:t>
            </a:r>
          </a:p>
          <a:p>
            <a:pPr marL="800100" lvl="1" indent="-342900" algn="just">
              <a:spcAft>
                <a:spcPts val="600"/>
              </a:spcAft>
              <a:buFont typeface="Symbol" panose="05050102010706020507" pitchFamily="18" charset="2"/>
              <a:buChar char=""/>
            </a:pPr>
            <a:r>
              <a:rPr lang="en-US" sz="1600" dirty="0">
                <a:latin typeface="Bahnschrift" panose="020B0502040204020203" pitchFamily="34" charset="0"/>
                <a:ea typeface="Calibri" panose="020F0502020204030204" pitchFamily="34" charset="0"/>
              </a:rPr>
              <a:t>Overall, just 17% of voters are less likely to vote for their U.S. Senators for take a positive stand on this proposal</a:t>
            </a:r>
            <a:r>
              <a:rPr lang="en-US" dirty="0">
                <a:latin typeface="Bahnschrift" panose="020B0502040204020203" pitchFamily="34" charset="0"/>
                <a:ea typeface="Calibri" panose="020F0502020204030204" pitchFamily="34" charset="0"/>
              </a:rPr>
              <a:t>.</a:t>
            </a:r>
            <a:endParaRPr lang="en-US" sz="1600" dirty="0">
              <a:latin typeface="Bahnschrift" panose="020B0502040204020203" pitchFamily="34" charset="0"/>
              <a:ea typeface="Calibri" panose="020F0502020204030204" pitchFamily="34" charset="0"/>
            </a:endParaRPr>
          </a:p>
        </p:txBody>
      </p:sp>
      <p:sp>
        <p:nvSpPr>
          <p:cNvPr id="7" name="Title 1">
            <a:extLst>
              <a:ext uri="{FF2B5EF4-FFF2-40B4-BE49-F238E27FC236}">
                <a16:creationId xmlns:a16="http://schemas.microsoft.com/office/drawing/2014/main" id="{CF247A5C-DCC5-47D2-901D-D0B2A606D1DD}"/>
              </a:ext>
            </a:extLst>
          </p:cNvPr>
          <p:cNvSpPr txBox="1">
            <a:spLocks/>
          </p:cNvSpPr>
          <p:nvPr/>
        </p:nvSpPr>
        <p:spPr bwMode="auto">
          <a:xfrm>
            <a:off x="264228" y="329109"/>
            <a:ext cx="11220202" cy="6197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600" baseline="-10000">
                <a:solidFill>
                  <a:srgbClr val="0085B4"/>
                </a:solidFill>
                <a:latin typeface="+mj-lt"/>
                <a:ea typeface="MS PGothic" pitchFamily="34" charset="-128"/>
                <a:cs typeface="MS PGothic" charset="0"/>
              </a:defRPr>
            </a:lvl1pPr>
            <a:lvl2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2pPr>
            <a:lvl3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3pPr>
            <a:lvl4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4pPr>
            <a:lvl5pPr algn="l" rtl="0" eaLnBrk="1" fontAlgn="base" hangingPunct="1">
              <a:spcBef>
                <a:spcPct val="0"/>
              </a:spcBef>
              <a:spcAft>
                <a:spcPct val="0"/>
              </a:spcAft>
              <a:defRPr sz="2800">
                <a:solidFill>
                  <a:srgbClr val="0085B4"/>
                </a:solidFill>
                <a:latin typeface="Calibri" pitchFamily="34" charset="0"/>
                <a:ea typeface="MS PGothic" pitchFamily="34" charset="-128"/>
                <a:cs typeface="MS PGothic" charset="0"/>
              </a:defRPr>
            </a:lvl5pPr>
            <a:lvl6pPr marL="457200" algn="l" rtl="0" eaLnBrk="1" fontAlgn="base" hangingPunct="1">
              <a:spcBef>
                <a:spcPct val="0"/>
              </a:spcBef>
              <a:spcAft>
                <a:spcPct val="0"/>
              </a:spcAft>
              <a:defRPr sz="2800">
                <a:solidFill>
                  <a:srgbClr val="0085B4"/>
                </a:solidFill>
                <a:latin typeface="Calibri" pitchFamily="34" charset="0"/>
              </a:defRPr>
            </a:lvl6pPr>
            <a:lvl7pPr marL="914400" algn="l" rtl="0" eaLnBrk="1" fontAlgn="base" hangingPunct="1">
              <a:spcBef>
                <a:spcPct val="0"/>
              </a:spcBef>
              <a:spcAft>
                <a:spcPct val="0"/>
              </a:spcAft>
              <a:defRPr sz="2800">
                <a:solidFill>
                  <a:srgbClr val="0085B4"/>
                </a:solidFill>
                <a:latin typeface="Calibri" pitchFamily="34" charset="0"/>
              </a:defRPr>
            </a:lvl7pPr>
            <a:lvl8pPr marL="1371600" algn="l" rtl="0" eaLnBrk="1" fontAlgn="base" hangingPunct="1">
              <a:spcBef>
                <a:spcPct val="0"/>
              </a:spcBef>
              <a:spcAft>
                <a:spcPct val="0"/>
              </a:spcAft>
              <a:defRPr sz="2800">
                <a:solidFill>
                  <a:srgbClr val="0085B4"/>
                </a:solidFill>
                <a:latin typeface="Calibri" pitchFamily="34" charset="0"/>
              </a:defRPr>
            </a:lvl8pPr>
            <a:lvl9pPr marL="1828800" algn="l" rtl="0" eaLnBrk="1" fontAlgn="base" hangingPunct="1">
              <a:spcBef>
                <a:spcPct val="0"/>
              </a:spcBef>
              <a:spcAft>
                <a:spcPct val="0"/>
              </a:spcAft>
              <a:defRPr sz="2800">
                <a:solidFill>
                  <a:srgbClr val="0085B4"/>
                </a:solidFill>
                <a:latin typeface="Calibri" pitchFamily="34" charset="0"/>
              </a:defRPr>
            </a:lvl9pPr>
          </a:lstStyle>
          <a:p>
            <a:pPr marL="0" marR="0" lvl="0" indent="0" algn="l" defTabSz="914400" rtl="0" eaLnBrk="1" fontAlgn="base" latinLnBrk="0" hangingPunct="1">
              <a:spcBef>
                <a:spcPct val="0"/>
              </a:spcBef>
              <a:spcAft>
                <a:spcPct val="0"/>
              </a:spcAft>
              <a:buClrTx/>
              <a:buSzTx/>
              <a:buFontTx/>
              <a:buNone/>
              <a:tabLst/>
              <a:defRPr/>
            </a:pPr>
            <a:r>
              <a:rPr kumimoji="0" lang="en-US" sz="4000" b="0" i="0" u="none" strike="noStrike" kern="0" cap="none" spc="0" normalizeH="0" baseline="-10000" noProof="0" dirty="0">
                <a:ln>
                  <a:noFill/>
                </a:ln>
                <a:solidFill>
                  <a:srgbClr val="0085B4"/>
                </a:solidFill>
                <a:effectLst/>
                <a:uLnTx/>
                <a:uFillTx/>
                <a:latin typeface="Bahnschrift" panose="020B0502040204020203" pitchFamily="34" charset="0"/>
                <a:ea typeface="MS PGothic" pitchFamily="34" charset="-128"/>
              </a:rPr>
              <a:t>Key Findings: Messengers</a:t>
            </a:r>
          </a:p>
        </p:txBody>
      </p:sp>
    </p:spTree>
    <p:extLst>
      <p:ext uri="{BB962C8B-B14F-4D97-AF65-F5344CB8AC3E}">
        <p14:creationId xmlns:p14="http://schemas.microsoft.com/office/powerpoint/2010/main" val="1010442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0798BB5B-0CDB-4B69-9C47-15B5B21291A5}"/>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4700" kern="1200" dirty="0">
                <a:solidFill>
                  <a:schemeClr val="bg1"/>
                </a:solidFill>
                <a:latin typeface="Bahnschrift" panose="020B0502040204020203" pitchFamily="34" charset="0"/>
              </a:rPr>
              <a:t>Contours of Support for Gun Violence Interventions</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1764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1083069" y="2308401"/>
          <a:ext cx="10025861" cy="3889972"/>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3">
            <a:extLst>
              <a:ext uri="{FF2B5EF4-FFF2-40B4-BE49-F238E27FC236}">
                <a16:creationId xmlns:a16="http://schemas.microsoft.com/office/drawing/2014/main" id="{BE6AA833-2DD6-4F37-8782-48BF60C93443}"/>
              </a:ext>
            </a:extLst>
          </p:cNvPr>
          <p:cNvSpPr>
            <a:spLocks noGrp="1"/>
          </p:cNvSpPr>
          <p:nvPr>
            <p:ph type="title"/>
          </p:nvPr>
        </p:nvSpPr>
        <p:spPr>
          <a:xfrm>
            <a:off x="335279" y="244055"/>
            <a:ext cx="11521440" cy="1325563"/>
          </a:xfrm>
        </p:spPr>
        <p:txBody>
          <a:bodyPr>
            <a:noAutofit/>
          </a:bodyPr>
          <a:lstStyle/>
          <a:p>
            <a:pPr algn="just"/>
            <a:r>
              <a:rPr lang="en-US" sz="2400" b="0" dirty="0">
                <a:solidFill>
                  <a:schemeClr val="tx1"/>
                </a:solidFill>
                <a:latin typeface="Bahnschrift" panose="020B0502040204020203" pitchFamily="34" charset="0"/>
                <a:ea typeface="Verdana" panose="020B0604030504040204" pitchFamily="34" charset="0"/>
              </a:rPr>
              <a:t>From the outset, a clear majority of voters supports the idea of interventions. Many of these voters likely do not know what interventions are, but they like the sound of them. Nearly half are “strong” supporters. These levels of support represent a robust baseline. </a:t>
            </a:r>
          </a:p>
        </p:txBody>
      </p:sp>
      <p:sp>
        <p:nvSpPr>
          <p:cNvPr id="8" name="TextBox 7">
            <a:extLst>
              <a:ext uri="{FF2B5EF4-FFF2-40B4-BE49-F238E27FC236}">
                <a16:creationId xmlns:a16="http://schemas.microsoft.com/office/drawing/2014/main" id="{49F3B8A0-13C6-4BD0-8950-20255D59F5E1}"/>
              </a:ext>
            </a:extLst>
          </p:cNvPr>
          <p:cNvSpPr txBox="1"/>
          <p:nvPr/>
        </p:nvSpPr>
        <p:spPr>
          <a:xfrm>
            <a:off x="335280" y="1689601"/>
            <a:ext cx="11521440" cy="358282"/>
          </a:xfrm>
          <a:prstGeom prst="rect">
            <a:avLst/>
          </a:prstGeom>
          <a:solidFill>
            <a:schemeClr val="bg1">
              <a:lumMod val="8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Initial Ballot</a:t>
            </a:r>
            <a:endParaRPr kumimoji="0" lang="en-US" sz="1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AE3107B-5EFF-4A31-8C18-172321F54283}"/>
              </a:ext>
            </a:extLst>
          </p:cNvPr>
          <p:cNvSpPr txBox="1"/>
          <p:nvPr/>
        </p:nvSpPr>
        <p:spPr>
          <a:xfrm>
            <a:off x="123668" y="6027003"/>
            <a:ext cx="1005915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11. Would you [ROTATE] _support OR _oppose the federal government providing funds for state and local governments to implement community-based intervention services aimed at reducing gun violence, or are you undecided?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12. [IF Q11= 1,2] Would you say you feel that way strongly or not so strongly?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13. [IF Q11= 3] If you could not be undecided, which way would you lean more toward?</a:t>
            </a:r>
          </a:p>
        </p:txBody>
      </p:sp>
      <p:sp>
        <p:nvSpPr>
          <p:cNvPr id="6" name="Rectangle 5">
            <a:extLst>
              <a:ext uri="{FF2B5EF4-FFF2-40B4-BE49-F238E27FC236}">
                <a16:creationId xmlns:a16="http://schemas.microsoft.com/office/drawing/2014/main" id="{45EDB8C5-27DC-47F7-8DA5-51FF8741AC0C}"/>
              </a:ext>
            </a:extLst>
          </p:cNvPr>
          <p:cNvSpPr/>
          <p:nvPr/>
        </p:nvSpPr>
        <p:spPr>
          <a:xfrm>
            <a:off x="3771045" y="2457560"/>
            <a:ext cx="942536" cy="30027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+44</a:t>
            </a:r>
          </a:p>
        </p:txBody>
      </p:sp>
    </p:spTree>
    <p:extLst>
      <p:ext uri="{BB962C8B-B14F-4D97-AF65-F5344CB8AC3E}">
        <p14:creationId xmlns:p14="http://schemas.microsoft.com/office/powerpoint/2010/main" val="273424022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led watermark">
  <a:themeElements>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Calibri" pitchFamily="34" charset="0"/>
            <a:cs typeface="Times New Roman" pitchFamily="18" charset="0"/>
          </a:defRPr>
        </a:defPPr>
      </a:lstStyle>
    </a:spDef>
    <a:ln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Calibri" pitchFamily="34" charset="0"/>
            <a:cs typeface="Times New Roman" pitchFamily="18" charset="0"/>
          </a:defRPr>
        </a:defPPr>
      </a:lstStyle>
    </a:lnDef>
  </a:objectDefaults>
  <a:extraClrSchemeLst>
    <a:extraClrScheme>
      <a:clrScheme name="tiled watermark 1">
        <a:dk1>
          <a:srgbClr val="5F5F5F"/>
        </a:dk1>
        <a:lt1>
          <a:srgbClr val="FFFFFF"/>
        </a:lt1>
        <a:dk2>
          <a:srgbClr val="0085B4"/>
        </a:dk2>
        <a:lt2>
          <a:srgbClr val="B2B2B2"/>
        </a:lt2>
        <a:accent1>
          <a:srgbClr val="B4182E"/>
        </a:accent1>
        <a:accent2>
          <a:srgbClr val="B4E5FE"/>
        </a:accent2>
        <a:accent3>
          <a:srgbClr val="FFFFFF"/>
        </a:accent3>
        <a:accent4>
          <a:srgbClr val="50505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2">
        <a:dk1>
          <a:srgbClr val="5F5F5F"/>
        </a:dk1>
        <a:lt1>
          <a:srgbClr val="FFFFFF"/>
        </a:lt1>
        <a:dk2>
          <a:srgbClr val="0085B4"/>
        </a:dk2>
        <a:lt2>
          <a:srgbClr val="B2B2B2"/>
        </a:lt2>
        <a:accent1>
          <a:srgbClr val="FF9900"/>
        </a:accent1>
        <a:accent2>
          <a:srgbClr val="B2B2B2"/>
        </a:accent2>
        <a:accent3>
          <a:srgbClr val="FFFFFF"/>
        </a:accent3>
        <a:accent4>
          <a:srgbClr val="50505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3">
        <a:dk1>
          <a:srgbClr val="000000"/>
        </a:dk1>
        <a:lt1>
          <a:srgbClr val="FFFFFF"/>
        </a:lt1>
        <a:dk2>
          <a:srgbClr val="0085B4"/>
        </a:dk2>
        <a:lt2>
          <a:srgbClr val="B2B2B2"/>
        </a:lt2>
        <a:accent1>
          <a:srgbClr val="FF9900"/>
        </a:accent1>
        <a:accent2>
          <a:srgbClr val="B2B2B2"/>
        </a:accent2>
        <a:accent3>
          <a:srgbClr val="FFFFFF"/>
        </a:accent3>
        <a:accent4>
          <a:srgbClr val="00000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4">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5">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85B4"/>
        </a:hlink>
        <a:folHlink>
          <a:srgbClr val="FFCCCC"/>
        </a:folHlink>
      </a:clrScheme>
      <a:clrMap bg1="lt1" tx1="dk1" bg2="lt2" tx2="dk2" accent1="accent1" accent2="accent2" accent3="accent3" accent4="accent4" accent5="accent5" accent6="accent6" hlink="hlink" folHlink="folHlink"/>
    </a:extraClrScheme>
    <a:extraClrScheme>
      <a:clrScheme name="tiled watermark 6">
        <a:dk1>
          <a:srgbClr val="000000"/>
        </a:dk1>
        <a:lt1>
          <a:srgbClr val="FFFFFF"/>
        </a:lt1>
        <a:dk2>
          <a:srgbClr val="0085B4"/>
        </a:dk2>
        <a:lt2>
          <a:srgbClr val="B2B2B2"/>
        </a:lt2>
        <a:accent1>
          <a:srgbClr val="DE8400"/>
        </a:accent1>
        <a:accent2>
          <a:srgbClr val="577600"/>
        </a:accent2>
        <a:accent3>
          <a:srgbClr val="FFFFFF"/>
        </a:accent3>
        <a:accent4>
          <a:srgbClr val="000000"/>
        </a:accent4>
        <a:accent5>
          <a:srgbClr val="ECC2AA"/>
        </a:accent5>
        <a:accent6>
          <a:srgbClr val="4E6A00"/>
        </a:accent6>
        <a:hlink>
          <a:srgbClr val="710093"/>
        </a:hlink>
        <a:folHlink>
          <a:srgbClr val="BD2925"/>
        </a:folHlink>
      </a:clrScheme>
      <a:clrMap bg1="lt1" tx1="dk1" bg2="lt2" tx2="dk2" accent1="accent1" accent2="accent2" accent3="accent3" accent4="accent4" accent5="accent5" accent6="accent6" hlink="hlink" folHlink="folHlink"/>
    </a:extraClrScheme>
    <a:extraClrScheme>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7_tiled watermark">
  <a:themeElements>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Calibri" pitchFamily="34" charset="0"/>
            <a:cs typeface="Times New Roman" pitchFamily="18" charset="0"/>
          </a:defRPr>
        </a:defPPr>
      </a:lstStyle>
    </a:spDef>
    <a:ln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Calibri" pitchFamily="34" charset="0"/>
            <a:cs typeface="Times New Roman" pitchFamily="18" charset="0"/>
          </a:defRPr>
        </a:defPPr>
      </a:lstStyle>
    </a:lnDef>
  </a:objectDefaults>
  <a:extraClrSchemeLst>
    <a:extraClrScheme>
      <a:clrScheme name="tiled watermark 1">
        <a:dk1>
          <a:srgbClr val="5F5F5F"/>
        </a:dk1>
        <a:lt1>
          <a:srgbClr val="FFFFFF"/>
        </a:lt1>
        <a:dk2>
          <a:srgbClr val="0085B4"/>
        </a:dk2>
        <a:lt2>
          <a:srgbClr val="B2B2B2"/>
        </a:lt2>
        <a:accent1>
          <a:srgbClr val="B4182E"/>
        </a:accent1>
        <a:accent2>
          <a:srgbClr val="B4E5FE"/>
        </a:accent2>
        <a:accent3>
          <a:srgbClr val="FFFFFF"/>
        </a:accent3>
        <a:accent4>
          <a:srgbClr val="50505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2">
        <a:dk1>
          <a:srgbClr val="5F5F5F"/>
        </a:dk1>
        <a:lt1>
          <a:srgbClr val="FFFFFF"/>
        </a:lt1>
        <a:dk2>
          <a:srgbClr val="0085B4"/>
        </a:dk2>
        <a:lt2>
          <a:srgbClr val="B2B2B2"/>
        </a:lt2>
        <a:accent1>
          <a:srgbClr val="FF9900"/>
        </a:accent1>
        <a:accent2>
          <a:srgbClr val="B2B2B2"/>
        </a:accent2>
        <a:accent3>
          <a:srgbClr val="FFFFFF"/>
        </a:accent3>
        <a:accent4>
          <a:srgbClr val="50505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3">
        <a:dk1>
          <a:srgbClr val="000000"/>
        </a:dk1>
        <a:lt1>
          <a:srgbClr val="FFFFFF"/>
        </a:lt1>
        <a:dk2>
          <a:srgbClr val="0085B4"/>
        </a:dk2>
        <a:lt2>
          <a:srgbClr val="B2B2B2"/>
        </a:lt2>
        <a:accent1>
          <a:srgbClr val="FF9900"/>
        </a:accent1>
        <a:accent2>
          <a:srgbClr val="B2B2B2"/>
        </a:accent2>
        <a:accent3>
          <a:srgbClr val="FFFFFF"/>
        </a:accent3>
        <a:accent4>
          <a:srgbClr val="00000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4">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5">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85B4"/>
        </a:hlink>
        <a:folHlink>
          <a:srgbClr val="FFCCCC"/>
        </a:folHlink>
      </a:clrScheme>
      <a:clrMap bg1="lt1" tx1="dk1" bg2="lt2" tx2="dk2" accent1="accent1" accent2="accent2" accent3="accent3" accent4="accent4" accent5="accent5" accent6="accent6" hlink="hlink" folHlink="folHlink"/>
    </a:extraClrScheme>
    <a:extraClrScheme>
      <a:clrScheme name="tiled watermark 6">
        <a:dk1>
          <a:srgbClr val="000000"/>
        </a:dk1>
        <a:lt1>
          <a:srgbClr val="FFFFFF"/>
        </a:lt1>
        <a:dk2>
          <a:srgbClr val="0085B4"/>
        </a:dk2>
        <a:lt2>
          <a:srgbClr val="B2B2B2"/>
        </a:lt2>
        <a:accent1>
          <a:srgbClr val="DE8400"/>
        </a:accent1>
        <a:accent2>
          <a:srgbClr val="577600"/>
        </a:accent2>
        <a:accent3>
          <a:srgbClr val="FFFFFF"/>
        </a:accent3>
        <a:accent4>
          <a:srgbClr val="000000"/>
        </a:accent4>
        <a:accent5>
          <a:srgbClr val="ECC2AA"/>
        </a:accent5>
        <a:accent6>
          <a:srgbClr val="4E6A00"/>
        </a:accent6>
        <a:hlink>
          <a:srgbClr val="710093"/>
        </a:hlink>
        <a:folHlink>
          <a:srgbClr val="BD2925"/>
        </a:folHlink>
      </a:clrScheme>
      <a:clrMap bg1="lt1" tx1="dk1" bg2="lt2" tx2="dk2" accent1="accent1" accent2="accent2" accent3="accent3" accent4="accent4" accent5="accent5" accent6="accent6" hlink="hlink" folHlink="folHlink"/>
    </a:extraClrScheme>
    <a:extraClrScheme>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8_tiled watermark">
  <a:themeElements>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Calibri" pitchFamily="34" charset="0"/>
            <a:cs typeface="Times New Roman" pitchFamily="18" charset="0"/>
          </a:defRPr>
        </a:defPPr>
      </a:lstStyle>
    </a:spDef>
    <a:ln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Calibri" pitchFamily="34" charset="0"/>
            <a:cs typeface="Times New Roman" pitchFamily="18" charset="0"/>
          </a:defRPr>
        </a:defPPr>
      </a:lstStyle>
    </a:lnDef>
  </a:objectDefaults>
  <a:extraClrSchemeLst>
    <a:extraClrScheme>
      <a:clrScheme name="tiled watermark 1">
        <a:dk1>
          <a:srgbClr val="5F5F5F"/>
        </a:dk1>
        <a:lt1>
          <a:srgbClr val="FFFFFF"/>
        </a:lt1>
        <a:dk2>
          <a:srgbClr val="0085B4"/>
        </a:dk2>
        <a:lt2>
          <a:srgbClr val="B2B2B2"/>
        </a:lt2>
        <a:accent1>
          <a:srgbClr val="B4182E"/>
        </a:accent1>
        <a:accent2>
          <a:srgbClr val="B4E5FE"/>
        </a:accent2>
        <a:accent3>
          <a:srgbClr val="FFFFFF"/>
        </a:accent3>
        <a:accent4>
          <a:srgbClr val="50505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2">
        <a:dk1>
          <a:srgbClr val="5F5F5F"/>
        </a:dk1>
        <a:lt1>
          <a:srgbClr val="FFFFFF"/>
        </a:lt1>
        <a:dk2>
          <a:srgbClr val="0085B4"/>
        </a:dk2>
        <a:lt2>
          <a:srgbClr val="B2B2B2"/>
        </a:lt2>
        <a:accent1>
          <a:srgbClr val="FF9900"/>
        </a:accent1>
        <a:accent2>
          <a:srgbClr val="B2B2B2"/>
        </a:accent2>
        <a:accent3>
          <a:srgbClr val="FFFFFF"/>
        </a:accent3>
        <a:accent4>
          <a:srgbClr val="50505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3">
        <a:dk1>
          <a:srgbClr val="000000"/>
        </a:dk1>
        <a:lt1>
          <a:srgbClr val="FFFFFF"/>
        </a:lt1>
        <a:dk2>
          <a:srgbClr val="0085B4"/>
        </a:dk2>
        <a:lt2>
          <a:srgbClr val="B2B2B2"/>
        </a:lt2>
        <a:accent1>
          <a:srgbClr val="FF9900"/>
        </a:accent1>
        <a:accent2>
          <a:srgbClr val="B2B2B2"/>
        </a:accent2>
        <a:accent3>
          <a:srgbClr val="FFFFFF"/>
        </a:accent3>
        <a:accent4>
          <a:srgbClr val="00000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4">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5">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85B4"/>
        </a:hlink>
        <a:folHlink>
          <a:srgbClr val="FFCCCC"/>
        </a:folHlink>
      </a:clrScheme>
      <a:clrMap bg1="lt1" tx1="dk1" bg2="lt2" tx2="dk2" accent1="accent1" accent2="accent2" accent3="accent3" accent4="accent4" accent5="accent5" accent6="accent6" hlink="hlink" folHlink="folHlink"/>
    </a:extraClrScheme>
    <a:extraClrScheme>
      <a:clrScheme name="tiled watermark 6">
        <a:dk1>
          <a:srgbClr val="000000"/>
        </a:dk1>
        <a:lt1>
          <a:srgbClr val="FFFFFF"/>
        </a:lt1>
        <a:dk2>
          <a:srgbClr val="0085B4"/>
        </a:dk2>
        <a:lt2>
          <a:srgbClr val="B2B2B2"/>
        </a:lt2>
        <a:accent1>
          <a:srgbClr val="DE8400"/>
        </a:accent1>
        <a:accent2>
          <a:srgbClr val="577600"/>
        </a:accent2>
        <a:accent3>
          <a:srgbClr val="FFFFFF"/>
        </a:accent3>
        <a:accent4>
          <a:srgbClr val="000000"/>
        </a:accent4>
        <a:accent5>
          <a:srgbClr val="ECC2AA"/>
        </a:accent5>
        <a:accent6>
          <a:srgbClr val="4E6A00"/>
        </a:accent6>
        <a:hlink>
          <a:srgbClr val="710093"/>
        </a:hlink>
        <a:folHlink>
          <a:srgbClr val="BD2925"/>
        </a:folHlink>
      </a:clrScheme>
      <a:clrMap bg1="lt1" tx1="dk1" bg2="lt2" tx2="dk2" accent1="accent1" accent2="accent2" accent3="accent3" accent4="accent4" accent5="accent5" accent6="accent6" hlink="hlink" folHlink="folHlink"/>
    </a:extraClrScheme>
    <a:extraClrScheme>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9_tiled watermark">
  <a:themeElements>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Calibri" pitchFamily="34" charset="0"/>
            <a:cs typeface="Times New Roman" pitchFamily="18" charset="0"/>
          </a:defRPr>
        </a:defPPr>
      </a:lstStyle>
    </a:spDef>
    <a:ln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Calibri" pitchFamily="34" charset="0"/>
            <a:cs typeface="Times New Roman" pitchFamily="18" charset="0"/>
          </a:defRPr>
        </a:defPPr>
      </a:lstStyle>
    </a:lnDef>
  </a:objectDefaults>
  <a:extraClrSchemeLst>
    <a:extraClrScheme>
      <a:clrScheme name="tiled watermark 1">
        <a:dk1>
          <a:srgbClr val="5F5F5F"/>
        </a:dk1>
        <a:lt1>
          <a:srgbClr val="FFFFFF"/>
        </a:lt1>
        <a:dk2>
          <a:srgbClr val="0085B4"/>
        </a:dk2>
        <a:lt2>
          <a:srgbClr val="B2B2B2"/>
        </a:lt2>
        <a:accent1>
          <a:srgbClr val="B4182E"/>
        </a:accent1>
        <a:accent2>
          <a:srgbClr val="B4E5FE"/>
        </a:accent2>
        <a:accent3>
          <a:srgbClr val="FFFFFF"/>
        </a:accent3>
        <a:accent4>
          <a:srgbClr val="50505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2">
        <a:dk1>
          <a:srgbClr val="5F5F5F"/>
        </a:dk1>
        <a:lt1>
          <a:srgbClr val="FFFFFF"/>
        </a:lt1>
        <a:dk2>
          <a:srgbClr val="0085B4"/>
        </a:dk2>
        <a:lt2>
          <a:srgbClr val="B2B2B2"/>
        </a:lt2>
        <a:accent1>
          <a:srgbClr val="FF9900"/>
        </a:accent1>
        <a:accent2>
          <a:srgbClr val="B2B2B2"/>
        </a:accent2>
        <a:accent3>
          <a:srgbClr val="FFFFFF"/>
        </a:accent3>
        <a:accent4>
          <a:srgbClr val="50505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3">
        <a:dk1>
          <a:srgbClr val="000000"/>
        </a:dk1>
        <a:lt1>
          <a:srgbClr val="FFFFFF"/>
        </a:lt1>
        <a:dk2>
          <a:srgbClr val="0085B4"/>
        </a:dk2>
        <a:lt2>
          <a:srgbClr val="B2B2B2"/>
        </a:lt2>
        <a:accent1>
          <a:srgbClr val="FF9900"/>
        </a:accent1>
        <a:accent2>
          <a:srgbClr val="B2B2B2"/>
        </a:accent2>
        <a:accent3>
          <a:srgbClr val="FFFFFF"/>
        </a:accent3>
        <a:accent4>
          <a:srgbClr val="00000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4">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5">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85B4"/>
        </a:hlink>
        <a:folHlink>
          <a:srgbClr val="FFCCCC"/>
        </a:folHlink>
      </a:clrScheme>
      <a:clrMap bg1="lt1" tx1="dk1" bg2="lt2" tx2="dk2" accent1="accent1" accent2="accent2" accent3="accent3" accent4="accent4" accent5="accent5" accent6="accent6" hlink="hlink" folHlink="folHlink"/>
    </a:extraClrScheme>
    <a:extraClrScheme>
      <a:clrScheme name="tiled watermark 6">
        <a:dk1>
          <a:srgbClr val="000000"/>
        </a:dk1>
        <a:lt1>
          <a:srgbClr val="FFFFFF"/>
        </a:lt1>
        <a:dk2>
          <a:srgbClr val="0085B4"/>
        </a:dk2>
        <a:lt2>
          <a:srgbClr val="B2B2B2"/>
        </a:lt2>
        <a:accent1>
          <a:srgbClr val="DE8400"/>
        </a:accent1>
        <a:accent2>
          <a:srgbClr val="577600"/>
        </a:accent2>
        <a:accent3>
          <a:srgbClr val="FFFFFF"/>
        </a:accent3>
        <a:accent4>
          <a:srgbClr val="000000"/>
        </a:accent4>
        <a:accent5>
          <a:srgbClr val="ECC2AA"/>
        </a:accent5>
        <a:accent6>
          <a:srgbClr val="4E6A00"/>
        </a:accent6>
        <a:hlink>
          <a:srgbClr val="710093"/>
        </a:hlink>
        <a:folHlink>
          <a:srgbClr val="BD2925"/>
        </a:folHlink>
      </a:clrScheme>
      <a:clrMap bg1="lt1" tx1="dk1" bg2="lt2" tx2="dk2" accent1="accent1" accent2="accent2" accent3="accent3" accent4="accent4" accent5="accent5" accent6="accent6" hlink="hlink" folHlink="folHlink"/>
    </a:extraClrScheme>
    <a:extraClrScheme>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b0915fe5-c2f4-4c50-9cd1-9f8d14874127">
      <UserInfo>
        <DisplayName>Joshua Vera O’Steen</DisplayName>
        <AccountId>800</AccountId>
        <AccountType/>
      </UserInfo>
      <UserInfo>
        <DisplayName>Conor Flanagan</DisplayName>
        <AccountId>247</AccountId>
        <AccountType/>
      </UserInfo>
      <UserInfo>
        <DisplayName>Aidan Holliday</DisplayName>
        <AccountId>246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3658BFA5880B04A8B8F8A32B004F428" ma:contentTypeVersion="14" ma:contentTypeDescription="Create a new document." ma:contentTypeScope="" ma:versionID="1daaf2cefc1ebef03b0c714ce19be725">
  <xsd:schema xmlns:xsd="http://www.w3.org/2001/XMLSchema" xmlns:xs="http://www.w3.org/2001/XMLSchema" xmlns:p="http://schemas.microsoft.com/office/2006/metadata/properties" xmlns:ns1="http://schemas.microsoft.com/sharepoint/v3" xmlns:ns2="b0915fe5-c2f4-4c50-9cd1-9f8d14874127" xmlns:ns3="53e3d0c4-638d-40ba-b993-f51c161487a2" targetNamespace="http://schemas.microsoft.com/office/2006/metadata/properties" ma:root="true" ma:fieldsID="f29d7915d965b134db4e7c43f14a94c5" ns1:_="" ns2:_="" ns3:_="">
    <xsd:import namespace="http://schemas.microsoft.com/sharepoint/v3"/>
    <xsd:import namespace="b0915fe5-c2f4-4c50-9cd1-9f8d14874127"/>
    <xsd:import namespace="53e3d0c4-638d-40ba-b993-f51c161487a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1:_ip_UnifiedCompliancePolicyProperties" minOccurs="0"/>
                <xsd:element ref="ns1:_ip_UnifiedCompliancePolicyUIAction"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915fe5-c2f4-4c50-9cd1-9f8d1487412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e3d0c4-638d-40ba-b993-f51c161487a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F7C0AD-5B81-476F-8141-7D914D8923B8}">
  <ds:schemaRefs>
    <ds:schemaRef ds:uri="http://schemas.microsoft.com/sharepoint/v3/contenttype/forms"/>
  </ds:schemaRefs>
</ds:datastoreItem>
</file>

<file path=customXml/itemProps2.xml><?xml version="1.0" encoding="utf-8"?>
<ds:datastoreItem xmlns:ds="http://schemas.openxmlformats.org/officeDocument/2006/customXml" ds:itemID="{D84DD907-1D17-4A4C-8F01-427223370D72}">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microsoft.com/sharepoint/v3"/>
    <ds:schemaRef ds:uri="http://schemas.openxmlformats.org/package/2006/metadata/core-properties"/>
    <ds:schemaRef ds:uri="http://purl.org/dc/terms/"/>
    <ds:schemaRef ds:uri="53e3d0c4-638d-40ba-b993-f51c161487a2"/>
    <ds:schemaRef ds:uri="b0915fe5-c2f4-4c50-9cd1-9f8d14874127"/>
    <ds:schemaRef ds:uri="http://www.w3.org/XML/1998/namespace"/>
    <ds:schemaRef ds:uri="http://purl.org/dc/elements/1.1/"/>
  </ds:schemaRefs>
</ds:datastoreItem>
</file>

<file path=customXml/itemProps3.xml><?xml version="1.0" encoding="utf-8"?>
<ds:datastoreItem xmlns:ds="http://schemas.openxmlformats.org/officeDocument/2006/customXml" ds:itemID="{C27D0D34-EDE3-4EE0-8FB8-6A28EE417DCE}">
  <ds:schemaRefs>
    <ds:schemaRef ds:uri="53e3d0c4-638d-40ba-b993-f51c161487a2"/>
    <ds:schemaRef ds:uri="b0915fe5-c2f4-4c50-9cd1-9f8d148741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7257</TotalTime>
  <Words>13600</Words>
  <Application>Microsoft Office PowerPoint</Application>
  <PresentationFormat>Widescreen</PresentationFormat>
  <Paragraphs>2017</Paragraphs>
  <Slides>44</Slides>
  <Notes>20</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44</vt:i4>
      </vt:variant>
    </vt:vector>
  </HeadingPairs>
  <TitlesOfParts>
    <vt:vector size="60" baseType="lpstr">
      <vt:lpstr>Arial</vt:lpstr>
      <vt:lpstr>Bahnschrift</vt:lpstr>
      <vt:lpstr>Bahnschrift Light</vt:lpstr>
      <vt:lpstr>Bahnschrift SemiLight</vt:lpstr>
      <vt:lpstr>Calibri</vt:lpstr>
      <vt:lpstr>Calibri Light</vt:lpstr>
      <vt:lpstr>Symbol</vt:lpstr>
      <vt:lpstr>Times New Roman</vt:lpstr>
      <vt:lpstr>1_Office Theme</vt:lpstr>
      <vt:lpstr>tiled watermark</vt:lpstr>
      <vt:lpstr>27_tiled watermark</vt:lpstr>
      <vt:lpstr>2_Office Theme</vt:lpstr>
      <vt:lpstr>Office Theme</vt:lpstr>
      <vt:lpstr>28_tiled watermark</vt:lpstr>
      <vt:lpstr>3_Office Theme</vt:lpstr>
      <vt:lpstr>29_tiled watermark</vt:lpstr>
      <vt:lpstr>PowerPoint Presentation</vt:lpstr>
      <vt:lpstr>Methodology</vt:lpstr>
      <vt:lpstr>PowerPoint Presentation</vt:lpstr>
      <vt:lpstr>PowerPoint Presentation</vt:lpstr>
      <vt:lpstr>PowerPoint Presentation</vt:lpstr>
      <vt:lpstr>PowerPoint Presentation</vt:lpstr>
      <vt:lpstr>PowerPoint Presentation</vt:lpstr>
      <vt:lpstr>Contours of Support for Gun Violence Interventions</vt:lpstr>
      <vt:lpstr>From the outset, a clear majority of voters supports the idea of interventions. Many of these voters likely do not know what interventions are, but they like the sound of them. Nearly half are “strong” supporters. These levels of support represent a robust baseline. </vt:lpstr>
      <vt:lpstr>PowerPoint Presentation</vt:lpstr>
      <vt:lpstr>Voters who are undecided on the initial ballot are disproportionately independents, women, non-college, low propensity voters, African American and from the South. These are all voters we should be able to get. </vt:lpstr>
      <vt:lpstr>Voters then read a summary explaining what exactly community-based intervention services include, with half of respondents seeing additional language about addressing the root causes of violence. It turns out these explanations do little to impact already impressive levels of support, though they do propel a small increase in intensity of support.</vt:lpstr>
      <vt:lpstr>When voters are exposed to arguments on both sides of this debate, the margin of support narrows somewhat, as support for interventions decreases slightly and opposition increases—by roughly 6-7 points on each side. The shift is disproportionate among base opposition groups, including Republicans, white-non college voters, and older men, but also noteworthy among white Democrats and voters in battleground Senate states. Nevertheless, a solid majority of most subgroups supports federal funding of community-based interventions to reduce gun violence, even when confronted by opposition arguments. </vt:lpstr>
      <vt:lpstr>After voters are exposed to one-sided messaging, all in favor of funding interventions, levels of support and opposition move back close to, their initial levels of support. This suggests that voters start out in favor and that our task is to solidify support and increase intensity rather than create support. </vt:lpstr>
      <vt:lpstr>PowerPoint Presentation</vt:lpstr>
      <vt:lpstr>The Political Context</vt:lpstr>
      <vt:lpstr>Voters are more concerned about gun violence on a national scale than they are about gun violence in their community. This follows the national normal trend of being more optimistic about personal or local views of issues than the national outlook. Still, nearly 60% of voters are at least somewhat concerned about gun violence in their community. </vt:lpstr>
      <vt:lpstr>Americans widely believe both the federal government and state and local governments should have a major role on gun violence, though they more so think state and local governments should play a role. The role that voters think both the federal government and state and local governments do play are not enough compared to what they think it should be. They think state and local governments play a larger role than the federal government. The difference in the perception of the role state governments and local governments both do and should play are not statistically significant. </vt:lpstr>
      <vt:lpstr>A majority of voters agree that gun laws are not strict enough, whether one asks in terms of gun laws’ strictness or if one asks about the ease of accessing guns. The big exceptions are NRA members, Republicans and gun owners. A plurality or majority of all of these groups think gun laws are too strict or about right and think accessing guns is too easy or about right. </vt:lpstr>
      <vt:lpstr>Law enforcement, police officers, trained mental health professionals and professionally trained social workers are all very popular among the electorate. The NRA is less popular, but voters still has a net favorable public image, driven largely by white men and Republicans. Public health violence interrupters, while less familiar to voters, prove somewhat controversial to those who offer impressions of them. White voters are notably more positive toward local police officers than Black or Latinx voters. There is a large gap in favorability towards “Law enforcement officers” compared to “police officers” among Black, Latinx and undecided voters, but not white voters. </vt:lpstr>
      <vt:lpstr>Biden, and to a lesser extent Harris, is more popular in terms of intensity than other political figures and institutions we measured. White voters are holding Biden’s and Harris’ numbers down. As is often the case, voters are more favorable towards their Congressional representative than Congress overall. The NRA is more popular than Congress. </vt:lpstr>
      <vt:lpstr>Joe Biden’s general job approval is net-positive, though drops when it comes to the issue of preventing gun violence. Every other key figure or group measure is underwater, however. Voters think Democrats in Congress are doing a better job than Republicans in Congress, but rate both parties net-negatively, especially when it comes to preventing gun violence. </vt:lpstr>
      <vt:lpstr>Voters would be more likely to support a Senate candidate who supports interventions, and this is true across race and party lines, as well among gun owners, NRA members and voters from battleground states. Republicans and independents are less so, with around half of each of those groups indicating they would be more likely to vote for the candidate. </vt:lpstr>
      <vt:lpstr>There is concern that the government will take away the citizens’ guns, and even more concern the government will take away the right to own guns. While this is bad news for progressive gun policy at large, it suggests that interventions are a new, popular approach and should and can be separate from the traditional gun debate. </vt:lpstr>
      <vt:lpstr>There is widespread support for funding community-based interventions via the infrastructure bill. This is fairly constant across all major subgroups, with Republicans the major exception—though even Republicans are divided on this question, with younger Republicans and Republican women in favor (+18 and +7, respectively) and their older and male counterparts opposed (-23 and -14, respectively). This suggests that opponents’ argument that anti-violence interventions are not appropriate for the American Jobs Plan may have a hard time finding purchase among voters.</vt:lpstr>
      <vt:lpstr>It makes little difference to voters if they are asked about shifting police funds to community-based anti-violence interventions and mental health services overall (50% favor to 43% oppose) or with specific reference to their own city or town (51% favor to 41% oppose). Narrow majorities of voters (though majorities nonetheless) support both versions of the proposal. This proposal is more popular among Democrats and most Democratic-voting groups, but it cuts across groups. For instance, nearly one-third of Republicans are in favor. Voters in Senate battleground states are closely divided on this proposal, leaning toward support but well within the margin of error. </vt:lpstr>
      <vt:lpstr>When voters hear about shifting resources from incarceration budgets, they like the idea. But when it is specified that this would include things like prisons, prosecutors and probation, it becomes a much more narrowly popular idea. The difference is among white voters and Republicans. There is not much of a difference in battleground states when specifying what counts as incarceration budgets. </vt:lpstr>
      <vt:lpstr>Voters widely believe intervention specialists are essential workers. This is the case across demographic groups, including in battleground states. Republicans overwhelmingly think intervention specialists are essential workers. </vt:lpstr>
      <vt:lpstr>Message and Positioning for Gun Violence Interventions</vt:lpstr>
      <vt:lpstr>PowerPoint Presentation</vt:lpstr>
      <vt:lpstr>PowerPoint Presentation</vt:lpstr>
      <vt:lpstr>Younger men particularly support increasing support for schools, community centers and increasing the number of crime prevention specialists.  Older men and college-educated women want to invest in good schools, affordable housing, mental healthcare and job trainings. Non-college women and older women disproportionately want to implement commonsense gun laws. </vt:lpstr>
      <vt:lpstr>The preference of policies among white voters largely matches the country at large, while African American voters want to expand access to affordable healthcare, including robust mental health services and expand the 911 system so mental health and substance abuse issues do not go to the police. They also want to invest in community-based violence prevention strategies. Voters in the West disproportionately want to invest in community centers, after school communities and other safe spaces for young people. </vt:lpstr>
      <vt:lpstr>Democrats are generally the most supportive of all policies and their preferences largely line up with independents. Republicans’ top three are those of the electorate at large, as well. Gun owners disproportionately want to open a new alternative to the 911 line and invest in schools, affordable healthcare and mental health. Non-gun owning households disproportionately want to implement gun laws. The battleground states’ preferred policies largely line up with the electorate at large. </vt:lpstr>
      <vt:lpstr>PowerPoint Presentation</vt:lpstr>
      <vt:lpstr>Arguments for Intervention: Top Tier</vt:lpstr>
      <vt:lpstr>Arguments for Intervention: 2nd Tier</vt:lpstr>
      <vt:lpstr>Arguments for Intervention: 3rd Tier</vt:lpstr>
      <vt:lpstr>PowerPoint Presentation</vt:lpstr>
      <vt:lpstr>PowerPoint Presentation</vt:lpstr>
      <vt:lpstr>When it comes to learning more about this issue, voters are interested in hearing from a diverse mix of voices, including mental health professionals, crime victims and their families, ER doctors and nurses, violence prevention social workers and advocates, as well as police chiefs and officers. </vt:lpstr>
      <vt:lpstr>Voters say they would be less swayed in their support for federal funding for community-based interventions by  the opinions of chambers of commerce, the ACLU, mayors, and religious leaders. Anti-crime advocates, small business owners, and teachers would command some attention, but generate less intensity relative to the top tier of messengers. Voters are also less likely to be swayed by politicians—including Joe Biden—and BLM. However, both BLM—and to a lesser degree Biden—both carry weight with Democrats and Black voters.</vt:lpstr>
      <vt:lpstr>There is a partisan divide on some of the messengers: Democrats find police officers much less persuasive than Republicans, though police chiefs hold sway among both parties. Violence prevention advocates and crime victims are the top groups independents want to hear from. Fully half of Black voters say mothers of crime victims would make them much more likely to support interventions, followed by ER doctors and violence prevention advocates. Police chiefs are the top group that would make voters in battleground states much more likely to support community based anti-violence interventions.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Demographics of Pittsburgh Democratic Primary in May 2021</dc:title>
  <dc:creator>McCauley Pugh</dc:creator>
  <cp:lastModifiedBy>Daniel Gotoff</cp:lastModifiedBy>
  <cp:revision>238</cp:revision>
  <cp:lastPrinted>2021-06-21T19:13:19Z</cp:lastPrinted>
  <dcterms:created xsi:type="dcterms:W3CDTF">2021-02-04T03:09:05Z</dcterms:created>
  <dcterms:modified xsi:type="dcterms:W3CDTF">2021-06-23T16:52:36Z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0x01010073658BFA5880B04A8B8F8A32B004F428</vt:lpwstr>
  </property>
</Properties>
</file>